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5" r:id="rId2"/>
    <p:sldMasterId id="2147483687" r:id="rId3"/>
    <p:sldMasterId id="2147483691" r:id="rId4"/>
  </p:sldMasterIdLst>
  <p:notesMasterIdLst>
    <p:notesMasterId r:id="rId11"/>
  </p:notesMasterIdLst>
  <p:sldIdLst>
    <p:sldId id="275" r:id="rId5"/>
    <p:sldId id="274" r:id="rId6"/>
    <p:sldId id="260" r:id="rId7"/>
    <p:sldId id="281" r:id="rId8"/>
    <p:sldId id="280" r:id="rId9"/>
    <p:sldId id="276" r:id="rId10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B9B"/>
    <a:srgbClr val="1E9657"/>
    <a:srgbClr val="FF5D5D"/>
    <a:srgbClr val="124191"/>
    <a:srgbClr val="C800BE"/>
    <a:srgbClr val="92D050"/>
    <a:srgbClr val="164F0D"/>
    <a:srgbClr val="FF5B5B"/>
    <a:srgbClr val="23195D"/>
    <a:srgbClr val="FF7D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814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12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3/13/2020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11426598-D39F-422A-A543-24ADBA877AF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D6D9932-1D15-416D-84E6-6E0A652B007B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3118DF75-B910-4194-A1F2-CCDEF4B06B2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3E3707EE-C94A-48C2-933A-DB638563A3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068391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4DCE985C-77AF-47BF-8F65-F8630F9B099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98CB4E29-5823-4057-BAE9-7B35D3C84C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24F92399-0669-49B7-B077-AB4D6858BCF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28F5BC8-D384-4D63-BEB6-3DA3389F8593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3932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4DCE985C-77AF-47BF-8F65-F8630F9B099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98CB4E29-5823-4057-BAE9-7B35D3C84C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24F92399-0669-49B7-B077-AB4D6858BCF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28F5BC8-D384-4D63-BEB6-3DA3389F8593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66607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4DCE985C-77AF-47BF-8F65-F8630F9B099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98CB4E29-5823-4057-BAE9-7B35D3C84C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24F92399-0669-49B7-B077-AB4D6858BCF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28F5BC8-D384-4D63-BEB6-3DA3389F8593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95289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11426598-D39F-422A-A543-24ADBA877AF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D6D9932-1D15-416D-84E6-6E0A652B007B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3118DF75-B910-4194-A1F2-CCDEF4B06B2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3E3707EE-C94A-48C2-933A-DB638563A3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576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7.jpeg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+mj-lt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7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10" indent="-306910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85" indent="-302676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79" indent="-228594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91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62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7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554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746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6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3" y="372335"/>
            <a:ext cx="10972800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497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77" y="6319707"/>
            <a:ext cx="2046915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6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+mj-lt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189" indent="0" algn="ctr">
              <a:buNone/>
              <a:defRPr/>
            </a:lvl2pPr>
            <a:lvl3pPr marL="914377" indent="0" algn="ctr">
              <a:buNone/>
              <a:defRPr/>
            </a:lvl3pPr>
            <a:lvl4pPr marL="1371566" indent="0" algn="ctr">
              <a:buNone/>
              <a:defRPr/>
            </a:lvl4pPr>
            <a:lvl5pPr marL="1828754" indent="0" algn="ctr">
              <a:buNone/>
              <a:defRPr/>
            </a:lvl5pPr>
            <a:lvl6pPr marL="2285943" indent="0" algn="ctr">
              <a:buNone/>
              <a:defRPr/>
            </a:lvl6pPr>
            <a:lvl7pPr marL="2743131" indent="0" algn="ctr">
              <a:buNone/>
              <a:defRPr/>
            </a:lvl7pPr>
            <a:lvl8pPr marL="3200320" indent="0" algn="ctr">
              <a:buNone/>
              <a:defRPr/>
            </a:lvl8pPr>
            <a:lvl9pPr marL="365750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8EF1FF9-564A-4CE1-9374-C465163CCC6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3FBE19-44A4-4EA9-8140-97ED3E9845D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020071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F39C71EC-F703-41E0-B171-2CA5124727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A6C2CB2-4399-4B3F-B38E-86A6C426949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D69A78-7FFA-4D47-BF28-4D8AB118BD7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3DA44CB-4B20-4970-8274-2DF9A5DA483D}"/>
              </a:ext>
            </a:extLst>
          </p:cNvPr>
          <p:cNvSpPr/>
          <p:nvPr userDrawn="1"/>
        </p:nvSpPr>
        <p:spPr bwMode="auto">
          <a:xfrm>
            <a:off x="304800" y="6389077"/>
            <a:ext cx="11758246" cy="468923"/>
          </a:xfrm>
          <a:prstGeom prst="rect">
            <a:avLst/>
          </a:prstGeom>
          <a:solidFill>
            <a:schemeClr val="accent3"/>
          </a:solidFill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i-FI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186144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89" indent="0">
              <a:buNone/>
              <a:defRPr sz="1800"/>
            </a:lvl2pPr>
            <a:lvl3pPr marL="914377" indent="0">
              <a:buNone/>
              <a:defRPr sz="1600"/>
            </a:lvl3pPr>
            <a:lvl4pPr marL="1371566" indent="0">
              <a:buNone/>
              <a:defRPr sz="1400"/>
            </a:lvl4pPr>
            <a:lvl5pPr marL="1828754" indent="0">
              <a:buNone/>
              <a:defRPr sz="1400"/>
            </a:lvl5pPr>
            <a:lvl6pPr marL="2285943" indent="0">
              <a:buNone/>
              <a:defRPr sz="1400"/>
            </a:lvl6pPr>
            <a:lvl7pPr marL="2743131" indent="0">
              <a:buNone/>
              <a:defRPr sz="1400"/>
            </a:lvl7pPr>
            <a:lvl8pPr marL="3200320" indent="0">
              <a:buNone/>
              <a:defRPr sz="1400"/>
            </a:lvl8pPr>
            <a:lvl9pPr marL="3657509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0140536-0A27-4BB8-AC96-C09C001A99A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67C8F0-90D6-471B-9E07-D6400AD6CA6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2E8830E-0B1B-4F93-B9CE-C68D17DCCFBC}"/>
              </a:ext>
            </a:extLst>
          </p:cNvPr>
          <p:cNvSpPr/>
          <p:nvPr userDrawn="1"/>
        </p:nvSpPr>
        <p:spPr bwMode="auto">
          <a:xfrm>
            <a:off x="304800" y="6389077"/>
            <a:ext cx="11758246" cy="468923"/>
          </a:xfrm>
          <a:prstGeom prst="rect">
            <a:avLst/>
          </a:prstGeom>
          <a:solidFill>
            <a:schemeClr val="accent3"/>
          </a:solidFill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i-FI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888143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B4D04E3-7B7D-4F9C-B397-0E9E78C0406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B4ED4-EBA7-4908-8EDF-147A12D6FC0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835144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89DCCAC-2173-4A47-9327-C29E2827742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17C174-9EDA-4AFC-9AF1-456B68C1D4F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496404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EDD890BD-370F-4FBD-A88A-3F57144127F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2CAC44-E52E-47FC-923C-C0489B8E376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7151244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48EF91F1-3694-4CF7-8B81-C72E40B607D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155C0B-6E8C-4F4C-B92A-75779E441E4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712774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+mn-lt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D060F07-6BEF-43F3-934F-C4B543783F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B8C409-8BD9-48D0-919F-2E838D8CE15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989433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BDEC0FA-D15C-4253-9325-F650A42503F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098AA5-029C-4AD5-8A52-2FF3BFEE93A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320656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930C1A4-1F66-4EB3-917F-B6E7AB9C56B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AA2F4D-72D8-45C8-A453-975A146250B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7244951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7F0840C-7FAC-4889-817C-207FA5F6690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4BFFDC-9191-4661-9931-DD471897320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3578057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66CA79F6-B82D-458C-8642-2BC9BB0EA7D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1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2">
            <a:extLst>
              <a:ext uri="{FF2B5EF4-FFF2-40B4-BE49-F238E27FC236}">
                <a16:creationId xmlns:a16="http://schemas.microsoft.com/office/drawing/2014/main" id="{6DEA7AF1-7617-4322-AC92-913FBED49A1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1" y="1"/>
            <a:ext cx="2328333" cy="1553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32ABCDA-0888-4167-A706-7284EFA9550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828618" y="105834"/>
            <a:ext cx="1037463" cy="29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en-US" sz="1333" b="1" dirty="0"/>
              <a:t>SP-180243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8293847-E359-4311-8782-95DC1359051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828618" y="552451"/>
            <a:ext cx="3956049" cy="707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ja-JP" sz="1333" dirty="0"/>
              <a:t>3GPP TSG SA Meeting #79					</a:t>
            </a:r>
          </a:p>
          <a:p>
            <a:pPr>
              <a:defRPr/>
            </a:pPr>
            <a:r>
              <a:rPr lang="en-US" altLang="ja-JP" sz="1333" dirty="0"/>
              <a:t>Chennai, India, 21-22 March 2018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66880449"/>
      </p:ext>
    </p:extLst>
  </p:cSld>
  <p:clrMapOvr>
    <a:masterClrMapping/>
  </p:clrMapOvr>
  <p:transition spd="slow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89" indent="-457189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7076754"/>
      </p:ext>
    </p:extLst>
  </p:cSld>
  <p:clrMapOvr>
    <a:masterClrMapping/>
  </p:clrMapOvr>
  <p:transition spd="slow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2162417"/>
      </p:ext>
    </p:extLst>
  </p:cSld>
  <p:clrMapOvr>
    <a:masterClrMapping/>
  </p:clrMapOvr>
  <p:transition spd="slow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1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2">
            <a:extLst>
              <a:ext uri="{FF2B5EF4-FFF2-40B4-BE49-F238E27FC236}">
                <a16:creationId xmlns:a16="http://schemas.microsoft.com/office/drawing/2014/main" id="{D0966A94-46E8-4615-9FF8-22A68821867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1" y="1"/>
            <a:ext cx="2328333" cy="1553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LTE-AdvancedPro_largerTM_cropped">
            <a:extLst>
              <a:ext uri="{FF2B5EF4-FFF2-40B4-BE49-F238E27FC236}">
                <a16:creationId xmlns:a16="http://schemas.microsoft.com/office/drawing/2014/main" id="{6966CB38-B2C8-4784-9965-4EE6E5448F4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0434" y="52918"/>
            <a:ext cx="1581151" cy="1261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89" indent="-457189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0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0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53472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0" y="1440000"/>
            <a:ext cx="53472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0" y="1440000"/>
            <a:ext cx="53472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0" y="1440000"/>
            <a:ext cx="53472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8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6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4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2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25248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0" y="1440000"/>
            <a:ext cx="25248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0" y="1440000"/>
            <a:ext cx="25248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0" y="1440000"/>
            <a:ext cx="25248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2.jpeg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2.jpeg"/><Relationship Id="rId4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3" y="6421388"/>
            <a:ext cx="336000" cy="164212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70" rtl="0" eaLnBrk="1" latinLnBrk="0" hangingPunct="1">
        <a:spcBef>
          <a:spcPct val="0"/>
        </a:spcBef>
        <a:buNone/>
        <a:defRPr sz="26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itle Placeholder 1">
            <a:extLst>
              <a:ext uri="{FF2B5EF4-FFF2-40B4-BE49-F238E27FC236}">
                <a16:creationId xmlns:a16="http://schemas.microsoft.com/office/drawing/2014/main" id="{2B2E3AA7-7319-4E2B-8964-BA51F0E309A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9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r-FR"/>
              <a:t>Click to edit Master title style</a:t>
            </a:r>
            <a:endParaRPr lang="en-GB" altLang="fr-FR"/>
          </a:p>
        </p:txBody>
      </p:sp>
      <p:sp>
        <p:nvSpPr>
          <p:cNvPr id="1029" name="Text Placeholder 2">
            <a:extLst>
              <a:ext uri="{FF2B5EF4-FFF2-40B4-BE49-F238E27FC236}">
                <a16:creationId xmlns:a16="http://schemas.microsoft.com/office/drawing/2014/main" id="{8BCE8E90-622C-47EC-ADDF-5C83E4D667A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r-FR"/>
              <a:t> Click to edit Master text styles</a:t>
            </a:r>
          </a:p>
          <a:p>
            <a:pPr lvl="1"/>
            <a:r>
              <a:rPr lang="en-US" altLang="fr-FR"/>
              <a:t>Second level</a:t>
            </a:r>
          </a:p>
          <a:p>
            <a:pPr lvl="2"/>
            <a:r>
              <a:rPr lang="en-US" altLang="fr-FR"/>
              <a:t>Third level</a:t>
            </a:r>
          </a:p>
          <a:p>
            <a:pPr lvl="3"/>
            <a:r>
              <a:rPr lang="en-US" altLang="fr-FR"/>
              <a:t>Fourth level</a:t>
            </a:r>
          </a:p>
          <a:p>
            <a:pPr lvl="4"/>
            <a:r>
              <a:rPr lang="en-US" altLang="fr-FR"/>
              <a:t>Fifth level</a:t>
            </a:r>
            <a:endParaRPr lang="en-GB" altLang="ja-JP"/>
          </a:p>
        </p:txBody>
      </p:sp>
      <p:sp>
        <p:nvSpPr>
          <p:cNvPr id="1035" name="Rectangle 6">
            <a:extLst>
              <a:ext uri="{FF2B5EF4-FFF2-40B4-BE49-F238E27FC236}">
                <a16:creationId xmlns:a16="http://schemas.microsoft.com/office/drawing/2014/main" id="{FAE847A1-B16D-4AE6-9EF9-644FA14CEA8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09614" y="6459539"/>
            <a:ext cx="6102351" cy="24622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en-GB" altLang="ja-JP" sz="1000" dirty="0">
                <a:solidFill>
                  <a:schemeClr val="bg1"/>
                </a:solidFill>
              </a:rPr>
              <a:t>© 3GPP 2018     &lt;RP-180504 NR Architecture Options 4 and 7 Analysis&gt;</a:t>
            </a:r>
          </a:p>
        </p:txBody>
      </p:sp>
      <p:sp>
        <p:nvSpPr>
          <p:cNvPr id="1036" name="Slide Number Placeholder 4">
            <a:extLst>
              <a:ext uri="{FF2B5EF4-FFF2-40B4-BE49-F238E27FC236}">
                <a16:creationId xmlns:a16="http://schemas.microsoft.com/office/drawing/2014/main" id="{F4D7553B-CDCA-4484-B804-58890A9C369F}"/>
              </a:ext>
            </a:extLst>
          </p:cNvPr>
          <p:cNvSpPr txBox="1">
            <a:spLocks noGrp="1"/>
          </p:cNvSpPr>
          <p:nvPr/>
        </p:nvSpPr>
        <p:spPr bwMode="auto">
          <a:xfrm>
            <a:off x="9906000" y="6215063"/>
            <a:ext cx="527051" cy="222251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defRPr/>
            </a:pPr>
            <a:fld id="{4BB79CC4-8818-4741-9F52-11F0E27F1030}" type="slidenum">
              <a:rPr lang="ja-JP" altLang="en-GB" sz="1100" smtClean="0">
                <a:solidFill>
                  <a:schemeClr val="bg1"/>
                </a:solidFill>
              </a:rPr>
              <a:pPr eaLnBrk="1" hangingPunct="1">
                <a:defRPr/>
              </a:pPr>
              <a:t>‹#›</a:t>
            </a:fld>
            <a:endParaRPr lang="en-GB" altLang="ja-JP" sz="11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0943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189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377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56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75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891" indent="-342891" algn="l" rtl="0" eaLnBrk="0" fontAlgn="base" hangingPunct="0">
        <a:spcBef>
          <a:spcPct val="20000"/>
        </a:spcBef>
        <a:spcAft>
          <a:spcPct val="0"/>
        </a:spcAft>
        <a:buBlip>
          <a:blip r:embed="rId13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32" indent="-285744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2971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160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</a:defRPr>
      </a:lvl4pPr>
      <a:lvl5pPr marL="2057349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537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726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914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103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7C15AC66-DCCB-463B-8D0A-57D87C56A1B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5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0F4067CF-FE08-448C-87CB-2E5BF53B161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0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0" y="3304118"/>
            <a:ext cx="1237968" cy="29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1147D7EE-9852-423A-9887-AD89CBDABB1F}"/>
              </a:ext>
            </a:extLst>
          </p:cNvPr>
          <p:cNvSpPr/>
          <p:nvPr userDrawn="1"/>
        </p:nvSpPr>
        <p:spPr bwMode="auto">
          <a:xfrm>
            <a:off x="11078633" y="636481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8072B84B-E471-4152-B511-09203569CF07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  <p:extLst>
      <p:ext uri="{BB962C8B-B14F-4D97-AF65-F5344CB8AC3E}">
        <p14:creationId xmlns:p14="http://schemas.microsoft.com/office/powerpoint/2010/main" val="18010209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33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</a:defRPr>
      </a:lvl2pPr>
      <a:lvl3pPr marL="1523962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7">
          <a:solidFill>
            <a:schemeClr val="tx1"/>
          </a:solidFill>
          <a:latin typeface="+mn-lt"/>
        </a:defRPr>
      </a:lvl3pPr>
      <a:lvl4pPr marL="2133547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7">
          <a:solidFill>
            <a:schemeClr val="tx1"/>
          </a:solidFill>
          <a:latin typeface="+mn-lt"/>
        </a:defRPr>
      </a:lvl4pPr>
      <a:lvl5pPr marL="2743131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3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5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0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0" y="3304118"/>
            <a:ext cx="1237968" cy="29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1147D7EE-9852-423A-9887-AD89CBDABB1F}"/>
              </a:ext>
            </a:extLst>
          </p:cNvPr>
          <p:cNvSpPr/>
          <p:nvPr userDrawn="1"/>
        </p:nvSpPr>
        <p:spPr bwMode="auto">
          <a:xfrm>
            <a:off x="11078633" y="636481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C65BFE5F-28FD-4FF4-BBE3-68D6A3872C47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33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</a:defRPr>
      </a:lvl2pPr>
      <a:lvl3pPr marL="1523962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7">
          <a:solidFill>
            <a:schemeClr val="tx1"/>
          </a:solidFill>
          <a:latin typeface="+mn-lt"/>
        </a:defRPr>
      </a:lvl3pPr>
      <a:lvl4pPr marL="2133547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7">
          <a:solidFill>
            <a:schemeClr val="tx1"/>
          </a:solidFill>
          <a:latin typeface="+mn-lt"/>
        </a:defRPr>
      </a:lvl4pPr>
      <a:lvl5pPr marL="2743131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3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610D087A-FDA7-49D2-9930-7C00072C5B8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044013" y="2635251"/>
            <a:ext cx="9825567" cy="1468967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dirty="0"/>
            </a:br>
            <a:r>
              <a:rPr lang="en-US" sz="48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Release timelines</a:t>
            </a:r>
            <a:br>
              <a:rPr lang="en-US" sz="5333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br>
              <a:rPr lang="en-US" sz="3733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3733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0F20AC93-2F97-4B57-8E6C-FC63ABDCAB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13152" y="3520017"/>
            <a:ext cx="6405033" cy="1752600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endParaRPr lang="en-US" alt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r>
              <a:rPr lang="en-US" altLang="en-US" sz="2667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MS PGothic" panose="020B0600070205080204" pitchFamily="34" charset="-128"/>
              </a:rPr>
              <a:t>Source: RAN Chairman,</a:t>
            </a:r>
          </a:p>
          <a:p>
            <a:pPr>
              <a:lnSpc>
                <a:spcPct val="80000"/>
              </a:lnSpc>
              <a:defRPr/>
            </a:pPr>
            <a:r>
              <a:rPr lang="en-US" altLang="en-US" sz="2667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MS PGothic" panose="020B0600070205080204" pitchFamily="34" charset="-128"/>
              </a:rPr>
              <a:t>	      RAN1 Chairman,</a:t>
            </a:r>
          </a:p>
          <a:p>
            <a:pPr>
              <a:lnSpc>
                <a:spcPct val="80000"/>
              </a:lnSpc>
              <a:defRPr/>
            </a:pPr>
            <a:r>
              <a:rPr lang="en-US" altLang="en-US" sz="2667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MS PGothic" panose="020B0600070205080204" pitchFamily="34" charset="-128"/>
              </a:rPr>
              <a:t>	      RAN2 Chairman,</a:t>
            </a:r>
          </a:p>
          <a:p>
            <a:pPr>
              <a:lnSpc>
                <a:spcPct val="80000"/>
              </a:lnSpc>
              <a:defRPr/>
            </a:pPr>
            <a:r>
              <a:rPr lang="en-US" altLang="en-US" sz="2667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MS PGothic" panose="020B0600070205080204" pitchFamily="34" charset="-128"/>
              </a:rPr>
              <a:t>	     RAN3 Chairman,</a:t>
            </a:r>
          </a:p>
          <a:p>
            <a:pPr>
              <a:lnSpc>
                <a:spcPct val="80000"/>
              </a:lnSpc>
              <a:defRPr/>
            </a:pPr>
            <a:r>
              <a:rPr lang="en-US" altLang="en-US" sz="2667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MS PGothic" panose="020B0600070205080204" pitchFamily="34" charset="-128"/>
              </a:rPr>
              <a:t>	    RAN4 Chairman</a:t>
            </a:r>
          </a:p>
          <a:p>
            <a:pPr>
              <a:lnSpc>
                <a:spcPct val="80000"/>
              </a:lnSpc>
              <a:defRPr/>
            </a:pPr>
            <a:r>
              <a:rPr lang="en-US" altLang="en-US" sz="2667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MS PGothic" panose="020B0600070205080204" pitchFamily="34" charset="-128"/>
              </a:rPr>
              <a:t>	    RAN5 Chairman</a:t>
            </a:r>
            <a:endParaRPr lang="en-US" altLang="en-US" sz="2667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MS PGothic" panose="020B0600070205080204" pitchFamily="34" charset="-128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400" dirty="0">
              <a:ea typeface="MS PGothic" panose="020B0600070205080204" pitchFamily="34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196D0DF-D539-48A0-A079-90F211950A84}"/>
              </a:ext>
            </a:extLst>
          </p:cNvPr>
          <p:cNvSpPr txBox="1"/>
          <p:nvPr/>
        </p:nvSpPr>
        <p:spPr>
          <a:xfrm>
            <a:off x="9040483" y="664234"/>
            <a:ext cx="12163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RP-200430</a:t>
            </a:r>
          </a:p>
        </p:txBody>
      </p:sp>
    </p:spTree>
    <p:extLst>
      <p:ext uri="{BB962C8B-B14F-4D97-AF65-F5344CB8AC3E}">
        <p14:creationId xmlns:p14="http://schemas.microsoft.com/office/powerpoint/2010/main" val="115687795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EBFB9E4A-5D98-4448-9643-4E9F3503FF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4901" y="228600"/>
            <a:ext cx="10316633" cy="1143000"/>
          </a:xfrm>
        </p:spPr>
        <p:txBody>
          <a:bodyPr/>
          <a:lstStyle/>
          <a:p>
            <a:pPr>
              <a:defRPr/>
            </a:pPr>
            <a:r>
              <a:rPr lang="en-GB" altLang="en-US" sz="48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Introduction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EA8B0729-5551-4D6D-A9D0-415D3EEFFC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638152"/>
            <a:ext cx="11184467" cy="4029404"/>
          </a:xfrm>
        </p:spPr>
        <p:txBody>
          <a:bodyPr/>
          <a:lstStyle/>
          <a:p>
            <a:pPr>
              <a:defRPr/>
            </a:pPr>
            <a:r>
              <a:rPr lang="en-US" altLang="en-US" sz="3200" dirty="0"/>
              <a:t>These slides present a proposal to adjust the 3GPP RAN milestones in light of the recent cancellation of WG and TSG face-to-face meetings</a:t>
            </a:r>
          </a:p>
          <a:p>
            <a:pPr>
              <a:defRPr/>
            </a:pPr>
            <a:endParaRPr lang="en-US" altLang="en-US" sz="3200" dirty="0"/>
          </a:p>
          <a:p>
            <a:pPr>
              <a:defRPr/>
            </a:pPr>
            <a:r>
              <a:rPr lang="en-US" altLang="en-US" sz="3200" dirty="0"/>
              <a:t>Note that the proposal has been coordinated across all TSGs</a:t>
            </a:r>
            <a:endParaRPr lang="en-US" altLang="en-US" sz="2667" dirty="0"/>
          </a:p>
          <a:p>
            <a:pPr marL="609585" lvl="1" indent="0">
              <a:buNone/>
              <a:defRPr/>
            </a:pPr>
            <a:br>
              <a:rPr lang="en-US" altLang="en-US" sz="2400" dirty="0"/>
            </a:br>
            <a:endParaRPr lang="en-US" altLang="en-US" sz="2400" i="1" dirty="0"/>
          </a:p>
        </p:txBody>
      </p:sp>
    </p:spTree>
    <p:extLst>
      <p:ext uri="{BB962C8B-B14F-4D97-AF65-F5344CB8AC3E}">
        <p14:creationId xmlns:p14="http://schemas.microsoft.com/office/powerpoint/2010/main" val="295032622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2">
            <a:extLst>
              <a:ext uri="{FF2B5EF4-FFF2-40B4-BE49-F238E27FC236}">
                <a16:creationId xmlns:a16="http://schemas.microsoft.com/office/drawing/2014/main" id="{DEA01C1D-767D-46E0-8525-7116463667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756" y="106822"/>
            <a:ext cx="9112251" cy="1143000"/>
          </a:xfrm>
        </p:spPr>
        <p:txBody>
          <a:bodyPr/>
          <a:lstStyle/>
          <a:p>
            <a:r>
              <a:rPr lang="en-US" altLang="fi-FI" sz="40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Overall timeline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2CE9EBD0-B7FF-4849-9E25-DD5599BCA606}"/>
              </a:ext>
            </a:extLst>
          </p:cNvPr>
          <p:cNvSpPr/>
          <p:nvPr/>
        </p:nvSpPr>
        <p:spPr>
          <a:xfrm>
            <a:off x="2543176" y="1996822"/>
            <a:ext cx="1046163" cy="608013"/>
          </a:xfrm>
          <a:prstGeom prst="rect">
            <a:avLst/>
          </a:prstGeom>
          <a:solidFill>
            <a:srgbClr val="98A2AE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Q2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F35D28EA-AE44-4F85-8DBB-8497C4B5E3CE}"/>
              </a:ext>
            </a:extLst>
          </p:cNvPr>
          <p:cNvSpPr/>
          <p:nvPr/>
        </p:nvSpPr>
        <p:spPr>
          <a:xfrm>
            <a:off x="3648076" y="1996822"/>
            <a:ext cx="1046163" cy="608013"/>
          </a:xfrm>
          <a:prstGeom prst="rect">
            <a:avLst/>
          </a:prstGeom>
          <a:solidFill>
            <a:srgbClr val="98A2AE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Q3</a:t>
            </a: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5A405768-736A-4B45-A213-43A499AF5A65}"/>
              </a:ext>
            </a:extLst>
          </p:cNvPr>
          <p:cNvSpPr/>
          <p:nvPr/>
        </p:nvSpPr>
        <p:spPr>
          <a:xfrm>
            <a:off x="4754563" y="1987296"/>
            <a:ext cx="1046163" cy="608013"/>
          </a:xfrm>
          <a:prstGeom prst="rect">
            <a:avLst/>
          </a:prstGeom>
          <a:solidFill>
            <a:srgbClr val="98A2AE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Q4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06186567-82FF-4834-8195-2092453C4CFB}"/>
              </a:ext>
            </a:extLst>
          </p:cNvPr>
          <p:cNvSpPr/>
          <p:nvPr/>
        </p:nvSpPr>
        <p:spPr>
          <a:xfrm>
            <a:off x="5861050" y="1323722"/>
            <a:ext cx="4364039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94518856-9985-4ADB-82C7-B0CAEB345B2F}"/>
              </a:ext>
            </a:extLst>
          </p:cNvPr>
          <p:cNvSpPr/>
          <p:nvPr/>
        </p:nvSpPr>
        <p:spPr>
          <a:xfrm>
            <a:off x="6967537" y="1996822"/>
            <a:ext cx="1046163" cy="608013"/>
          </a:xfrm>
          <a:prstGeom prst="rect">
            <a:avLst/>
          </a:prstGeom>
          <a:solidFill>
            <a:srgbClr val="4D5766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Q2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A67DF021-2824-4B1F-A6FD-AA0C2FB4FA4C}"/>
              </a:ext>
            </a:extLst>
          </p:cNvPr>
          <p:cNvSpPr/>
          <p:nvPr/>
        </p:nvSpPr>
        <p:spPr>
          <a:xfrm>
            <a:off x="8072437" y="1996822"/>
            <a:ext cx="1046163" cy="608013"/>
          </a:xfrm>
          <a:prstGeom prst="rect">
            <a:avLst/>
          </a:prstGeom>
          <a:solidFill>
            <a:srgbClr val="4D5766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Q3</a:t>
            </a: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079E67CF-49D6-4F8D-B51A-1590172B3F6F}"/>
              </a:ext>
            </a:extLst>
          </p:cNvPr>
          <p:cNvSpPr/>
          <p:nvPr/>
        </p:nvSpPr>
        <p:spPr>
          <a:xfrm>
            <a:off x="9178925" y="1987296"/>
            <a:ext cx="1046163" cy="608013"/>
          </a:xfrm>
          <a:prstGeom prst="rect">
            <a:avLst/>
          </a:prstGeom>
          <a:solidFill>
            <a:srgbClr val="4D5766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Q4</a:t>
            </a: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B4291660-A41C-4AD6-9F3F-7B95960A11F7}"/>
              </a:ext>
            </a:extLst>
          </p:cNvPr>
          <p:cNvSpPr/>
          <p:nvPr/>
        </p:nvSpPr>
        <p:spPr>
          <a:xfrm>
            <a:off x="5861051" y="1996822"/>
            <a:ext cx="1044575" cy="608013"/>
          </a:xfrm>
          <a:prstGeom prst="rect">
            <a:avLst/>
          </a:prstGeom>
          <a:solidFill>
            <a:srgbClr val="4D5766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Q1</a:t>
            </a: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27582A52-0F77-4B79-A1F7-8CDA554B8592}"/>
              </a:ext>
            </a:extLst>
          </p:cNvPr>
          <p:cNvSpPr/>
          <p:nvPr/>
        </p:nvSpPr>
        <p:spPr>
          <a:xfrm>
            <a:off x="10285414" y="1314197"/>
            <a:ext cx="1069975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6EA18374-7D7C-42D1-85B3-3ACCDC726AF3}"/>
              </a:ext>
            </a:extLst>
          </p:cNvPr>
          <p:cNvSpPr/>
          <p:nvPr/>
        </p:nvSpPr>
        <p:spPr>
          <a:xfrm>
            <a:off x="10285414" y="1996822"/>
            <a:ext cx="1044575" cy="608013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Q1</a:t>
            </a: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DAF1B812-FA04-4010-A5BA-3BD00C631A66}"/>
              </a:ext>
            </a:extLst>
          </p:cNvPr>
          <p:cNvSpPr/>
          <p:nvPr/>
        </p:nvSpPr>
        <p:spPr>
          <a:xfrm>
            <a:off x="1465264" y="1309436"/>
            <a:ext cx="4364037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</a:t>
            </a: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C23F4168-B012-47B1-89DB-0CABE663F4B1}"/>
              </a:ext>
            </a:extLst>
          </p:cNvPr>
          <p:cNvSpPr/>
          <p:nvPr/>
        </p:nvSpPr>
        <p:spPr>
          <a:xfrm>
            <a:off x="1470025" y="1996822"/>
            <a:ext cx="1046163" cy="608013"/>
          </a:xfrm>
          <a:prstGeom prst="rect">
            <a:avLst/>
          </a:prstGeom>
          <a:solidFill>
            <a:srgbClr val="98A2AE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Q1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093C93FE-0895-47D0-862E-63CBB3B0FD9C}"/>
              </a:ext>
            </a:extLst>
          </p:cNvPr>
          <p:cNvGrpSpPr/>
          <p:nvPr/>
        </p:nvGrpSpPr>
        <p:grpSpPr>
          <a:xfrm>
            <a:off x="1438275" y="1944434"/>
            <a:ext cx="9917113" cy="4387785"/>
            <a:chOff x="1438275" y="2081595"/>
            <a:chExt cx="9917113" cy="4013200"/>
          </a:xfrm>
        </p:grpSpPr>
        <p:cxnSp>
          <p:nvCxnSpPr>
            <p:cNvPr id="44" name="Straight Connector 4">
              <a:extLst>
                <a:ext uri="{FF2B5EF4-FFF2-40B4-BE49-F238E27FC236}">
                  <a16:creationId xmlns:a16="http://schemas.microsoft.com/office/drawing/2014/main" id="{E12E65B7-C1ED-470E-B2D5-4B08E6956F19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3613151" y="2091120"/>
              <a:ext cx="0" cy="4003675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5" name="Straight Connector 5">
              <a:extLst>
                <a:ext uri="{FF2B5EF4-FFF2-40B4-BE49-F238E27FC236}">
                  <a16:creationId xmlns:a16="http://schemas.microsoft.com/office/drawing/2014/main" id="{B4A3C82C-8DE8-47D2-9060-C5A5AFA753CB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506663" y="2091120"/>
              <a:ext cx="0" cy="4003675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4" name="Straight Connector 6">
              <a:extLst>
                <a:ext uri="{FF2B5EF4-FFF2-40B4-BE49-F238E27FC236}">
                  <a16:creationId xmlns:a16="http://schemas.microsoft.com/office/drawing/2014/main" id="{E6DD74AD-BDF4-49EC-A5E3-ECEC5DB55BBB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4722813" y="2091120"/>
              <a:ext cx="0" cy="4003675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5" name="Straight Connector 7">
              <a:extLst>
                <a:ext uri="{FF2B5EF4-FFF2-40B4-BE49-F238E27FC236}">
                  <a16:creationId xmlns:a16="http://schemas.microsoft.com/office/drawing/2014/main" id="{B59E6B00-E41A-483F-A870-FD6053B76201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5829300" y="2091120"/>
              <a:ext cx="0" cy="4003675"/>
            </a:xfrm>
            <a:prstGeom prst="line">
              <a:avLst/>
            </a:prstGeom>
            <a:noFill/>
            <a:ln w="19050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6" name="Straight Connector 8">
              <a:extLst>
                <a:ext uri="{FF2B5EF4-FFF2-40B4-BE49-F238E27FC236}">
                  <a16:creationId xmlns:a16="http://schemas.microsoft.com/office/drawing/2014/main" id="{128AC3CE-3DBB-49E9-A34B-6EAA581F1E77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8039100" y="2091120"/>
              <a:ext cx="0" cy="4003675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4" name="Straight Connector 9">
              <a:extLst>
                <a:ext uri="{FF2B5EF4-FFF2-40B4-BE49-F238E27FC236}">
                  <a16:creationId xmlns:a16="http://schemas.microsoft.com/office/drawing/2014/main" id="{725D7418-A37C-4689-94D5-302CC0CEA340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6934200" y="2091120"/>
              <a:ext cx="0" cy="4003675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5" name="Straight Connector 10">
              <a:extLst>
                <a:ext uri="{FF2B5EF4-FFF2-40B4-BE49-F238E27FC236}">
                  <a16:creationId xmlns:a16="http://schemas.microsoft.com/office/drawing/2014/main" id="{07D71A64-ABE0-4FC5-A04E-89D15972D483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9148763" y="2091120"/>
              <a:ext cx="0" cy="4003675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6" name="Straight Connector 11">
              <a:extLst>
                <a:ext uri="{FF2B5EF4-FFF2-40B4-BE49-F238E27FC236}">
                  <a16:creationId xmlns:a16="http://schemas.microsoft.com/office/drawing/2014/main" id="{88F5B97B-793C-4D9A-9390-D7E83B0971CB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0252075" y="2091120"/>
              <a:ext cx="0" cy="4003675"/>
            </a:xfrm>
            <a:prstGeom prst="line">
              <a:avLst/>
            </a:prstGeom>
            <a:noFill/>
            <a:ln w="19050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7" name="Straight Connector 12">
              <a:extLst>
                <a:ext uri="{FF2B5EF4-FFF2-40B4-BE49-F238E27FC236}">
                  <a16:creationId xmlns:a16="http://schemas.microsoft.com/office/drawing/2014/main" id="{ECA66467-340E-42BF-AAD8-4D2CC28FEBE1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1355388" y="2091120"/>
              <a:ext cx="0" cy="4003675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5" name="Straight Connector 12">
              <a:extLst>
                <a:ext uri="{FF2B5EF4-FFF2-40B4-BE49-F238E27FC236}">
                  <a16:creationId xmlns:a16="http://schemas.microsoft.com/office/drawing/2014/main" id="{0264C718-6D45-485F-85E3-5F3D41510CB3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438275" y="2081595"/>
              <a:ext cx="0" cy="4003675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86" name="Rectangle 85">
            <a:extLst>
              <a:ext uri="{FF2B5EF4-FFF2-40B4-BE49-F238E27FC236}">
                <a16:creationId xmlns:a16="http://schemas.microsoft.com/office/drawing/2014/main" id="{BF9594DC-B70F-4540-A532-F04F67753C38}"/>
              </a:ext>
            </a:extLst>
          </p:cNvPr>
          <p:cNvSpPr/>
          <p:nvPr/>
        </p:nvSpPr>
        <p:spPr>
          <a:xfrm>
            <a:off x="368302" y="1304673"/>
            <a:ext cx="1069975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2019</a:t>
            </a: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C2903379-EF9A-45E5-A1E1-727BAFEDE6DF}"/>
              </a:ext>
            </a:extLst>
          </p:cNvPr>
          <p:cNvSpPr/>
          <p:nvPr/>
        </p:nvSpPr>
        <p:spPr>
          <a:xfrm>
            <a:off x="368302" y="1987296"/>
            <a:ext cx="1044575" cy="608013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Q4</a:t>
            </a: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28FF22B6-0B5B-4167-8EE4-440B89DFC0D4}"/>
              </a:ext>
            </a:extLst>
          </p:cNvPr>
          <p:cNvSpPr/>
          <p:nvPr/>
        </p:nvSpPr>
        <p:spPr>
          <a:xfrm>
            <a:off x="968377" y="2700858"/>
            <a:ext cx="895348" cy="498475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Rel-16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00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freeze</a:t>
            </a:r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550245C8-53F5-4987-B39F-3EED8A59EC90}"/>
              </a:ext>
            </a:extLst>
          </p:cNvPr>
          <p:cNvSpPr/>
          <p:nvPr/>
        </p:nvSpPr>
        <p:spPr>
          <a:xfrm>
            <a:off x="3127334" y="2700858"/>
            <a:ext cx="924871" cy="606425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Rel-16 stage-3  freeze</a:t>
            </a:r>
            <a:r>
              <a:rPr lang="en-US" sz="12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*</a:t>
            </a: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F6F4A1D7-D3B2-4CD8-86AA-A2B717F5CD9D}"/>
              </a:ext>
            </a:extLst>
          </p:cNvPr>
          <p:cNvSpPr/>
          <p:nvPr/>
        </p:nvSpPr>
        <p:spPr>
          <a:xfrm>
            <a:off x="3082535" y="3352003"/>
            <a:ext cx="1001149" cy="449160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Rel-16 ASN.1   freeze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3678A936-C898-4A5B-8315-11A8185648A3}"/>
              </a:ext>
            </a:extLst>
          </p:cNvPr>
          <p:cNvSpPr/>
          <p:nvPr/>
        </p:nvSpPr>
        <p:spPr>
          <a:xfrm>
            <a:off x="5310496" y="3116327"/>
            <a:ext cx="1001149" cy="606425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Rel-16 RAN4 </a:t>
            </a:r>
          </a:p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performance completion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*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EB240E0A-D41F-4767-A982-C59EE5528D8C}"/>
              </a:ext>
            </a:extLst>
          </p:cNvPr>
          <p:cNvSpPr/>
          <p:nvPr/>
        </p:nvSpPr>
        <p:spPr>
          <a:xfrm>
            <a:off x="819803" y="4324384"/>
            <a:ext cx="1199513" cy="60642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RAN1,2,3 package approval</a:t>
            </a: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69752A8C-B21E-45F6-8327-9C5671FA8574}"/>
              </a:ext>
            </a:extLst>
          </p:cNvPr>
          <p:cNvSpPr/>
          <p:nvPr/>
        </p:nvSpPr>
        <p:spPr>
          <a:xfrm>
            <a:off x="2946756" y="4442786"/>
            <a:ext cx="1182076" cy="606426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 RF package approval*</a:t>
            </a:r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571B5E06-614E-45DB-879F-695E13C9AC23}"/>
              </a:ext>
            </a:extLst>
          </p:cNvPr>
          <p:cNvSpPr/>
          <p:nvPr/>
        </p:nvSpPr>
        <p:spPr>
          <a:xfrm>
            <a:off x="7599008" y="4812290"/>
            <a:ext cx="922018" cy="483927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00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freeze*</a:t>
            </a:r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10985D4F-B544-4046-B080-EA7101F932EF}"/>
              </a:ext>
            </a:extLst>
          </p:cNvPr>
          <p:cNvSpPr/>
          <p:nvPr/>
        </p:nvSpPr>
        <p:spPr>
          <a:xfrm>
            <a:off x="8704911" y="4858471"/>
            <a:ext cx="924871" cy="60642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stage-3  freeze*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036CADF2-1296-4751-81E8-541B63F8755A}"/>
              </a:ext>
            </a:extLst>
          </p:cNvPr>
          <p:cNvSpPr/>
          <p:nvPr/>
        </p:nvSpPr>
        <p:spPr>
          <a:xfrm>
            <a:off x="9752576" y="5054254"/>
            <a:ext cx="1001149" cy="449160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ASN.1   freeze*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081071C9-97D6-4EA6-9312-7334CDD81890}"/>
              </a:ext>
            </a:extLst>
          </p:cNvPr>
          <p:cNvSpPr/>
          <p:nvPr/>
        </p:nvSpPr>
        <p:spPr>
          <a:xfrm>
            <a:off x="10837305" y="5171208"/>
            <a:ext cx="1001149" cy="60642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RAN4 </a:t>
            </a:r>
          </a:p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performance completion* 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51" name="Rectangle: Rounded Corners 34">
            <a:extLst>
              <a:ext uri="{FF2B5EF4-FFF2-40B4-BE49-F238E27FC236}">
                <a16:creationId xmlns:a16="http://schemas.microsoft.com/office/drawing/2014/main" id="{FCA98739-E112-4893-A749-5549496069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2788" y="4271383"/>
            <a:ext cx="11338305" cy="1555657"/>
          </a:xfrm>
          <a:prstGeom prst="roundRect">
            <a:avLst>
              <a:gd name="adj" fmla="val 16667"/>
            </a:avLst>
          </a:prstGeom>
          <a:noFill/>
          <a:ln w="190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590F9B7-33FA-438A-B2BB-8B7C282D173F}"/>
              </a:ext>
            </a:extLst>
          </p:cNvPr>
          <p:cNvSpPr txBox="1"/>
          <p:nvPr/>
        </p:nvSpPr>
        <p:spPr>
          <a:xfrm>
            <a:off x="1240130" y="5417825"/>
            <a:ext cx="20176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Release 17 timeline</a:t>
            </a:r>
          </a:p>
        </p:txBody>
      </p:sp>
      <p:sp>
        <p:nvSpPr>
          <p:cNvPr id="43" name="Rectangle: Rounded Corners 34">
            <a:extLst>
              <a:ext uri="{FF2B5EF4-FFF2-40B4-BE49-F238E27FC236}">
                <a16:creationId xmlns:a16="http://schemas.microsoft.com/office/drawing/2014/main" id="{00B6B42D-EA81-4033-BC77-57A034C76D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2789" y="2651171"/>
            <a:ext cx="5720836" cy="1522589"/>
          </a:xfrm>
          <a:prstGeom prst="roundRect">
            <a:avLst>
              <a:gd name="adj" fmla="val 16667"/>
            </a:avLst>
          </a:prstGeom>
          <a:noFill/>
          <a:ln w="19050" algn="ctr">
            <a:solidFill>
              <a:srgbClr val="1E9657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1C3073B0-FC4D-422C-8F88-93FC9590D15B}"/>
              </a:ext>
            </a:extLst>
          </p:cNvPr>
          <p:cNvSpPr txBox="1"/>
          <p:nvPr/>
        </p:nvSpPr>
        <p:spPr>
          <a:xfrm>
            <a:off x="1243515" y="3829137"/>
            <a:ext cx="23094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1E9657"/>
                </a:solidFill>
              </a:rPr>
              <a:t>Release 16 completion</a:t>
            </a:r>
          </a:p>
        </p:txBody>
      </p:sp>
      <p:sp>
        <p:nvSpPr>
          <p:cNvPr id="57" name="Rectangle: Rounded Corners 56">
            <a:extLst>
              <a:ext uri="{FF2B5EF4-FFF2-40B4-BE49-F238E27FC236}">
                <a16:creationId xmlns:a16="http://schemas.microsoft.com/office/drawing/2014/main" id="{B2A19472-9125-4612-B0DF-CA3DBC7383B1}"/>
              </a:ext>
            </a:extLst>
          </p:cNvPr>
          <p:cNvSpPr/>
          <p:nvPr/>
        </p:nvSpPr>
        <p:spPr>
          <a:xfrm>
            <a:off x="4223007" y="4627596"/>
            <a:ext cx="990088" cy="920968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 RRM/</a:t>
            </a:r>
            <a:r>
              <a:rPr lang="en-US" sz="1000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Demod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package approval*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2348516-D375-4B4C-866B-40B11BE63301}"/>
              </a:ext>
            </a:extLst>
          </p:cNvPr>
          <p:cNvSpPr txBox="1"/>
          <p:nvPr/>
        </p:nvSpPr>
        <p:spPr>
          <a:xfrm>
            <a:off x="2361292" y="6428043"/>
            <a:ext cx="814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* These milestones show a 3-month shift compared to previously approved timelines</a:t>
            </a:r>
          </a:p>
        </p:txBody>
      </p:sp>
    </p:spTree>
    <p:extLst>
      <p:ext uri="{BB962C8B-B14F-4D97-AF65-F5344CB8AC3E}">
        <p14:creationId xmlns:p14="http://schemas.microsoft.com/office/powerpoint/2010/main" val="18326792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EBFB9E4A-5D98-4448-9643-4E9F3503FF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4901" y="228600"/>
            <a:ext cx="10316633" cy="1143000"/>
          </a:xfrm>
        </p:spPr>
        <p:txBody>
          <a:bodyPr/>
          <a:lstStyle/>
          <a:p>
            <a:pPr>
              <a:defRPr/>
            </a:pPr>
            <a:r>
              <a:rPr lang="en-GB" altLang="en-US" sz="48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Key points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EA8B0729-5551-4D6D-A9D0-415D3EEFFC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0983" y="1500133"/>
            <a:ext cx="11184467" cy="4692649"/>
          </a:xfrm>
        </p:spPr>
        <p:txBody>
          <a:bodyPr/>
          <a:lstStyle/>
          <a:p>
            <a:pPr>
              <a:defRPr/>
            </a:pPr>
            <a:r>
              <a:rPr lang="en-US" altLang="en-US" sz="1800" dirty="0"/>
              <a:t>Release-16 stage-3 freeze moved to June/2020</a:t>
            </a:r>
          </a:p>
          <a:p>
            <a:pPr>
              <a:defRPr/>
            </a:pPr>
            <a:r>
              <a:rPr lang="en-US" altLang="en-US" sz="1800" dirty="0"/>
              <a:t>Release-16 ASN.1 freeze remains in June/2020</a:t>
            </a:r>
          </a:p>
          <a:p>
            <a:pPr>
              <a:defRPr/>
            </a:pPr>
            <a:r>
              <a:rPr lang="en-US" altLang="en-US" sz="1800" dirty="0"/>
              <a:t>Release-16 RAN4 performance completion moved to Dec/2020</a:t>
            </a:r>
          </a:p>
          <a:p>
            <a:pPr>
              <a:defRPr/>
            </a:pPr>
            <a:r>
              <a:rPr lang="en-US" altLang="en-US" sz="1800" dirty="0"/>
              <a:t>Start of Release-17 work </a:t>
            </a:r>
          </a:p>
          <a:p>
            <a:pPr lvl="1">
              <a:defRPr/>
            </a:pPr>
            <a:r>
              <a:rPr lang="en-US" altLang="en-US" sz="1400" dirty="0"/>
              <a:t>RAN1 will start in May WG meeting. Exact scope TBD</a:t>
            </a:r>
          </a:p>
          <a:p>
            <a:pPr lvl="1">
              <a:defRPr/>
            </a:pPr>
            <a:r>
              <a:rPr lang="en-US" altLang="en-US" sz="1400" dirty="0"/>
              <a:t>RAN 2-3-4 will start in August meeting. Exact scope TBD.</a:t>
            </a:r>
          </a:p>
          <a:p>
            <a:pPr>
              <a:defRPr/>
            </a:pPr>
            <a:r>
              <a:rPr lang="en-US" altLang="en-US" sz="1800" dirty="0"/>
              <a:t>Release-17 package approved for RAN1-2-3 at RAN#86 is unchanged</a:t>
            </a:r>
          </a:p>
          <a:p>
            <a:pPr lvl="1">
              <a:defRPr/>
            </a:pPr>
            <a:r>
              <a:rPr lang="en-US" altLang="en-US" sz="1600" dirty="0"/>
              <a:t>Overall number of TUs allocated for the different items assumed to be unchanged, but the exact distribution across meetings and quarters will be re-evaluated at RAN#88</a:t>
            </a:r>
          </a:p>
          <a:p>
            <a:pPr>
              <a:defRPr/>
            </a:pPr>
            <a:r>
              <a:rPr lang="en-US" altLang="en-US" sz="1800" dirty="0"/>
              <a:t>Release-17 RAN4 package approval will be done in 2 phases: in June and September 2020</a:t>
            </a:r>
          </a:p>
          <a:p>
            <a:pPr lvl="1">
              <a:defRPr/>
            </a:pPr>
            <a:r>
              <a:rPr lang="en-US" altLang="en-US" sz="1600" dirty="0"/>
              <a:t>RAN4 package approval for RF proposals in June/2020</a:t>
            </a:r>
          </a:p>
          <a:p>
            <a:pPr lvl="1">
              <a:defRPr/>
            </a:pPr>
            <a:r>
              <a:rPr lang="en-US" altLang="en-US" sz="1600" dirty="0"/>
              <a:t>RAN4 package approval for RRM and </a:t>
            </a:r>
            <a:r>
              <a:rPr lang="en-US" altLang="en-US" sz="1600" dirty="0" err="1"/>
              <a:t>Demod</a:t>
            </a:r>
            <a:r>
              <a:rPr lang="en-US" altLang="en-US" sz="1600" dirty="0"/>
              <a:t> proposals in September/2020</a:t>
            </a:r>
          </a:p>
          <a:p>
            <a:pPr>
              <a:defRPr/>
            </a:pPr>
            <a:r>
              <a:rPr lang="en-US" altLang="en-US" sz="1800" dirty="0"/>
              <a:t>Release-17 RAN1 freeze moved to June/2021</a:t>
            </a:r>
          </a:p>
          <a:p>
            <a:pPr>
              <a:defRPr/>
            </a:pPr>
            <a:r>
              <a:rPr lang="en-US" altLang="en-US" sz="1800" dirty="0"/>
              <a:t>Relase-17 stage-3 freeze moved to September/2021</a:t>
            </a:r>
          </a:p>
          <a:p>
            <a:pPr>
              <a:defRPr/>
            </a:pPr>
            <a:r>
              <a:rPr lang="en-US" altLang="en-US" sz="1800" dirty="0"/>
              <a:t>Release-17 ASN.1 freeze moved to December/2021</a:t>
            </a:r>
          </a:p>
          <a:p>
            <a:pPr>
              <a:defRPr/>
            </a:pPr>
            <a:r>
              <a:rPr lang="en-US" altLang="en-US" sz="1800" dirty="0"/>
              <a:t>Release-17 RAN4 performance completion moved to March/2022</a:t>
            </a:r>
          </a:p>
          <a:p>
            <a:pPr>
              <a:defRPr/>
            </a:pPr>
            <a:endParaRPr lang="en-US" altLang="en-US" sz="2000" dirty="0"/>
          </a:p>
          <a:p>
            <a:pPr marL="609585" lvl="1" indent="0">
              <a:buNone/>
              <a:defRPr/>
            </a:pPr>
            <a:br>
              <a:rPr lang="en-US" altLang="en-US" sz="1800" dirty="0"/>
            </a:br>
            <a:endParaRPr lang="en-US" altLang="en-US" sz="1800" i="1" dirty="0"/>
          </a:p>
        </p:txBody>
      </p:sp>
    </p:spTree>
    <p:extLst>
      <p:ext uri="{BB962C8B-B14F-4D97-AF65-F5344CB8AC3E}">
        <p14:creationId xmlns:p14="http://schemas.microsoft.com/office/powerpoint/2010/main" val="1561786046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EBFB9E4A-5D98-4448-9643-4E9F3503FF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4901" y="228600"/>
            <a:ext cx="10316633" cy="1143000"/>
          </a:xfrm>
        </p:spPr>
        <p:txBody>
          <a:bodyPr/>
          <a:lstStyle/>
          <a:p>
            <a:pPr>
              <a:defRPr/>
            </a:pPr>
            <a:r>
              <a:rPr lang="en-GB" altLang="en-US" sz="48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Proposal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EA8B0729-5551-4D6D-A9D0-415D3EEFFC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458385"/>
            <a:ext cx="11184467" cy="4692649"/>
          </a:xfrm>
        </p:spPr>
        <p:txBody>
          <a:bodyPr/>
          <a:lstStyle/>
          <a:p>
            <a:pPr>
              <a:defRPr/>
            </a:pPr>
            <a:endParaRPr lang="en-US" altLang="en-US" sz="3200" dirty="0"/>
          </a:p>
          <a:p>
            <a:pPr>
              <a:defRPr/>
            </a:pPr>
            <a:r>
              <a:rPr lang="en-US" altLang="en-US" sz="3200" dirty="0"/>
              <a:t>It is proposed to endorse the milestones shown in these slides</a:t>
            </a:r>
            <a:endParaRPr lang="en-US" altLang="en-US" sz="2134" dirty="0"/>
          </a:p>
          <a:p>
            <a:pPr marL="609585" lvl="1" indent="0">
              <a:buNone/>
              <a:defRPr/>
            </a:pPr>
            <a:br>
              <a:rPr lang="en-US" altLang="en-US" sz="2400" dirty="0"/>
            </a:br>
            <a:endParaRPr lang="en-US" altLang="en-US" sz="2400" i="1" dirty="0"/>
          </a:p>
        </p:txBody>
      </p:sp>
    </p:spTree>
    <p:extLst>
      <p:ext uri="{BB962C8B-B14F-4D97-AF65-F5344CB8AC3E}">
        <p14:creationId xmlns:p14="http://schemas.microsoft.com/office/powerpoint/2010/main" val="335070172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610D087A-FDA7-49D2-9930-7C00072C5B8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044013" y="2635251"/>
            <a:ext cx="9825567" cy="1468967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dirty="0"/>
            </a:br>
            <a:r>
              <a:rPr lang="en-US" sz="48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Thank You !</a:t>
            </a:r>
            <a:br>
              <a:rPr lang="en-US" sz="3733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3733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58699436"/>
      </p:ext>
    </p:extLst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1_Office Theme">
  <a:themeElements>
    <a:clrScheme name="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Them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ja-JP" alt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ja-JP" alt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24470</TotalTime>
  <Words>296</Words>
  <Application>Microsoft Office PowerPoint</Application>
  <PresentationFormat>Widescreen</PresentationFormat>
  <Paragraphs>73</Paragraphs>
  <Slides>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6</vt:i4>
      </vt:variant>
    </vt:vector>
  </HeadingPairs>
  <TitlesOfParts>
    <vt:vector size="17" baseType="lpstr">
      <vt:lpstr>Arial</vt:lpstr>
      <vt:lpstr>Calibri</vt:lpstr>
      <vt:lpstr>Nokia Pure Headline Ultra Light</vt:lpstr>
      <vt:lpstr>Nokia Pure Text</vt:lpstr>
      <vt:lpstr>Nokia Pure Text Light</vt:lpstr>
      <vt:lpstr>Times New Roman</vt:lpstr>
      <vt:lpstr>Wingdings</vt:lpstr>
      <vt:lpstr>Nokia White Master with headline</vt:lpstr>
      <vt:lpstr>1_Office Theme</vt:lpstr>
      <vt:lpstr>Office Theme</vt:lpstr>
      <vt:lpstr>2_Office Theme</vt:lpstr>
      <vt:lpstr>   3GPP Release timelines  </vt:lpstr>
      <vt:lpstr>Introduction</vt:lpstr>
      <vt:lpstr>Overall timeline</vt:lpstr>
      <vt:lpstr>Key points</vt:lpstr>
      <vt:lpstr>Proposal</vt:lpstr>
      <vt:lpstr>   Thank You !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Bertenyi, Balazs (Nokia - HU/Budapest)</cp:lastModifiedBy>
  <cp:revision>391</cp:revision>
  <dcterms:created xsi:type="dcterms:W3CDTF">2018-05-24T11:49:12Z</dcterms:created>
  <dcterms:modified xsi:type="dcterms:W3CDTF">2020-03-13T09:38:16Z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