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9"/>
  </p:notesMasterIdLst>
  <p:handoutMasterIdLst>
    <p:handoutMasterId r:id="rId20"/>
  </p:handoutMasterIdLst>
  <p:sldIdLst>
    <p:sldId id="452" r:id="rId2"/>
    <p:sldId id="396" r:id="rId3"/>
    <p:sldId id="742" r:id="rId4"/>
    <p:sldId id="428" r:id="rId5"/>
    <p:sldId id="327" r:id="rId6"/>
    <p:sldId id="676" r:id="rId7"/>
    <p:sldId id="787" r:id="rId8"/>
    <p:sldId id="781" r:id="rId9"/>
    <p:sldId id="791" r:id="rId10"/>
    <p:sldId id="792" r:id="rId11"/>
    <p:sldId id="793" r:id="rId12"/>
    <p:sldId id="722" r:id="rId13"/>
    <p:sldId id="788" r:id="rId14"/>
    <p:sldId id="794" r:id="rId15"/>
    <p:sldId id="786" r:id="rId16"/>
    <p:sldId id="782" r:id="rId17"/>
    <p:sldId id="789" r:id="rId18"/>
  </p:sldIdLst>
  <p:sldSz cx="9144000" cy="6858000" type="screen4x3"/>
  <p:notesSz cx="6797675" cy="9926638"/>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3300"/>
    <a:srgbClr val="2A6EA8"/>
    <a:srgbClr val="5A8B25"/>
    <a:srgbClr val="72AF2F"/>
    <a:srgbClr val="B1D254"/>
    <a:srgbClr val="FFCC00"/>
    <a:srgbClr val="72732F"/>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092" autoAdjust="0"/>
    <p:restoredTop sz="93624" autoAdjust="0"/>
  </p:normalViewPr>
  <p:slideViewPr>
    <p:cSldViewPr snapToGrid="0">
      <p:cViewPr varScale="1">
        <p:scale>
          <a:sx n="91" d="100"/>
          <a:sy n="91" d="100"/>
        </p:scale>
        <p:origin x="1392" y="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5980" cy="497292"/>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851697" y="0"/>
            <a:ext cx="2945979" cy="497292"/>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9429347"/>
            <a:ext cx="2945980" cy="497291"/>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851697" y="9429347"/>
            <a:ext cx="2945979" cy="497291"/>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5980" cy="497292"/>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851697" y="0"/>
            <a:ext cx="2945979" cy="497292"/>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917575" y="742950"/>
            <a:ext cx="4962525" cy="37226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5717" y="4715474"/>
            <a:ext cx="4986242" cy="4467627"/>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29347"/>
            <a:ext cx="2945980" cy="497291"/>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851697" y="9429347"/>
            <a:ext cx="2945979" cy="497291"/>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xfrm>
            <a:off x="915988" y="742950"/>
            <a:ext cx="4967287" cy="3724275"/>
          </a:xfrm>
          <a:ln/>
        </p:spPr>
      </p:sp>
      <p:sp>
        <p:nvSpPr>
          <p:cNvPr id="6147" name="Rectangle 3"/>
          <p:cNvSpPr>
            <a:spLocks noGrp="1" noChangeArrowheads="1"/>
          </p:cNvSpPr>
          <p:nvPr>
            <p:ph type="body" idx="1"/>
          </p:nvPr>
        </p:nvSpPr>
        <p:spPr>
          <a:xfrm>
            <a:off x="904118" y="4717072"/>
            <a:ext cx="4989442" cy="446602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2164321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59FDB58-73C4-413E-BB6C-BBE882DFCE1B}" type="slidenum">
              <a:rPr lang="en-GB" altLang="en-US" smtClean="0"/>
              <a:pPr/>
              <a:t>11</a:t>
            </a:fld>
            <a:endParaRPr lang="en-GB" altLang="en-US" dirty="0"/>
          </a:p>
        </p:txBody>
      </p:sp>
    </p:spTree>
    <p:extLst>
      <p:ext uri="{BB962C8B-B14F-4D97-AF65-F5344CB8AC3E}">
        <p14:creationId xmlns:p14="http://schemas.microsoft.com/office/powerpoint/2010/main" val="19049145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59FDB58-73C4-413E-BB6C-BBE882DFCE1B}" type="slidenum">
              <a:rPr lang="en-GB" altLang="en-US" smtClean="0"/>
              <a:pPr/>
              <a:t>13</a:t>
            </a:fld>
            <a:endParaRPr lang="en-GB" altLang="en-US" dirty="0"/>
          </a:p>
        </p:txBody>
      </p:sp>
    </p:spTree>
    <p:extLst>
      <p:ext uri="{BB962C8B-B14F-4D97-AF65-F5344CB8AC3E}">
        <p14:creationId xmlns:p14="http://schemas.microsoft.com/office/powerpoint/2010/main" val="10072837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59FDB58-73C4-413E-BB6C-BBE882DFCE1B}" type="slidenum">
              <a:rPr lang="en-GB" altLang="en-US" smtClean="0"/>
              <a:pPr/>
              <a:t>14</a:t>
            </a:fld>
            <a:endParaRPr lang="en-GB" altLang="en-US" dirty="0"/>
          </a:p>
        </p:txBody>
      </p:sp>
    </p:spTree>
    <p:extLst>
      <p:ext uri="{BB962C8B-B14F-4D97-AF65-F5344CB8AC3E}">
        <p14:creationId xmlns:p14="http://schemas.microsoft.com/office/powerpoint/2010/main" val="27539941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15</a:t>
            </a:fld>
            <a:endParaRPr lang="en-GB" dirty="0"/>
          </a:p>
        </p:txBody>
      </p:sp>
    </p:spTree>
    <p:extLst>
      <p:ext uri="{BB962C8B-B14F-4D97-AF65-F5344CB8AC3E}">
        <p14:creationId xmlns:p14="http://schemas.microsoft.com/office/powerpoint/2010/main" val="42661369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9FDB58-73C4-413E-BB6C-BBE882DFCE1B}" type="slidenum">
              <a:rPr lang="en-GB" altLang="en-US" smtClean="0"/>
              <a:pPr/>
              <a:t>3</a:t>
            </a:fld>
            <a:endParaRPr lang="en-GB" altLang="en-US" dirty="0"/>
          </a:p>
        </p:txBody>
      </p:sp>
    </p:spTree>
    <p:extLst>
      <p:ext uri="{BB962C8B-B14F-4D97-AF65-F5344CB8AC3E}">
        <p14:creationId xmlns:p14="http://schemas.microsoft.com/office/powerpoint/2010/main" val="157490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59FDB58-73C4-413E-BB6C-BBE882DFCE1B}" type="slidenum">
              <a:rPr lang="en-GB" altLang="en-US" smtClean="0"/>
              <a:pPr/>
              <a:t>4</a:t>
            </a:fld>
            <a:endParaRPr lang="en-GB" altLang="en-US" dirty="0"/>
          </a:p>
        </p:txBody>
      </p:sp>
    </p:spTree>
    <p:extLst>
      <p:ext uri="{BB962C8B-B14F-4D97-AF65-F5344CB8AC3E}">
        <p14:creationId xmlns:p14="http://schemas.microsoft.com/office/powerpoint/2010/main" val="26266504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9FDB58-73C4-413E-BB6C-BBE882DFCE1B}" type="slidenum">
              <a:rPr lang="en-GB" altLang="en-US" smtClean="0"/>
              <a:pPr/>
              <a:t>5</a:t>
            </a:fld>
            <a:endParaRPr lang="en-GB" altLang="en-US" dirty="0"/>
          </a:p>
        </p:txBody>
      </p:sp>
    </p:spTree>
    <p:extLst>
      <p:ext uri="{BB962C8B-B14F-4D97-AF65-F5344CB8AC3E}">
        <p14:creationId xmlns:p14="http://schemas.microsoft.com/office/powerpoint/2010/main" val="37742739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6</a:t>
            </a:fld>
            <a:endParaRPr lang="en-GB" dirty="0"/>
          </a:p>
        </p:txBody>
      </p:sp>
    </p:spTree>
    <p:extLst>
      <p:ext uri="{BB962C8B-B14F-4D97-AF65-F5344CB8AC3E}">
        <p14:creationId xmlns:p14="http://schemas.microsoft.com/office/powerpoint/2010/main" val="2749915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7</a:t>
            </a:fld>
            <a:endParaRPr lang="en-GB" dirty="0"/>
          </a:p>
        </p:txBody>
      </p:sp>
    </p:spTree>
    <p:extLst>
      <p:ext uri="{BB962C8B-B14F-4D97-AF65-F5344CB8AC3E}">
        <p14:creationId xmlns:p14="http://schemas.microsoft.com/office/powerpoint/2010/main" val="34543467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59FDB58-73C4-413E-BB6C-BBE882DFCE1B}" type="slidenum">
              <a:rPr lang="en-GB" altLang="en-US" smtClean="0"/>
              <a:pPr/>
              <a:t>8</a:t>
            </a:fld>
            <a:endParaRPr lang="en-GB" altLang="en-US" dirty="0"/>
          </a:p>
        </p:txBody>
      </p:sp>
    </p:spTree>
    <p:extLst>
      <p:ext uri="{BB962C8B-B14F-4D97-AF65-F5344CB8AC3E}">
        <p14:creationId xmlns:p14="http://schemas.microsoft.com/office/powerpoint/2010/main" val="20071168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59FDB58-73C4-413E-BB6C-BBE882DFCE1B}" type="slidenum">
              <a:rPr lang="en-GB" altLang="en-US" smtClean="0"/>
              <a:pPr/>
              <a:t>9</a:t>
            </a:fld>
            <a:endParaRPr lang="en-GB" altLang="en-US" dirty="0"/>
          </a:p>
        </p:txBody>
      </p:sp>
    </p:spTree>
    <p:extLst>
      <p:ext uri="{BB962C8B-B14F-4D97-AF65-F5344CB8AC3E}">
        <p14:creationId xmlns:p14="http://schemas.microsoft.com/office/powerpoint/2010/main" val="3031360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59FDB58-73C4-413E-BB6C-BBE882DFCE1B}" type="slidenum">
              <a:rPr lang="en-GB" altLang="en-US" smtClean="0"/>
              <a:pPr/>
              <a:t>10</a:t>
            </a:fld>
            <a:endParaRPr lang="en-GB" altLang="en-US" dirty="0"/>
          </a:p>
        </p:txBody>
      </p:sp>
    </p:spTree>
    <p:extLst>
      <p:ext uri="{BB962C8B-B14F-4D97-AF65-F5344CB8AC3E}">
        <p14:creationId xmlns:p14="http://schemas.microsoft.com/office/powerpoint/2010/main" val="20196477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fi-FI"/>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fi-FI" dirty="0"/>
          </a:p>
        </p:txBody>
      </p:sp>
      <p:sp>
        <p:nvSpPr>
          <p:cNvPr id="4" name="Slide Number Placeholder 5"/>
          <p:cNvSpPr>
            <a:spLocks noGrp="1"/>
          </p:cNvSpPr>
          <p:nvPr>
            <p:ph type="sldNum" sz="quarter" idx="10"/>
          </p:nvPr>
        </p:nvSpPr>
        <p:spPr/>
        <p:txBody>
          <a:bodyPr/>
          <a:lstStyle>
            <a:lvl1pPr>
              <a:defRPr/>
            </a:lvl1pPr>
          </a:lstStyle>
          <a:p>
            <a:fld id="{ED32EBC1-262A-4BE7-B9F3-9F3AFBBA0893}" type="slidenum">
              <a:rPr lang="en-GB" altLang="en-US"/>
              <a:pPr/>
              <a:t>‹#›</a:t>
            </a:fld>
            <a:endParaRPr lang="en-GB" altLang="en-US"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Slide Number Placeholder 5"/>
          <p:cNvSpPr>
            <a:spLocks noGrp="1"/>
          </p:cNvSpPr>
          <p:nvPr>
            <p:ph type="sldNum" sz="quarter" idx="10"/>
          </p:nvPr>
        </p:nvSpPr>
        <p:spPr/>
        <p:txBody>
          <a:bodyPr/>
          <a:lstStyle>
            <a:lvl1pPr>
              <a:defRPr/>
            </a:lvl1pPr>
          </a:lstStyle>
          <a:p>
            <a:fld id="{D73D7228-79D2-4A43-9F7D-95D572D85026}" type="slidenum">
              <a:rPr lang="en-GB" altLang="en-US"/>
              <a:pPr/>
              <a:t>‹#›</a:t>
            </a:fld>
            <a:endParaRPr lang="en-GB" altLang="en-US" dirty="0"/>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Slide Number Placeholder 5"/>
          <p:cNvSpPr>
            <a:spLocks noGrp="1"/>
          </p:cNvSpPr>
          <p:nvPr>
            <p:ph type="sldNum" sz="quarter" idx="10"/>
          </p:nvPr>
        </p:nvSpPr>
        <p:spPr/>
        <p:txBody>
          <a:bodyPr/>
          <a:lstStyle>
            <a:lvl1pPr>
              <a:defRPr/>
            </a:lvl1pPr>
          </a:lstStyle>
          <a:p>
            <a:fld id="{9183F171-0A11-43E5-B070-5F21A599C37C}" type="slidenum">
              <a:rPr lang="en-GB" altLang="en-US"/>
              <a:pPr/>
              <a:t>‹#›</a:t>
            </a:fld>
            <a:endParaRPr lang="en-GB" altLang="en-US" dirty="0"/>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4648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6" name="Slide Number Placeholder 5"/>
          <p:cNvSpPr>
            <a:spLocks noGrp="1"/>
          </p:cNvSpPr>
          <p:nvPr>
            <p:ph type="sldNum" sz="quarter" idx="10"/>
          </p:nvPr>
        </p:nvSpPr>
        <p:spPr/>
        <p:txBody>
          <a:bodyPr/>
          <a:lstStyle>
            <a:lvl1pPr>
              <a:defRPr/>
            </a:lvl1pPr>
          </a:lstStyle>
          <a:p>
            <a:fld id="{1D729CA9-0B79-4B9A-B62F-ED6DB8AE837C}" type="slidenum">
              <a:rPr lang="en-GB" altLang="en-US"/>
              <a:pPr/>
              <a:t>‹#›</a:t>
            </a:fld>
            <a:endParaRPr lang="en-GB" altLang="en-US" dirty="0"/>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Slide Number Placeholder 5"/>
          <p:cNvSpPr>
            <a:spLocks noGrp="1"/>
          </p:cNvSpPr>
          <p:nvPr>
            <p:ph type="sldNum" sz="quarter" idx="10"/>
          </p:nvPr>
        </p:nvSpPr>
        <p:spPr/>
        <p:txBody>
          <a:bodyPr/>
          <a:lstStyle>
            <a:lvl1pPr>
              <a:defRPr/>
            </a:lvl1pPr>
          </a:lstStyle>
          <a:p>
            <a:fld id="{A851C810-DF41-44A4-96B1-30899027F1DF}" type="slidenum">
              <a:rPr lang="en-GB" altLang="en-US"/>
              <a:pPr/>
              <a:t>‹#›</a:t>
            </a:fld>
            <a:endParaRPr lang="en-GB" altLang="en-US" dirty="0"/>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Slide Number Placeholder 5"/>
          <p:cNvSpPr>
            <a:spLocks noGrp="1"/>
          </p:cNvSpPr>
          <p:nvPr>
            <p:ph type="sldNum" sz="quarter" idx="10"/>
          </p:nvPr>
        </p:nvSpPr>
        <p:spPr/>
        <p:txBody>
          <a:bodyPr/>
          <a:lstStyle>
            <a:lvl1pPr>
              <a:defRPr/>
            </a:lvl1pPr>
          </a:lstStyle>
          <a:p>
            <a:fld id="{7C3C36A9-E97D-481F-A77A-192FA52A6954}" type="slidenum">
              <a:rPr lang="en-GB" altLang="en-US"/>
              <a:pPr/>
              <a:t>‹#›</a:t>
            </a:fld>
            <a:endParaRPr lang="en-GB" altLang="en-US" dirty="0"/>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fi-FI"/>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Slide Number Placeholder 5"/>
          <p:cNvSpPr>
            <a:spLocks noGrp="1"/>
          </p:cNvSpPr>
          <p:nvPr>
            <p:ph type="sldNum" sz="quarter" idx="10"/>
          </p:nvPr>
        </p:nvSpPr>
        <p:spPr/>
        <p:txBody>
          <a:bodyPr/>
          <a:lstStyle>
            <a:lvl1pPr>
              <a:defRPr/>
            </a:lvl1pPr>
          </a:lstStyle>
          <a:p>
            <a:fld id="{21FE3C95-0919-4D11-B52B-A1D487465AA3}" type="slidenum">
              <a:rPr lang="en-GB" altLang="en-US"/>
              <a:pPr/>
              <a:t>‹#›</a:t>
            </a:fld>
            <a:endParaRPr lang="en-GB" altLang="en-US" dirty="0"/>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Slide Number Placeholder 5"/>
          <p:cNvSpPr>
            <a:spLocks noGrp="1"/>
          </p:cNvSpPr>
          <p:nvPr>
            <p:ph type="sldNum" sz="quarter" idx="10"/>
          </p:nvPr>
        </p:nvSpPr>
        <p:spPr/>
        <p:txBody>
          <a:bodyPr/>
          <a:lstStyle>
            <a:lvl1pPr>
              <a:defRPr/>
            </a:lvl1pPr>
          </a:lstStyle>
          <a:p>
            <a:fld id="{91609000-B0AB-4B70-92DC-1906A0EA0615}" type="slidenum">
              <a:rPr lang="en-GB" altLang="en-US"/>
              <a:pPr/>
              <a:t>‹#›</a:t>
            </a:fld>
            <a:endParaRPr lang="en-GB" altLang="en-US"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fi-FI"/>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7" name="Slide Number Placeholder 5"/>
          <p:cNvSpPr>
            <a:spLocks noGrp="1"/>
          </p:cNvSpPr>
          <p:nvPr>
            <p:ph type="sldNum" sz="quarter" idx="10"/>
          </p:nvPr>
        </p:nvSpPr>
        <p:spPr/>
        <p:txBody>
          <a:bodyPr/>
          <a:lstStyle>
            <a:lvl1pPr>
              <a:defRPr/>
            </a:lvl1pPr>
          </a:lstStyle>
          <a:p>
            <a:fld id="{2F5F441D-FDC9-4917-8782-9FB1A52175EE}" type="slidenum">
              <a:rPr lang="en-GB" altLang="en-US"/>
              <a:pPr/>
              <a:t>‹#›</a:t>
            </a:fld>
            <a:endParaRPr lang="en-GB" altLang="en-US"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Slide Number Placeholder 5"/>
          <p:cNvSpPr>
            <a:spLocks noGrp="1"/>
          </p:cNvSpPr>
          <p:nvPr>
            <p:ph type="sldNum" sz="quarter" idx="10"/>
          </p:nvPr>
        </p:nvSpPr>
        <p:spPr/>
        <p:txBody>
          <a:bodyPr/>
          <a:lstStyle>
            <a:lvl1pPr>
              <a:defRPr/>
            </a:lvl1pPr>
          </a:lstStyle>
          <a:p>
            <a:fld id="{5CF5DB0B-C0D7-4C62-A89C-F6E83EC7A4B0}" type="slidenum">
              <a:rPr lang="en-GB" altLang="en-US"/>
              <a:pPr/>
              <a:t>‹#›</a:t>
            </a:fld>
            <a:endParaRPr lang="en-GB" altLang="en-US" dirty="0"/>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fld id="{9F83FCB4-3B62-4790-B149-1B187BB8C5D5}" type="slidenum">
              <a:rPr lang="en-GB" altLang="en-US"/>
              <a:pPr/>
              <a:t>‹#›</a:t>
            </a:fld>
            <a:endParaRPr lang="en-GB" altLang="en-US" dirty="0"/>
          </a:p>
        </p:txBody>
      </p:sp>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5"/>
          <p:cNvSpPr>
            <a:spLocks noGrp="1"/>
          </p:cNvSpPr>
          <p:nvPr>
            <p:ph type="sldNum" sz="quarter" idx="10"/>
          </p:nvPr>
        </p:nvSpPr>
        <p:spPr/>
        <p:txBody>
          <a:bodyPr/>
          <a:lstStyle>
            <a:lvl1pPr>
              <a:defRPr/>
            </a:lvl1pPr>
          </a:lstStyle>
          <a:p>
            <a:fld id="{1A1FDCA5-AF96-43E1-A56E-6D95327FFFD0}" type="slidenum">
              <a:rPr lang="en-GB" altLang="en-US"/>
              <a:pPr/>
              <a:t>‹#›</a:t>
            </a:fld>
            <a:endParaRPr lang="en-GB" altLang="en-US" dirty="0"/>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5"/>
          <p:cNvSpPr>
            <a:spLocks noGrp="1"/>
          </p:cNvSpPr>
          <p:nvPr>
            <p:ph type="sldNum" sz="quarter" idx="10"/>
          </p:nvPr>
        </p:nvSpPr>
        <p:spPr/>
        <p:txBody>
          <a:bodyPr/>
          <a:lstStyle>
            <a:lvl1pPr>
              <a:defRPr/>
            </a:lvl1pPr>
          </a:lstStyle>
          <a:p>
            <a:fld id="{E88281B7-44C3-492A-8DFD-11FF2867AA2E}" type="slidenum">
              <a:rPr lang="en-GB" altLang="en-US"/>
              <a:pPr/>
              <a:t>‹#›</a:t>
            </a:fld>
            <a:endParaRPr lang="en-GB" altLang="en-US" dirty="0"/>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1030" name="Picture 6" descr="3GPP_TM_RD.jpg"/>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5"/>
          <p:cNvSpPr>
            <a:spLocks noGrp="1"/>
          </p:cNvSpPr>
          <p:nvPr>
            <p:ph type="sldNum" sz="quarter" idx="4"/>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427038" y="6437313"/>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8" descr="green.jp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438150" y="6456363"/>
            <a:ext cx="7634288"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6" descr="3GPP_TM_RD.jpg"/>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427038" y="6473825"/>
            <a:ext cx="7178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 3GPP 2020                              RAN6 Status Report to RAN #87e                      RP-200014</a:t>
            </a:r>
          </a:p>
        </p:txBody>
      </p:sp>
      <p:sp>
        <p:nvSpPr>
          <p:cNvPr id="56334" name="Slide Number Placeholder 4"/>
          <p:cNvSpPr txBox="1">
            <a:spLocks noGrp="1"/>
          </p:cNvSpPr>
          <p:nvPr/>
        </p:nvSpPr>
        <p:spPr bwMode="auto">
          <a:xfrm>
            <a:off x="8574088" y="6464300"/>
            <a:ext cx="395287"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6" descr="3GPP_TM_RD.jpg"/>
          <p:cNvPicPr>
            <a:picLocks noChangeAspect="1"/>
          </p:cNvPicPr>
          <p:nvPr/>
        </p:nvPicPr>
        <p:blipFill>
          <a:blip r:embed="rId3">
            <a:clrChange>
              <a:clrFrom>
                <a:srgbClr val="FEFEFE"/>
              </a:clrFrom>
              <a:clrTo>
                <a:srgbClr val="FEFEFE">
                  <a:alpha val="0"/>
                </a:srgbClr>
              </a:clrTo>
            </a:clrChange>
            <a:lum bright="90000" contrast="-80000"/>
            <a:grayscl/>
            <a:extLst>
              <a:ext uri="{28A0092B-C50C-407E-A947-70E740481C1C}">
                <a14:useLocalDpi xmlns:a14="http://schemas.microsoft.com/office/drawing/2010/main" val="0"/>
              </a:ext>
            </a:extLst>
          </a:blip>
          <a:srcRect/>
          <a:stretch>
            <a:fillRect/>
          </a:stretch>
        </p:blipFill>
        <p:spPr bwMode="auto">
          <a:xfrm>
            <a:off x="762000" y="1628775"/>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9"/>
          <p:cNvSpPr>
            <a:spLocks noGrp="1"/>
          </p:cNvSpPr>
          <p:nvPr>
            <p:ph type="ctrTitle"/>
          </p:nvPr>
        </p:nvSpPr>
        <p:spPr/>
        <p:txBody>
          <a:bodyPr>
            <a:normAutofit fontScale="90000"/>
          </a:bodyPr>
          <a:lstStyle/>
          <a:p>
            <a:br>
              <a:rPr lang="en-US" altLang="zh-CN" dirty="0"/>
            </a:br>
            <a:br>
              <a:rPr lang="en-US" altLang="zh-CN" dirty="0"/>
            </a:br>
            <a:endParaRPr lang="en-GB" altLang="zh-CN" dirty="0">
              <a:ea typeface="SimSun" pitchFamily="2" charset="-122"/>
            </a:endParaRPr>
          </a:p>
        </p:txBody>
      </p:sp>
      <p:sp>
        <p:nvSpPr>
          <p:cNvPr id="5124" name="Text Box 65"/>
          <p:cNvSpPr txBox="1">
            <a:spLocks noChangeArrowheads="1"/>
          </p:cNvSpPr>
          <p:nvPr/>
        </p:nvSpPr>
        <p:spPr bwMode="auto">
          <a:xfrm>
            <a:off x="350838" y="258763"/>
            <a:ext cx="7113587"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50000"/>
              </a:spcBef>
              <a:buFontTx/>
              <a:buNone/>
            </a:pPr>
            <a:r>
              <a:rPr lang="en-GB" altLang="en-US" sz="2000" b="1" i="1" dirty="0">
                <a:latin typeface="Arial" charset="0"/>
                <a:cs typeface="Times New Roman" pitchFamily="18" charset="0"/>
              </a:rPr>
              <a:t>3GPP TSG-RAN #87e				</a:t>
            </a:r>
            <a:r>
              <a:rPr lang="en-GB" altLang="en-US" sz="2000" b="1" i="1" dirty="0">
                <a:solidFill>
                  <a:srgbClr val="0000CC"/>
                </a:solidFill>
                <a:latin typeface="Arial" charset="0"/>
                <a:cs typeface="Times New Roman" pitchFamily="18" charset="0"/>
              </a:rPr>
              <a:t>RP-200014</a:t>
            </a:r>
            <a:endParaRPr lang="en-GB" altLang="en-US" sz="2000" b="1" i="1" dirty="0">
              <a:highlight>
                <a:srgbClr val="FFFF00"/>
              </a:highlight>
              <a:latin typeface="Arial" charset="0"/>
              <a:cs typeface="Times New Roman" pitchFamily="18" charset="0"/>
            </a:endParaRPr>
          </a:p>
          <a:p>
            <a:pPr eaLnBrk="1" hangingPunct="1">
              <a:spcBef>
                <a:spcPct val="50000"/>
              </a:spcBef>
              <a:buFontTx/>
              <a:buNone/>
            </a:pPr>
            <a:r>
              <a:rPr lang="en-US" altLang="en-US" sz="2000" b="1" i="1" dirty="0">
                <a:latin typeface="Arial" charset="0"/>
                <a:cs typeface="Times New Roman" pitchFamily="18" charset="0"/>
              </a:rPr>
              <a:t>Electronic Meeting, March 16-19, 2020</a:t>
            </a:r>
            <a:endParaRPr lang="en-GB" altLang="en-US" sz="2000" b="1" i="1" dirty="0">
              <a:latin typeface="Arial" charset="0"/>
              <a:cs typeface="Times New Roman" pitchFamily="18" charset="0"/>
            </a:endParaRPr>
          </a:p>
        </p:txBody>
      </p:sp>
      <p:sp>
        <p:nvSpPr>
          <p:cNvPr id="5125" name="Subtitle 6"/>
          <p:cNvSpPr>
            <a:spLocks noGrp="1"/>
          </p:cNvSpPr>
          <p:nvPr>
            <p:ph type="subTitle" idx="4294967295"/>
          </p:nvPr>
        </p:nvSpPr>
        <p:spPr>
          <a:xfrm>
            <a:off x="2087435" y="4815068"/>
            <a:ext cx="5523328" cy="729205"/>
          </a:xfrm>
        </p:spPr>
        <p:txBody>
          <a:bodyPr/>
          <a:lstStyle/>
          <a:p>
            <a:pPr marL="0" indent="0">
              <a:buFontTx/>
              <a:buNone/>
              <a:tabLst>
                <a:tab pos="2873375" algn="l"/>
              </a:tabLst>
            </a:pPr>
            <a:r>
              <a:rPr lang="en-GB" altLang="en-US" sz="1600" dirty="0">
                <a:latin typeface="Arial" charset="0"/>
              </a:rPr>
              <a:t>RAN6 Chair:          	Juergen Hofmann (NOKIA)</a:t>
            </a:r>
          </a:p>
          <a:p>
            <a:pPr marL="0" indent="0">
              <a:buFontTx/>
              <a:buNone/>
              <a:tabLst>
                <a:tab pos="2511425" algn="l"/>
                <a:tab pos="2873375" algn="l"/>
              </a:tabLst>
            </a:pPr>
            <a:r>
              <a:rPr lang="en-GB" altLang="en-US" sz="1600" dirty="0">
                <a:latin typeface="Arial" charset="0"/>
              </a:rPr>
              <a:t>RAN6 Secretary: 		Joern Krause (ETSI MCC)</a:t>
            </a:r>
          </a:p>
        </p:txBody>
      </p:sp>
      <p:sp>
        <p:nvSpPr>
          <p:cNvPr id="12" name="Text Box 63"/>
          <p:cNvSpPr txBox="1">
            <a:spLocks noChangeArrowheads="1"/>
          </p:cNvSpPr>
          <p:nvPr/>
        </p:nvSpPr>
        <p:spPr bwMode="auto">
          <a:xfrm>
            <a:off x="1182400" y="2459038"/>
            <a:ext cx="6428363" cy="1446550"/>
          </a:xfrm>
          <a:prstGeom prst="rect">
            <a:avLst/>
          </a:prstGeom>
          <a:noFill/>
          <a:ln w="9525">
            <a:noFill/>
            <a:miter lim="800000"/>
            <a:headEnd/>
            <a:tailEnd/>
          </a:ln>
          <a:effectLst/>
        </p:spPr>
        <p:txBody>
          <a:bodyPr wrap="none">
            <a:spAutoFit/>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algn="ctr"/>
            <a:r>
              <a:rPr lang="en-GB" altLang="zh-CN" sz="4400" dirty="0">
                <a:solidFill>
                  <a:srgbClr val="FF3300"/>
                </a:solidFill>
                <a:effectLst>
                  <a:outerShdw blurRad="38100" dist="38100" dir="2700000" algn="tl">
                    <a:srgbClr val="C0C0C0"/>
                  </a:outerShdw>
                </a:effectLst>
                <a:latin typeface="Arial" charset="0"/>
                <a:ea typeface="SimSun" pitchFamily="2" charset="-122"/>
              </a:rPr>
              <a:t>Status Report RAN WG6</a:t>
            </a:r>
            <a:br>
              <a:rPr lang="en-GB" altLang="zh-CN" sz="4400" dirty="0">
                <a:solidFill>
                  <a:srgbClr val="FF3300"/>
                </a:solidFill>
                <a:effectLst>
                  <a:outerShdw blurRad="38100" dist="38100" dir="2700000" algn="tl">
                    <a:srgbClr val="C0C0C0"/>
                  </a:outerShdw>
                </a:effectLst>
                <a:latin typeface="Arial" charset="0"/>
                <a:ea typeface="SimSun" pitchFamily="2" charset="-122"/>
              </a:rPr>
            </a:br>
            <a:r>
              <a:rPr lang="en-GB" altLang="zh-CN" sz="4400" dirty="0">
                <a:solidFill>
                  <a:srgbClr val="FF3300"/>
                </a:solidFill>
                <a:effectLst>
                  <a:outerShdw blurRad="38100" dist="38100" dir="2700000" algn="tl">
                    <a:srgbClr val="C0C0C0"/>
                  </a:outerShdw>
                </a:effectLst>
                <a:latin typeface="Arial" charset="0"/>
                <a:ea typeface="SimSun" pitchFamily="2" charset="-122"/>
              </a:rPr>
              <a:t>to TSG-RAN #87e</a:t>
            </a:r>
            <a:endParaRPr lang="en-US" altLang="zh-CN" sz="4400" dirty="0">
              <a:solidFill>
                <a:srgbClr val="FF3300"/>
              </a:solidFill>
              <a:effectLst>
                <a:outerShdw blurRad="38100" dist="38100" dir="2700000" algn="tl">
                  <a:srgbClr val="C0C0C0"/>
                </a:outerShdw>
              </a:effectLst>
              <a:latin typeface="Arial" charset="0"/>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pPr algn="l"/>
            <a:r>
              <a:rPr lang="sv-SE" altLang="en-US" dirty="0"/>
              <a:t>CRs to features in Rel-15 or </a:t>
            </a:r>
            <a:r>
              <a:rPr lang="en-GB" altLang="en-US" dirty="0"/>
              <a:t>earlier</a:t>
            </a:r>
            <a:r>
              <a:rPr lang="sv-SE" altLang="en-US" dirty="0"/>
              <a:t> (GERAN) </a:t>
            </a:r>
            <a:r>
              <a:rPr lang="en-US" dirty="0"/>
              <a:t> (3/3)</a:t>
            </a:r>
          </a:p>
        </p:txBody>
      </p:sp>
      <p:sp>
        <p:nvSpPr>
          <p:cNvPr id="3" name="Content Placeholder 2"/>
          <p:cNvSpPr>
            <a:spLocks noGrp="1"/>
          </p:cNvSpPr>
          <p:nvPr>
            <p:ph idx="1"/>
          </p:nvPr>
        </p:nvSpPr>
        <p:spPr>
          <a:xfrm>
            <a:off x="344831" y="1316736"/>
            <a:ext cx="8689441" cy="4786884"/>
          </a:xfrm>
          <a:noFill/>
          <a:ln>
            <a:solidFill>
              <a:schemeClr val="bg1"/>
            </a:solidFill>
          </a:ln>
        </p:spPr>
        <p:txBody>
          <a:bodyPr/>
          <a:lstStyle/>
          <a:p>
            <a:pPr>
              <a:lnSpc>
                <a:spcPct val="80000"/>
              </a:lnSpc>
              <a:spcBef>
                <a:spcPts val="0"/>
              </a:spcBef>
              <a:spcAft>
                <a:spcPts val="0"/>
              </a:spcAft>
            </a:pPr>
            <a:r>
              <a:rPr lang="en-US" sz="2000" b="1" dirty="0" err="1"/>
              <a:t>CIoT_EC_GSM_radio_enh</a:t>
            </a:r>
            <a:r>
              <a:rPr lang="en-US" sz="2000" b="1" dirty="0"/>
              <a:t>, Core aspects (Rel-14)</a:t>
            </a:r>
            <a:endParaRPr lang="en-US" sz="2000" dirty="0"/>
          </a:p>
          <a:p>
            <a:pPr>
              <a:lnSpc>
                <a:spcPct val="80000"/>
              </a:lnSpc>
              <a:spcBef>
                <a:spcPts val="0"/>
              </a:spcBef>
              <a:spcAft>
                <a:spcPts val="0"/>
              </a:spcAft>
            </a:pPr>
            <a:r>
              <a:rPr lang="en-US" sz="1800" dirty="0"/>
              <a:t>CR 43.064-0126 Approximate CC5 coverage range (Rel-14) </a:t>
            </a:r>
            <a:r>
              <a:rPr lang="en-GB" sz="1800" dirty="0"/>
              <a:t>agreed in </a:t>
            </a:r>
            <a:r>
              <a:rPr lang="en-GB" sz="1800" dirty="0">
                <a:solidFill>
                  <a:srgbClr val="0000FF"/>
                </a:solidFill>
              </a:rPr>
              <a:t>R6-200005</a:t>
            </a:r>
            <a:r>
              <a:rPr lang="en-GB" sz="1800" dirty="0"/>
              <a:t>.</a:t>
            </a:r>
          </a:p>
          <a:p>
            <a:pPr lvl="1">
              <a:lnSpc>
                <a:spcPct val="80000"/>
              </a:lnSpc>
              <a:spcBef>
                <a:spcPts val="0"/>
              </a:spcBef>
              <a:spcAft>
                <a:spcPts val="0"/>
              </a:spcAft>
            </a:pPr>
            <a:r>
              <a:rPr lang="en-US" sz="1600" dirty="0"/>
              <a:t>CR adds the approximate CC5 coverage range for uplink EC channels. Mirror for Rel-15 agreed in </a:t>
            </a:r>
            <a:r>
              <a:rPr lang="en-GB" sz="1600" dirty="0">
                <a:solidFill>
                  <a:srgbClr val="0000FF"/>
                </a:solidFill>
              </a:rPr>
              <a:t>R6-200006</a:t>
            </a:r>
            <a:r>
              <a:rPr lang="en-GB" sz="1600" dirty="0"/>
              <a:t>.</a:t>
            </a:r>
            <a:r>
              <a:rPr lang="en-GB" sz="1600" dirty="0">
                <a:solidFill>
                  <a:srgbClr val="0000FF"/>
                </a:solidFill>
              </a:rPr>
              <a:t>  </a:t>
            </a:r>
            <a:endParaRPr lang="en-GB" sz="1600" dirty="0"/>
          </a:p>
          <a:p>
            <a:pPr>
              <a:lnSpc>
                <a:spcPct val="80000"/>
              </a:lnSpc>
              <a:spcBef>
                <a:spcPts val="0"/>
              </a:spcBef>
              <a:spcAft>
                <a:spcPts val="0"/>
              </a:spcAft>
            </a:pPr>
            <a:r>
              <a:rPr lang="en-US" sz="1800" dirty="0"/>
              <a:t>CR 45.002-0221 Removal of brackets for “tail bits 4” of EDAB (Rel-14) agreed in </a:t>
            </a:r>
            <a:r>
              <a:rPr lang="en-GB" sz="1800" dirty="0">
                <a:solidFill>
                  <a:srgbClr val="0000FF"/>
                </a:solidFill>
              </a:rPr>
              <a:t>R6-200015</a:t>
            </a:r>
            <a:r>
              <a:rPr lang="en-GB" sz="1800" dirty="0"/>
              <a:t>.</a:t>
            </a:r>
          </a:p>
          <a:p>
            <a:pPr lvl="1">
              <a:lnSpc>
                <a:spcPct val="80000"/>
              </a:lnSpc>
              <a:spcBef>
                <a:spcPts val="0"/>
              </a:spcBef>
              <a:spcAft>
                <a:spcPts val="0"/>
              </a:spcAft>
            </a:pPr>
            <a:r>
              <a:rPr lang="en-US" sz="1600" dirty="0"/>
              <a:t>CR removes brackets for “tail bits 4” used for the second part of the EDAB transmission. Mirror up to Rel-16 agreed in </a:t>
            </a:r>
            <a:r>
              <a:rPr lang="en-GB" sz="1600" dirty="0">
                <a:solidFill>
                  <a:srgbClr val="0000FF"/>
                </a:solidFill>
              </a:rPr>
              <a:t>R6-200016</a:t>
            </a:r>
            <a:r>
              <a:rPr lang="en-GB" sz="1600" dirty="0"/>
              <a:t> </a:t>
            </a:r>
            <a:r>
              <a:rPr lang="en-US" sz="1600" dirty="0"/>
              <a:t>to </a:t>
            </a:r>
            <a:r>
              <a:rPr lang="en-GB" sz="1600" dirty="0">
                <a:solidFill>
                  <a:srgbClr val="0000FF"/>
                </a:solidFill>
              </a:rPr>
              <a:t>R6-200017</a:t>
            </a:r>
            <a:r>
              <a:rPr lang="en-GB" sz="1600" dirty="0"/>
              <a:t>.</a:t>
            </a:r>
            <a:r>
              <a:rPr lang="en-GB" sz="1600" dirty="0">
                <a:solidFill>
                  <a:srgbClr val="0000FF"/>
                </a:solidFill>
              </a:rPr>
              <a:t>  </a:t>
            </a:r>
          </a:p>
          <a:p>
            <a:pPr marL="0" lvl="1" indent="0">
              <a:lnSpc>
                <a:spcPct val="80000"/>
              </a:lnSpc>
              <a:spcBef>
                <a:spcPts val="0"/>
              </a:spcBef>
              <a:spcAft>
                <a:spcPts val="0"/>
              </a:spcAft>
              <a:buNone/>
            </a:pPr>
            <a:r>
              <a:rPr lang="en-GB" sz="2000" b="1" dirty="0">
                <a:solidFill>
                  <a:srgbClr val="0000FF"/>
                </a:solidFill>
              </a:rPr>
              <a:t>CRs for Approval</a:t>
            </a:r>
            <a:endParaRPr lang="en-US" sz="2000" dirty="0">
              <a:solidFill>
                <a:srgbClr val="0000FF"/>
              </a:solidFill>
            </a:endParaRPr>
          </a:p>
          <a:p>
            <a:pPr>
              <a:lnSpc>
                <a:spcPct val="80000"/>
              </a:lnSpc>
              <a:spcBef>
                <a:spcPts val="0"/>
              </a:spcBef>
              <a:spcAft>
                <a:spcPts val="0"/>
              </a:spcAft>
            </a:pPr>
            <a:r>
              <a:rPr lang="en-US" sz="1800" dirty="0"/>
              <a:t>The above agreed CRs are collected in </a:t>
            </a:r>
            <a:r>
              <a:rPr lang="en-US" sz="1800" dirty="0">
                <a:solidFill>
                  <a:srgbClr val="0000FF"/>
                </a:solidFill>
              </a:rPr>
              <a:t>RP-200054</a:t>
            </a:r>
            <a:r>
              <a:rPr lang="en-US" sz="1800" dirty="0"/>
              <a:t> for block approval at RAN #87e.</a:t>
            </a:r>
          </a:p>
          <a:p>
            <a:pPr marL="0" indent="0">
              <a:lnSpc>
                <a:spcPct val="80000"/>
              </a:lnSpc>
              <a:spcBef>
                <a:spcPts val="0"/>
              </a:spcBef>
              <a:spcAft>
                <a:spcPts val="0"/>
              </a:spcAft>
              <a:buNone/>
            </a:pPr>
            <a:endParaRPr lang="en-US" sz="1000" dirty="0"/>
          </a:p>
          <a:p>
            <a:pPr>
              <a:lnSpc>
                <a:spcPct val="80000"/>
              </a:lnSpc>
              <a:spcBef>
                <a:spcPts val="0"/>
              </a:spcBef>
              <a:spcAft>
                <a:spcPts val="0"/>
              </a:spcAft>
            </a:pPr>
            <a:r>
              <a:rPr lang="en-US" sz="2000" b="1" dirty="0" err="1"/>
              <a:t>CIoT_EC_GSM_fenh</a:t>
            </a:r>
            <a:r>
              <a:rPr lang="en-US" sz="2000" b="1" dirty="0"/>
              <a:t>, Core aspects (Rel-15)</a:t>
            </a:r>
          </a:p>
          <a:p>
            <a:pPr>
              <a:lnSpc>
                <a:spcPct val="80000"/>
              </a:lnSpc>
              <a:spcBef>
                <a:spcPts val="0"/>
              </a:spcBef>
              <a:spcAft>
                <a:spcPts val="0"/>
              </a:spcAft>
            </a:pPr>
            <a:r>
              <a:rPr lang="en-US" sz="1800" dirty="0"/>
              <a:t>CR 43.064-0128 Addition of reference to EC-PICH encoding (Rel-15) agreed in </a:t>
            </a:r>
            <a:r>
              <a:rPr lang="en-GB" sz="1800" dirty="0">
                <a:solidFill>
                  <a:srgbClr val="0000FF"/>
                </a:solidFill>
              </a:rPr>
              <a:t>R6-200007</a:t>
            </a:r>
            <a:r>
              <a:rPr lang="en-GB" sz="1800" dirty="0"/>
              <a:t>.</a:t>
            </a:r>
          </a:p>
          <a:p>
            <a:pPr lvl="1">
              <a:lnSpc>
                <a:spcPct val="80000"/>
              </a:lnSpc>
              <a:spcBef>
                <a:spcPts val="0"/>
              </a:spcBef>
              <a:spcAft>
                <a:spcPts val="0"/>
              </a:spcAft>
            </a:pPr>
            <a:r>
              <a:rPr lang="en-US" sz="1600" dirty="0"/>
              <a:t>CR adds the missing reference to EC-PICH encoding.</a:t>
            </a:r>
            <a:endParaRPr lang="en-GB" sz="1600" dirty="0"/>
          </a:p>
          <a:p>
            <a:pPr>
              <a:lnSpc>
                <a:spcPct val="80000"/>
              </a:lnSpc>
              <a:spcBef>
                <a:spcPts val="0"/>
              </a:spcBef>
              <a:spcAft>
                <a:spcPts val="0"/>
              </a:spcAft>
            </a:pPr>
            <a:r>
              <a:rPr lang="en-US" sz="1800" dirty="0"/>
              <a:t>CR 44.018-1095 Removal of brackets for deferred SI acquisition (Rel-15) agreed in </a:t>
            </a:r>
            <a:r>
              <a:rPr lang="en-GB" sz="1800" dirty="0">
                <a:solidFill>
                  <a:srgbClr val="0000FF"/>
                </a:solidFill>
              </a:rPr>
              <a:t>R6-200010</a:t>
            </a:r>
            <a:r>
              <a:rPr lang="en-GB" sz="1800" dirty="0"/>
              <a:t>.</a:t>
            </a:r>
            <a:endParaRPr lang="en-US" sz="1800" dirty="0"/>
          </a:p>
          <a:p>
            <a:pPr lvl="1">
              <a:lnSpc>
                <a:spcPct val="80000"/>
              </a:lnSpc>
              <a:spcBef>
                <a:spcPts val="0"/>
              </a:spcBef>
              <a:spcAft>
                <a:spcPts val="0"/>
              </a:spcAft>
            </a:pPr>
            <a:r>
              <a:rPr lang="en-US" sz="1600" dirty="0"/>
              <a:t>CR removes brackets for parameters used for deferred SI acquisition. </a:t>
            </a:r>
            <a:endParaRPr lang="en-US" sz="1800" dirty="0"/>
          </a:p>
          <a:p>
            <a:pPr>
              <a:lnSpc>
                <a:spcPct val="80000"/>
              </a:lnSpc>
              <a:spcBef>
                <a:spcPts val="0"/>
              </a:spcBef>
              <a:spcAft>
                <a:spcPts val="0"/>
              </a:spcAft>
            </a:pPr>
            <a:r>
              <a:rPr lang="en-US" sz="1800" dirty="0"/>
              <a:t>CR 45.005-0626 Removal of brackets for EC-PICH reference performance (Rel-15) agreed in </a:t>
            </a:r>
            <a:r>
              <a:rPr lang="en-GB" sz="1800" dirty="0">
                <a:solidFill>
                  <a:srgbClr val="0000FF"/>
                </a:solidFill>
              </a:rPr>
              <a:t>R6-200022</a:t>
            </a:r>
            <a:r>
              <a:rPr lang="en-GB" sz="1800" dirty="0"/>
              <a:t>.</a:t>
            </a:r>
            <a:endParaRPr lang="en-US" sz="1800" dirty="0"/>
          </a:p>
          <a:p>
            <a:pPr lvl="1">
              <a:lnSpc>
                <a:spcPct val="80000"/>
              </a:lnSpc>
              <a:spcBef>
                <a:spcPts val="0"/>
              </a:spcBef>
              <a:spcAft>
                <a:spcPts val="0"/>
              </a:spcAft>
            </a:pPr>
            <a:r>
              <a:rPr lang="en-US" sz="1600" dirty="0"/>
              <a:t>CR removes brackets for EC-PICH reference performance. Mirror for Rel-16 agreed in </a:t>
            </a:r>
            <a:r>
              <a:rPr lang="en-US" sz="1600" dirty="0">
                <a:solidFill>
                  <a:srgbClr val="0000FF"/>
                </a:solidFill>
              </a:rPr>
              <a:t>R6-200023</a:t>
            </a:r>
            <a:r>
              <a:rPr lang="en-US" sz="1600" dirty="0"/>
              <a:t>.</a:t>
            </a:r>
          </a:p>
          <a:p>
            <a:pPr marL="0" lvl="1" indent="0">
              <a:lnSpc>
                <a:spcPct val="80000"/>
              </a:lnSpc>
              <a:spcBef>
                <a:spcPts val="0"/>
              </a:spcBef>
              <a:spcAft>
                <a:spcPts val="200"/>
              </a:spcAft>
              <a:buNone/>
            </a:pPr>
            <a:r>
              <a:rPr lang="en-GB" sz="2000" b="1" dirty="0">
                <a:solidFill>
                  <a:srgbClr val="0000FF"/>
                </a:solidFill>
              </a:rPr>
              <a:t>CRs for Approval</a:t>
            </a:r>
            <a:endParaRPr lang="en-US" sz="2000" dirty="0">
              <a:solidFill>
                <a:srgbClr val="0000FF"/>
              </a:solidFill>
            </a:endParaRPr>
          </a:p>
          <a:p>
            <a:pPr>
              <a:lnSpc>
                <a:spcPct val="80000"/>
              </a:lnSpc>
              <a:spcBef>
                <a:spcPts val="0"/>
              </a:spcBef>
              <a:spcAft>
                <a:spcPts val="200"/>
              </a:spcAft>
            </a:pPr>
            <a:r>
              <a:rPr lang="en-US" sz="1800" dirty="0"/>
              <a:t>The above agreed CRs are collected in </a:t>
            </a:r>
            <a:r>
              <a:rPr lang="en-US" sz="1800" dirty="0">
                <a:solidFill>
                  <a:srgbClr val="0000FF"/>
                </a:solidFill>
              </a:rPr>
              <a:t>RP-200055</a:t>
            </a:r>
            <a:r>
              <a:rPr lang="en-US" sz="1800" dirty="0"/>
              <a:t> for block approval at RAN #87e.</a:t>
            </a:r>
          </a:p>
          <a:p>
            <a:pPr lvl="1">
              <a:lnSpc>
                <a:spcPct val="80000"/>
              </a:lnSpc>
              <a:spcBef>
                <a:spcPts val="0"/>
              </a:spcBef>
              <a:spcAft>
                <a:spcPts val="0"/>
              </a:spcAft>
            </a:pPr>
            <a:endParaRPr lang="en-US" sz="1800" dirty="0"/>
          </a:p>
          <a:p>
            <a:pPr marL="0" indent="0">
              <a:lnSpc>
                <a:spcPct val="90000"/>
              </a:lnSpc>
              <a:spcBef>
                <a:spcPts val="0"/>
              </a:spcBef>
              <a:spcAft>
                <a:spcPts val="300"/>
              </a:spcAft>
              <a:buNone/>
            </a:pPr>
            <a:endParaRPr lang="en-US" sz="2000" dirty="0"/>
          </a:p>
          <a:p>
            <a:pPr marL="0" indent="0">
              <a:lnSpc>
                <a:spcPct val="90000"/>
              </a:lnSpc>
              <a:spcBef>
                <a:spcPts val="0"/>
              </a:spcBef>
              <a:spcAft>
                <a:spcPts val="300"/>
              </a:spcAft>
              <a:buNone/>
            </a:pPr>
            <a:endParaRPr lang="en-US" sz="2000" dirty="0"/>
          </a:p>
        </p:txBody>
      </p:sp>
    </p:spTree>
    <p:extLst>
      <p:ext uri="{BB962C8B-B14F-4D97-AF65-F5344CB8AC3E}">
        <p14:creationId xmlns:p14="http://schemas.microsoft.com/office/powerpoint/2010/main" val="649152176"/>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pPr algn="l"/>
            <a:r>
              <a:rPr lang="sv-SE" altLang="en-US" dirty="0"/>
              <a:t>CRs to features in Rel-16 (GERAN) </a:t>
            </a:r>
            <a:r>
              <a:rPr lang="en-US" dirty="0"/>
              <a:t> (1/1)</a:t>
            </a:r>
          </a:p>
        </p:txBody>
      </p:sp>
      <p:sp>
        <p:nvSpPr>
          <p:cNvPr id="3" name="Content Placeholder 2"/>
          <p:cNvSpPr>
            <a:spLocks noGrp="1"/>
          </p:cNvSpPr>
          <p:nvPr>
            <p:ph idx="1"/>
          </p:nvPr>
        </p:nvSpPr>
        <p:spPr>
          <a:xfrm>
            <a:off x="344831" y="1316736"/>
            <a:ext cx="8689441" cy="4786884"/>
          </a:xfrm>
          <a:noFill/>
          <a:ln>
            <a:solidFill>
              <a:schemeClr val="bg1"/>
            </a:solidFill>
          </a:ln>
        </p:spPr>
        <p:txBody>
          <a:bodyPr/>
          <a:lstStyle/>
          <a:p>
            <a:pPr>
              <a:lnSpc>
                <a:spcPct val="80000"/>
              </a:lnSpc>
              <a:spcBef>
                <a:spcPts val="0"/>
              </a:spcBef>
              <a:spcAft>
                <a:spcPts val="200"/>
              </a:spcAft>
            </a:pPr>
            <a:r>
              <a:rPr lang="en-US" sz="2000" b="1" dirty="0"/>
              <a:t>TEI16</a:t>
            </a:r>
            <a:endParaRPr lang="en-US" sz="2000" dirty="0"/>
          </a:p>
          <a:p>
            <a:pPr>
              <a:lnSpc>
                <a:spcPct val="80000"/>
              </a:lnSpc>
              <a:spcBef>
                <a:spcPts val="0"/>
              </a:spcBef>
              <a:spcAft>
                <a:spcPts val="200"/>
              </a:spcAft>
            </a:pPr>
            <a:r>
              <a:rPr lang="en-US" sz="1800" dirty="0"/>
              <a:t>CR 45.008-0685 Correction on channel quality report derivation during EGPRS and EC-GSM-IoT downlink TBF transfer (Rel-16) </a:t>
            </a:r>
            <a:r>
              <a:rPr lang="en-GB" sz="1800" dirty="0"/>
              <a:t>agreed in </a:t>
            </a:r>
            <a:r>
              <a:rPr lang="en-GB" sz="1800" dirty="0">
                <a:solidFill>
                  <a:srgbClr val="0000FF"/>
                </a:solidFill>
              </a:rPr>
              <a:t>R6-200029</a:t>
            </a:r>
            <a:r>
              <a:rPr lang="en-GB" sz="1800" dirty="0"/>
              <a:t>.</a:t>
            </a:r>
          </a:p>
          <a:p>
            <a:pPr lvl="1">
              <a:lnSpc>
                <a:spcPct val="80000"/>
              </a:lnSpc>
              <a:spcBef>
                <a:spcPts val="0"/>
              </a:spcBef>
              <a:spcAft>
                <a:spcPts val="200"/>
              </a:spcAft>
            </a:pPr>
            <a:r>
              <a:rPr lang="en-US" sz="1600" dirty="0"/>
              <a:t>CR adds a correction, that measurements from previous reporting periods may not be included in the channel quality report derivation for EGPRS and EC-GSM-IoT downlink TBF transfer for the current reporting period. </a:t>
            </a:r>
          </a:p>
          <a:p>
            <a:pPr marL="0" lvl="1" indent="0">
              <a:lnSpc>
                <a:spcPct val="80000"/>
              </a:lnSpc>
              <a:spcBef>
                <a:spcPts val="0"/>
              </a:spcBef>
              <a:spcAft>
                <a:spcPts val="200"/>
              </a:spcAft>
              <a:buNone/>
            </a:pPr>
            <a:r>
              <a:rPr lang="en-GB" sz="2000" b="1" dirty="0">
                <a:solidFill>
                  <a:srgbClr val="0000FF"/>
                </a:solidFill>
              </a:rPr>
              <a:t>CRs for Approval</a:t>
            </a:r>
            <a:endParaRPr lang="en-US" sz="2000" dirty="0">
              <a:solidFill>
                <a:srgbClr val="0000FF"/>
              </a:solidFill>
            </a:endParaRPr>
          </a:p>
          <a:p>
            <a:pPr>
              <a:lnSpc>
                <a:spcPct val="80000"/>
              </a:lnSpc>
              <a:spcBef>
                <a:spcPts val="0"/>
              </a:spcBef>
              <a:spcAft>
                <a:spcPts val="200"/>
              </a:spcAft>
            </a:pPr>
            <a:r>
              <a:rPr lang="en-US" sz="1800" dirty="0"/>
              <a:t>The above agreed CR is collected in </a:t>
            </a:r>
            <a:r>
              <a:rPr lang="en-US" sz="1800" dirty="0">
                <a:solidFill>
                  <a:srgbClr val="0000FF"/>
                </a:solidFill>
              </a:rPr>
              <a:t>RP-200052</a:t>
            </a:r>
            <a:r>
              <a:rPr lang="en-US" sz="1800" dirty="0"/>
              <a:t> for block approval at RAN #87e.</a:t>
            </a:r>
          </a:p>
          <a:p>
            <a:pPr marL="0" indent="0">
              <a:lnSpc>
                <a:spcPct val="80000"/>
              </a:lnSpc>
              <a:spcBef>
                <a:spcPts val="0"/>
              </a:spcBef>
              <a:spcAft>
                <a:spcPts val="200"/>
              </a:spcAft>
              <a:buNone/>
            </a:pPr>
            <a:endParaRPr lang="en-US" sz="1200" dirty="0"/>
          </a:p>
          <a:p>
            <a:pPr marL="0" indent="0">
              <a:lnSpc>
                <a:spcPct val="90000"/>
              </a:lnSpc>
              <a:spcBef>
                <a:spcPts val="0"/>
              </a:spcBef>
              <a:spcAft>
                <a:spcPts val="300"/>
              </a:spcAft>
              <a:buNone/>
            </a:pPr>
            <a:endParaRPr lang="en-US" sz="2000" dirty="0"/>
          </a:p>
          <a:p>
            <a:pPr marL="0" indent="0">
              <a:lnSpc>
                <a:spcPct val="90000"/>
              </a:lnSpc>
              <a:spcBef>
                <a:spcPts val="0"/>
              </a:spcBef>
              <a:spcAft>
                <a:spcPts val="300"/>
              </a:spcAft>
              <a:buNone/>
            </a:pPr>
            <a:endParaRPr lang="en-US" sz="2000" dirty="0"/>
          </a:p>
        </p:txBody>
      </p:sp>
    </p:spTree>
    <p:extLst>
      <p:ext uri="{BB962C8B-B14F-4D97-AF65-F5344CB8AC3E}">
        <p14:creationId xmlns:p14="http://schemas.microsoft.com/office/powerpoint/2010/main" val="1268016279"/>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p:cNvSpPr>
          <p:nvPr>
            <p:ph type="ctrTitle"/>
          </p:nvPr>
        </p:nvSpPr>
        <p:spPr>
          <a:xfrm>
            <a:off x="685800" y="1301262"/>
            <a:ext cx="7772400" cy="4032737"/>
          </a:xfrm>
        </p:spPr>
        <p:txBody>
          <a:bodyPr/>
          <a:lstStyle/>
          <a:p>
            <a:pPr algn="l"/>
            <a:r>
              <a:rPr lang="en-US" altLang="en-US" dirty="0"/>
              <a:t>CRs to features in Rel-15 or earlier (UTRAN)</a:t>
            </a:r>
            <a:br>
              <a:rPr lang="en-US" altLang="en-US" dirty="0"/>
            </a:br>
            <a:br>
              <a:rPr lang="en-US" altLang="en-US" sz="2000" dirty="0"/>
            </a:br>
            <a:r>
              <a:rPr lang="en-US" altLang="en-US" sz="1800" dirty="0">
                <a:solidFill>
                  <a:schemeClr val="tx1"/>
                </a:solidFill>
              </a:rPr>
              <a:t>No contributions.</a:t>
            </a:r>
            <a:br>
              <a:rPr lang="en-US" altLang="en-US" sz="2000" dirty="0">
                <a:solidFill>
                  <a:schemeClr val="tx1"/>
                </a:solidFill>
              </a:rPr>
            </a:br>
            <a:br>
              <a:rPr lang="en-US" altLang="en-US" sz="2000" dirty="0">
                <a:solidFill>
                  <a:schemeClr val="tx1"/>
                </a:solidFill>
              </a:rPr>
            </a:br>
            <a:br>
              <a:rPr lang="en-GB" altLang="en-US" sz="2000" dirty="0">
                <a:solidFill>
                  <a:schemeClr val="tx1"/>
                </a:solidFill>
              </a:rPr>
            </a:br>
            <a:r>
              <a:rPr lang="en-GB" altLang="en-US" dirty="0"/>
              <a:t>Common GERAN / UTRAN matters</a:t>
            </a:r>
            <a:br>
              <a:rPr lang="sv-SE" altLang="en-US" sz="1400" dirty="0"/>
            </a:br>
            <a:br>
              <a:rPr lang="sv-SE" altLang="en-US" sz="2000" dirty="0"/>
            </a:br>
            <a:r>
              <a:rPr lang="en-US" altLang="en-US" sz="1800" dirty="0">
                <a:solidFill>
                  <a:schemeClr val="tx1"/>
                </a:solidFill>
              </a:rPr>
              <a:t>No contributions.</a:t>
            </a:r>
          </a:p>
        </p:txBody>
      </p:sp>
    </p:spTree>
    <p:extLst>
      <p:ext uri="{BB962C8B-B14F-4D97-AF65-F5344CB8AC3E}">
        <p14:creationId xmlns:p14="http://schemas.microsoft.com/office/powerpoint/2010/main" val="30754185"/>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pPr algn="l"/>
            <a:r>
              <a:rPr lang="en-GB" altLang="en-US" dirty="0"/>
              <a:t>Rel-16 features (UTRAN)  </a:t>
            </a:r>
            <a:r>
              <a:rPr lang="en-US" dirty="0"/>
              <a:t>(1/2)</a:t>
            </a:r>
          </a:p>
        </p:txBody>
      </p:sp>
      <p:sp>
        <p:nvSpPr>
          <p:cNvPr id="3" name="Content Placeholder 2"/>
          <p:cNvSpPr>
            <a:spLocks noGrp="1"/>
          </p:cNvSpPr>
          <p:nvPr>
            <p:ph idx="1"/>
          </p:nvPr>
        </p:nvSpPr>
        <p:spPr>
          <a:xfrm>
            <a:off x="374014" y="1214438"/>
            <a:ext cx="8769986" cy="4685982"/>
          </a:xfrm>
          <a:noFill/>
          <a:ln>
            <a:solidFill>
              <a:schemeClr val="bg1"/>
            </a:solidFill>
          </a:ln>
        </p:spPr>
        <p:txBody>
          <a:bodyPr/>
          <a:lstStyle/>
          <a:p>
            <a:pPr>
              <a:lnSpc>
                <a:spcPct val="90000"/>
              </a:lnSpc>
              <a:spcBef>
                <a:spcPts val="0"/>
              </a:spcBef>
              <a:spcAft>
                <a:spcPts val="600"/>
              </a:spcAft>
            </a:pPr>
            <a:r>
              <a:rPr lang="en-US" sz="2400" b="1" dirty="0"/>
              <a:t>Introduction of SRVCC from 5G to 3G</a:t>
            </a:r>
            <a:endParaRPr lang="en-US" sz="2400" dirty="0"/>
          </a:p>
          <a:p>
            <a:pPr>
              <a:lnSpc>
                <a:spcPct val="90000"/>
              </a:lnSpc>
              <a:spcBef>
                <a:spcPts val="0"/>
              </a:spcBef>
              <a:spcAft>
                <a:spcPts val="300"/>
              </a:spcAft>
            </a:pPr>
            <a:r>
              <a:rPr lang="en-GB" sz="1800" dirty="0">
                <a:solidFill>
                  <a:srgbClr val="0000FF"/>
                </a:solidFill>
              </a:rPr>
              <a:t>R6-200038 </a:t>
            </a:r>
            <a:r>
              <a:rPr lang="en-US" sz="1800" dirty="0"/>
              <a:t>CR 25.300-0060 rev 1 Introduction of NR SRVCC to UTRAN (Rel-16)</a:t>
            </a:r>
          </a:p>
          <a:p>
            <a:pPr lvl="1">
              <a:lnSpc>
                <a:spcPct val="90000"/>
              </a:lnSpc>
              <a:spcBef>
                <a:spcPts val="0"/>
              </a:spcBef>
              <a:spcAft>
                <a:spcPts val="300"/>
              </a:spcAft>
            </a:pPr>
            <a:r>
              <a:rPr lang="en-US" sz="1600" dirty="0"/>
              <a:t>CR is a revision of the CR submitted to RAN6 #14 in </a:t>
            </a:r>
            <a:r>
              <a:rPr lang="en-US" sz="1600" dirty="0">
                <a:solidFill>
                  <a:srgbClr val="0000FF"/>
                </a:solidFill>
              </a:rPr>
              <a:t>R6-190083</a:t>
            </a:r>
            <a:r>
              <a:rPr lang="en-US" sz="1600" dirty="0"/>
              <a:t>. It provides changes to UTRAN stage 2 due to the introduction of the feature SRVCC from NR to 3G. </a:t>
            </a:r>
            <a:endParaRPr lang="en-GB" sz="1600" dirty="0">
              <a:solidFill>
                <a:srgbClr val="FF3300"/>
              </a:solidFill>
            </a:endParaRPr>
          </a:p>
          <a:p>
            <a:pPr lvl="1">
              <a:lnSpc>
                <a:spcPct val="85000"/>
              </a:lnSpc>
              <a:spcBef>
                <a:spcPts val="0"/>
              </a:spcBef>
              <a:spcAft>
                <a:spcPts val="300"/>
              </a:spcAft>
            </a:pPr>
            <a:r>
              <a:rPr lang="en-GB" sz="1600" dirty="0"/>
              <a:t>Commenting period: </a:t>
            </a:r>
          </a:p>
          <a:p>
            <a:pPr lvl="1">
              <a:lnSpc>
                <a:spcPct val="85000"/>
              </a:lnSpc>
              <a:spcBef>
                <a:spcPts val="0"/>
              </a:spcBef>
              <a:spcAft>
                <a:spcPts val="300"/>
              </a:spcAft>
            </a:pPr>
            <a:r>
              <a:rPr lang="en-GB" sz="1600" dirty="0"/>
              <a:t>Nokia: </a:t>
            </a:r>
            <a:r>
              <a:rPr lang="en-US" sz="1600" dirty="0"/>
              <a:t>editorial changes to cover sheet (reason for change) and to the new section. The phrase including the reference to TS 23.216 (SRVCC stage 2), which was earlier in, was found to be useful and suggested to be re-included. </a:t>
            </a:r>
          </a:p>
          <a:p>
            <a:pPr lvl="1">
              <a:lnSpc>
                <a:spcPct val="85000"/>
              </a:lnSpc>
              <a:spcBef>
                <a:spcPts val="0"/>
              </a:spcBef>
              <a:spcAft>
                <a:spcPts val="300"/>
              </a:spcAft>
            </a:pPr>
            <a:r>
              <a:rPr lang="en-US" sz="1600" dirty="0"/>
              <a:t>The proponent (Huawei, </a:t>
            </a:r>
            <a:r>
              <a:rPr lang="en-US" sz="1600" dirty="0" err="1"/>
              <a:t>HiSilicon</a:t>
            </a:r>
            <a:r>
              <a:rPr lang="en-US" sz="1600" dirty="0"/>
              <a:t>) agreed to proposed changes and provided a revision.</a:t>
            </a:r>
          </a:p>
          <a:p>
            <a:pPr lvl="1">
              <a:lnSpc>
                <a:spcPct val="85000"/>
              </a:lnSpc>
              <a:spcBef>
                <a:spcPts val="0"/>
              </a:spcBef>
              <a:spcAft>
                <a:spcPts val="300"/>
              </a:spcAft>
            </a:pPr>
            <a:r>
              <a:rPr lang="en-GB" sz="1600" dirty="0"/>
              <a:t>Revision in </a:t>
            </a:r>
            <a:r>
              <a:rPr lang="en-GB" sz="1600" dirty="0">
                <a:solidFill>
                  <a:srgbClr val="0000FF"/>
                </a:solidFill>
              </a:rPr>
              <a:t>R6-200040 </a:t>
            </a:r>
            <a:r>
              <a:rPr lang="en-US" sz="1600" dirty="0"/>
              <a:t>CR 25.300-0060 rev 2 Introduction of NR SRVCC to UTRAN (Rel-16).</a:t>
            </a:r>
          </a:p>
          <a:p>
            <a:pPr lvl="1">
              <a:lnSpc>
                <a:spcPct val="85000"/>
              </a:lnSpc>
              <a:spcBef>
                <a:spcPts val="0"/>
              </a:spcBef>
              <a:spcAft>
                <a:spcPts val="300"/>
              </a:spcAft>
            </a:pPr>
            <a:r>
              <a:rPr lang="en-US" sz="1600" dirty="0"/>
              <a:t>Further discussed in RAN6 #15 Decision Teleconference:</a:t>
            </a:r>
          </a:p>
          <a:p>
            <a:pPr lvl="1">
              <a:lnSpc>
                <a:spcPct val="85000"/>
              </a:lnSpc>
              <a:spcBef>
                <a:spcPts val="0"/>
              </a:spcBef>
              <a:spcAft>
                <a:spcPts val="300"/>
              </a:spcAft>
            </a:pPr>
            <a:r>
              <a:rPr lang="en-US" sz="1600" dirty="0"/>
              <a:t>Ericsson: Ciphering should also be mentioned, as cipher key and integrity protection key are conveyed to UE according to TS 33.501.</a:t>
            </a:r>
          </a:p>
          <a:p>
            <a:pPr lvl="1">
              <a:lnSpc>
                <a:spcPct val="85000"/>
              </a:lnSpc>
              <a:spcBef>
                <a:spcPts val="0"/>
              </a:spcBef>
              <a:spcAft>
                <a:spcPts val="300"/>
              </a:spcAft>
            </a:pPr>
            <a:r>
              <a:rPr lang="en-US" sz="1600" dirty="0"/>
              <a:t>Conclusion: No principal concerns to the CR. The CR in </a:t>
            </a:r>
            <a:r>
              <a:rPr lang="en-GB" sz="1600" dirty="0"/>
              <a:t>in </a:t>
            </a:r>
            <a:r>
              <a:rPr lang="en-GB" sz="1600" dirty="0">
                <a:solidFill>
                  <a:srgbClr val="0000FF"/>
                </a:solidFill>
              </a:rPr>
              <a:t>R6-200040 </a:t>
            </a:r>
            <a:r>
              <a:rPr lang="en-US" sz="1600" dirty="0"/>
              <a:t>is agreed. The impacts related to ciphering, also for the case SRVCC from LTE to UMTS, will be checked until next meeting, i.e. if any change to the descriptive text in Stage 2 is needed.</a:t>
            </a:r>
          </a:p>
        </p:txBody>
      </p:sp>
    </p:spTree>
    <p:extLst>
      <p:ext uri="{BB962C8B-B14F-4D97-AF65-F5344CB8AC3E}">
        <p14:creationId xmlns:p14="http://schemas.microsoft.com/office/powerpoint/2010/main" val="4293718783"/>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pPr algn="l"/>
            <a:r>
              <a:rPr lang="en-GB" altLang="en-US" dirty="0"/>
              <a:t>Rel-16 features (UTRAN)  </a:t>
            </a:r>
            <a:r>
              <a:rPr lang="en-US" dirty="0"/>
              <a:t>(2/2)</a:t>
            </a:r>
          </a:p>
        </p:txBody>
      </p:sp>
      <p:sp>
        <p:nvSpPr>
          <p:cNvPr id="3" name="Content Placeholder 2"/>
          <p:cNvSpPr>
            <a:spLocks noGrp="1"/>
          </p:cNvSpPr>
          <p:nvPr>
            <p:ph idx="1"/>
          </p:nvPr>
        </p:nvSpPr>
        <p:spPr>
          <a:xfrm>
            <a:off x="374014" y="1189038"/>
            <a:ext cx="8769986" cy="4685982"/>
          </a:xfrm>
          <a:noFill/>
          <a:ln>
            <a:solidFill>
              <a:schemeClr val="bg1"/>
            </a:solidFill>
          </a:ln>
        </p:spPr>
        <p:txBody>
          <a:bodyPr/>
          <a:lstStyle/>
          <a:p>
            <a:pPr>
              <a:lnSpc>
                <a:spcPct val="90000"/>
              </a:lnSpc>
              <a:spcBef>
                <a:spcPts val="0"/>
              </a:spcBef>
              <a:spcAft>
                <a:spcPts val="600"/>
              </a:spcAft>
            </a:pPr>
            <a:r>
              <a:rPr lang="en-US" sz="2400" b="1" dirty="0"/>
              <a:t>Introduction of SRVCC from 5G to 3G </a:t>
            </a:r>
            <a:r>
              <a:rPr lang="en-US" sz="2400" dirty="0"/>
              <a:t>(cont’d)</a:t>
            </a:r>
          </a:p>
          <a:p>
            <a:pPr>
              <a:lnSpc>
                <a:spcPct val="90000"/>
              </a:lnSpc>
              <a:spcBef>
                <a:spcPts val="0"/>
              </a:spcBef>
              <a:spcAft>
                <a:spcPts val="300"/>
              </a:spcAft>
            </a:pPr>
            <a:r>
              <a:rPr lang="en-GB" sz="1800" dirty="0">
                <a:solidFill>
                  <a:srgbClr val="0000FF"/>
                </a:solidFill>
              </a:rPr>
              <a:t>R6-200039</a:t>
            </a:r>
            <a:r>
              <a:rPr lang="en-GB" sz="1800" dirty="0"/>
              <a:t> CR 25.331-5961 rev 2  </a:t>
            </a:r>
            <a:r>
              <a:rPr lang="en-US" sz="1800" dirty="0"/>
              <a:t>Introduction of NR SRVCC to UTRAN  </a:t>
            </a:r>
            <a:r>
              <a:rPr lang="en-GB" sz="1800" dirty="0"/>
              <a:t>(Rel-16)</a:t>
            </a:r>
          </a:p>
          <a:p>
            <a:pPr lvl="1">
              <a:lnSpc>
                <a:spcPct val="85000"/>
              </a:lnSpc>
              <a:spcBef>
                <a:spcPts val="0"/>
              </a:spcBef>
              <a:spcAft>
                <a:spcPts val="300"/>
              </a:spcAft>
            </a:pPr>
            <a:r>
              <a:rPr lang="en-US" sz="1600" dirty="0"/>
              <a:t>CR is a revision of the CR submitted to RAN6 #14 in </a:t>
            </a:r>
            <a:r>
              <a:rPr lang="en-US" sz="1600" dirty="0">
                <a:solidFill>
                  <a:srgbClr val="0000FF"/>
                </a:solidFill>
              </a:rPr>
              <a:t>R6-190084</a:t>
            </a:r>
            <a:r>
              <a:rPr lang="en-US" sz="1600" dirty="0"/>
              <a:t>. It implements changes for SRVCC handover procedure including changes to the security mode control procedure.</a:t>
            </a:r>
          </a:p>
          <a:p>
            <a:pPr lvl="1">
              <a:lnSpc>
                <a:spcPct val="85000"/>
              </a:lnSpc>
              <a:spcBef>
                <a:spcPts val="0"/>
              </a:spcBef>
              <a:spcAft>
                <a:spcPts val="300"/>
              </a:spcAft>
            </a:pPr>
            <a:r>
              <a:rPr lang="en-GB" sz="1600" dirty="0"/>
              <a:t>Commenting period: </a:t>
            </a:r>
          </a:p>
          <a:p>
            <a:pPr lvl="1">
              <a:lnSpc>
                <a:spcPct val="85000"/>
              </a:lnSpc>
              <a:spcBef>
                <a:spcPts val="0"/>
              </a:spcBef>
              <a:spcAft>
                <a:spcPts val="300"/>
              </a:spcAft>
            </a:pPr>
            <a:r>
              <a:rPr lang="en-GB" sz="1600" dirty="0"/>
              <a:t>Nokia: </a:t>
            </a:r>
            <a:r>
              <a:rPr lang="en-US" sz="1600" dirty="0"/>
              <a:t>editorial changes to the cover sheet (reason for change) and the references chapter (removal of reference to TS 38.331). It was suggested to replace the term “NR” with “NG-RAN node” in section 8.3.6.2, Note 2, for improving consistency with TS 38.300. </a:t>
            </a:r>
          </a:p>
          <a:p>
            <a:pPr lvl="1">
              <a:lnSpc>
                <a:spcPct val="85000"/>
              </a:lnSpc>
              <a:spcBef>
                <a:spcPts val="0"/>
              </a:spcBef>
              <a:spcAft>
                <a:spcPts val="300"/>
              </a:spcAft>
            </a:pPr>
            <a:r>
              <a:rPr lang="en-US" sz="1600" dirty="0"/>
              <a:t>The proponent (Huawei, </a:t>
            </a:r>
            <a:r>
              <a:rPr lang="en-US" sz="1600" dirty="0" err="1"/>
              <a:t>HiSilicon</a:t>
            </a:r>
            <a:r>
              <a:rPr lang="en-US" sz="1600" dirty="0"/>
              <a:t>) agreed to proposed changes except for the term “NG-RAN node”, as term “NR” is also used in RAN2 spec TS 38.300 and provided a revision.</a:t>
            </a:r>
          </a:p>
          <a:p>
            <a:pPr lvl="1">
              <a:lnSpc>
                <a:spcPct val="85000"/>
              </a:lnSpc>
              <a:spcBef>
                <a:spcPts val="0"/>
              </a:spcBef>
              <a:spcAft>
                <a:spcPts val="300"/>
              </a:spcAft>
            </a:pPr>
            <a:r>
              <a:rPr lang="en-GB" sz="1600" dirty="0"/>
              <a:t>Revision in </a:t>
            </a:r>
            <a:r>
              <a:rPr lang="en-GB" sz="1600" dirty="0">
                <a:solidFill>
                  <a:srgbClr val="0000FF"/>
                </a:solidFill>
              </a:rPr>
              <a:t>R6-200041 </a:t>
            </a:r>
            <a:r>
              <a:rPr lang="en-US" sz="1600" dirty="0"/>
              <a:t>CR 25.331-5961 rev 3 Introduction of NR SRVCC to UTRAN (Rel-16).</a:t>
            </a:r>
          </a:p>
          <a:p>
            <a:pPr lvl="1">
              <a:lnSpc>
                <a:spcPct val="85000"/>
              </a:lnSpc>
              <a:spcBef>
                <a:spcPts val="0"/>
              </a:spcBef>
              <a:spcAft>
                <a:spcPts val="300"/>
              </a:spcAft>
            </a:pPr>
            <a:r>
              <a:rPr lang="en-US" sz="1600" dirty="0"/>
              <a:t>Further discussed in RAN6 #15 Decision Teleconference:</a:t>
            </a:r>
          </a:p>
          <a:p>
            <a:pPr lvl="1">
              <a:lnSpc>
                <a:spcPct val="85000"/>
              </a:lnSpc>
              <a:spcBef>
                <a:spcPts val="0"/>
              </a:spcBef>
              <a:spcAft>
                <a:spcPts val="300"/>
              </a:spcAft>
            </a:pPr>
            <a:r>
              <a:rPr lang="en-US" sz="1600" dirty="0"/>
              <a:t>Chairman: as for CR 25.300, impact on descriptive text due to ciphering needs to be checked. </a:t>
            </a:r>
          </a:p>
          <a:p>
            <a:pPr lvl="1">
              <a:lnSpc>
                <a:spcPct val="85000"/>
              </a:lnSpc>
              <a:spcBef>
                <a:spcPts val="0"/>
              </a:spcBef>
              <a:spcAft>
                <a:spcPts val="300"/>
              </a:spcAft>
            </a:pPr>
            <a:r>
              <a:rPr lang="en-US" sz="1600" dirty="0"/>
              <a:t>Conclusion: No principal concerns to the CR. The CR in </a:t>
            </a:r>
            <a:r>
              <a:rPr lang="en-GB" sz="1600" dirty="0"/>
              <a:t>in </a:t>
            </a:r>
            <a:r>
              <a:rPr lang="en-GB" sz="1600" dirty="0">
                <a:solidFill>
                  <a:srgbClr val="0000FF"/>
                </a:solidFill>
              </a:rPr>
              <a:t>R6-200041 </a:t>
            </a:r>
            <a:r>
              <a:rPr lang="en-US" sz="1600" dirty="0"/>
              <a:t>is agreed. The impacts related to ciphering, also for the case SRVCC from LTE to UMTS, will be checked until next meeting, i.e. if any change to the descriptive text in Stage 2 is needed. No ASN.1 impact is identified. </a:t>
            </a:r>
            <a:r>
              <a:rPr lang="en-GB" sz="1800" dirty="0">
                <a:solidFill>
                  <a:srgbClr val="FF3300"/>
                </a:solidFill>
              </a:rPr>
              <a:t> </a:t>
            </a:r>
          </a:p>
          <a:p>
            <a:pPr>
              <a:lnSpc>
                <a:spcPct val="85000"/>
              </a:lnSpc>
              <a:spcBef>
                <a:spcPts val="0"/>
              </a:spcBef>
              <a:spcAft>
                <a:spcPts val="300"/>
              </a:spcAft>
            </a:pPr>
            <a:r>
              <a:rPr lang="en-US" sz="1800" dirty="0"/>
              <a:t>No need for sending a Reply LS to RAN2 and SA3 was identified.</a:t>
            </a:r>
          </a:p>
          <a:p>
            <a:pPr marL="0" lvl="1" indent="0">
              <a:lnSpc>
                <a:spcPct val="80000"/>
              </a:lnSpc>
              <a:spcBef>
                <a:spcPts val="0"/>
              </a:spcBef>
              <a:spcAft>
                <a:spcPts val="200"/>
              </a:spcAft>
              <a:buNone/>
            </a:pPr>
            <a:r>
              <a:rPr lang="en-GB" sz="2000" b="1" dirty="0">
                <a:solidFill>
                  <a:srgbClr val="0000FF"/>
                </a:solidFill>
              </a:rPr>
              <a:t>CRs for Approval</a:t>
            </a:r>
            <a:endParaRPr lang="en-US" sz="2000" dirty="0">
              <a:solidFill>
                <a:srgbClr val="0000FF"/>
              </a:solidFill>
            </a:endParaRPr>
          </a:p>
          <a:p>
            <a:pPr>
              <a:lnSpc>
                <a:spcPct val="80000"/>
              </a:lnSpc>
              <a:spcBef>
                <a:spcPts val="0"/>
              </a:spcBef>
              <a:spcAft>
                <a:spcPts val="200"/>
              </a:spcAft>
            </a:pPr>
            <a:r>
              <a:rPr lang="en-US" sz="1800" dirty="0"/>
              <a:t>The above agreed CRs are collected in </a:t>
            </a:r>
            <a:r>
              <a:rPr lang="en-US" sz="1800" dirty="0">
                <a:solidFill>
                  <a:srgbClr val="0000FF"/>
                </a:solidFill>
              </a:rPr>
              <a:t>RP-200051</a:t>
            </a:r>
            <a:r>
              <a:rPr lang="en-US" sz="1800" dirty="0"/>
              <a:t> for block approval at RAN #87e.</a:t>
            </a:r>
          </a:p>
          <a:p>
            <a:pPr>
              <a:lnSpc>
                <a:spcPct val="80000"/>
              </a:lnSpc>
              <a:spcBef>
                <a:spcPts val="0"/>
              </a:spcBef>
              <a:spcAft>
                <a:spcPts val="200"/>
              </a:spcAft>
            </a:pPr>
            <a:r>
              <a:rPr lang="en-US" sz="1800" dirty="0"/>
              <a:t>Before approval, the revised WID in </a:t>
            </a:r>
            <a:r>
              <a:rPr lang="en-US" sz="1800" dirty="0">
                <a:solidFill>
                  <a:srgbClr val="0000FF"/>
                </a:solidFill>
              </a:rPr>
              <a:t>RP-200151</a:t>
            </a:r>
            <a:r>
              <a:rPr lang="en-US" sz="1800" dirty="0"/>
              <a:t> including TS 25.331 needs approval.</a:t>
            </a:r>
          </a:p>
          <a:p>
            <a:pPr marL="0" indent="0">
              <a:lnSpc>
                <a:spcPct val="85000"/>
              </a:lnSpc>
              <a:spcBef>
                <a:spcPts val="0"/>
              </a:spcBef>
              <a:spcAft>
                <a:spcPts val="300"/>
              </a:spcAft>
              <a:buNone/>
            </a:pPr>
            <a:endParaRPr lang="en-US" sz="1800" dirty="0"/>
          </a:p>
          <a:p>
            <a:pPr marL="457200" lvl="1" indent="0">
              <a:lnSpc>
                <a:spcPct val="85000"/>
              </a:lnSpc>
              <a:spcBef>
                <a:spcPts val="0"/>
              </a:spcBef>
              <a:spcAft>
                <a:spcPts val="300"/>
              </a:spcAft>
              <a:buNone/>
            </a:pPr>
            <a:endParaRPr lang="en-US" sz="1800" dirty="0">
              <a:solidFill>
                <a:srgbClr val="FF3300"/>
              </a:solidFill>
            </a:endParaRPr>
          </a:p>
        </p:txBody>
      </p:sp>
    </p:spTree>
    <p:extLst>
      <p:ext uri="{BB962C8B-B14F-4D97-AF65-F5344CB8AC3E}">
        <p14:creationId xmlns:p14="http://schemas.microsoft.com/office/powerpoint/2010/main" val="4097336716"/>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2834" y="274638"/>
            <a:ext cx="6828554" cy="1143000"/>
          </a:xfrm>
        </p:spPr>
        <p:txBody>
          <a:bodyPr/>
          <a:lstStyle/>
          <a:p>
            <a:pPr algn="l"/>
            <a:r>
              <a:rPr lang="en-US" dirty="0"/>
              <a:t>Other technical work</a:t>
            </a:r>
          </a:p>
        </p:txBody>
      </p:sp>
      <p:sp>
        <p:nvSpPr>
          <p:cNvPr id="3" name="Content Placeholder 2"/>
          <p:cNvSpPr>
            <a:spLocks noGrp="1"/>
          </p:cNvSpPr>
          <p:nvPr>
            <p:ph idx="1"/>
          </p:nvPr>
        </p:nvSpPr>
        <p:spPr>
          <a:xfrm>
            <a:off x="462835" y="1242646"/>
            <a:ext cx="8520910" cy="5093074"/>
          </a:xfrm>
        </p:spPr>
        <p:txBody>
          <a:bodyPr/>
          <a:lstStyle/>
          <a:p>
            <a:pPr marL="0" indent="0">
              <a:spcBef>
                <a:spcPts val="0"/>
              </a:spcBef>
              <a:spcAft>
                <a:spcPts val="600"/>
              </a:spcAft>
              <a:buNone/>
            </a:pPr>
            <a:r>
              <a:rPr lang="en-GB" sz="2000" b="1" dirty="0">
                <a:solidFill>
                  <a:srgbClr val="0000FF"/>
                </a:solidFill>
              </a:rPr>
              <a:t>Transfer of rapporteur responsibilities for </a:t>
            </a:r>
            <a:r>
              <a:rPr lang="en-US" sz="2000" b="1" dirty="0">
                <a:solidFill>
                  <a:srgbClr val="0000FF"/>
                </a:solidFill>
              </a:rPr>
              <a:t>UMTS 25.xxx specifications and GERAN 4x.xxx and 5x.xxx specifications </a:t>
            </a:r>
            <a:endParaRPr lang="en-GB" sz="2000" b="1" dirty="0">
              <a:solidFill>
                <a:srgbClr val="0000FF"/>
              </a:solidFill>
            </a:endParaRPr>
          </a:p>
          <a:p>
            <a:pPr>
              <a:spcBef>
                <a:spcPts val="0"/>
              </a:spcBef>
            </a:pPr>
            <a:r>
              <a:rPr lang="en-US" sz="1800" dirty="0"/>
              <a:t>Progress reached based on Chairman’s input in </a:t>
            </a:r>
            <a:r>
              <a:rPr lang="en-US" sz="1800" dirty="0">
                <a:solidFill>
                  <a:srgbClr val="0000FF"/>
                </a:solidFill>
              </a:rPr>
              <a:t>R6-200037 </a:t>
            </a:r>
            <a:r>
              <a:rPr lang="en-US" sz="1800" dirty="0"/>
              <a:t>providing updated status on specification rapporteurs based on received feedback prior to RAN6 #15 Decision Telco. Noted.</a:t>
            </a:r>
          </a:p>
          <a:p>
            <a:pPr marL="536575" lvl="1" indent="-182563">
              <a:spcBef>
                <a:spcPts val="300"/>
              </a:spcBef>
            </a:pPr>
            <a:r>
              <a:rPr lang="en-GB" sz="1600" dirty="0"/>
              <a:t>Reassignment of TS 45.056 to Mr. Juergen Hofmann (Nokia) was agreed. </a:t>
            </a:r>
          </a:p>
          <a:p>
            <a:pPr marL="536575" lvl="1" indent="-182563">
              <a:spcBef>
                <a:spcPts val="300"/>
              </a:spcBef>
            </a:pPr>
            <a:r>
              <a:rPr lang="en-US" sz="1600" dirty="0"/>
              <a:t>For prioritized specs (according to agreement at RAN6 #6), </a:t>
            </a:r>
            <a:r>
              <a:rPr lang="en-GB" sz="1600" dirty="0"/>
              <a:t>the update is complete. </a:t>
            </a:r>
          </a:p>
          <a:p>
            <a:pPr marL="536575" lvl="1" indent="-182563">
              <a:spcBef>
                <a:spcPts val="300"/>
              </a:spcBef>
            </a:pPr>
            <a:r>
              <a:rPr lang="en-GB" sz="1600" dirty="0"/>
              <a:t>For remaining TS’s, the update is nearly complete (4 UTRAN TDD specs left). </a:t>
            </a:r>
          </a:p>
          <a:p>
            <a:pPr marL="536575" lvl="1" indent="-182563">
              <a:spcBef>
                <a:spcPts val="300"/>
              </a:spcBef>
            </a:pPr>
            <a:r>
              <a:rPr lang="en-GB" sz="1600" dirty="0"/>
              <a:t>For TR’s, the update is partial and will be continued at RAN6 #16.</a:t>
            </a:r>
          </a:p>
          <a:p>
            <a:pPr marL="354012" lvl="1" indent="0">
              <a:spcBef>
                <a:spcPts val="300"/>
              </a:spcBef>
              <a:buNone/>
            </a:pPr>
            <a:endParaRPr lang="en-US" sz="1200" dirty="0"/>
          </a:p>
          <a:p>
            <a:pPr marL="0" lvl="1" indent="0">
              <a:spcBef>
                <a:spcPts val="0"/>
              </a:spcBef>
              <a:buNone/>
            </a:pPr>
            <a:r>
              <a:rPr lang="en-US" sz="3200" dirty="0">
                <a:solidFill>
                  <a:srgbClr val="FF0000"/>
                </a:solidFill>
                <a:latin typeface="+mj-lt"/>
              </a:rPr>
              <a:t>Work plan</a:t>
            </a:r>
            <a:endParaRPr lang="en-US" sz="3200" dirty="0">
              <a:latin typeface="+mj-lt"/>
            </a:endParaRPr>
          </a:p>
          <a:p>
            <a:r>
              <a:rPr lang="en-GB" sz="1800" dirty="0">
                <a:solidFill>
                  <a:srgbClr val="000000"/>
                </a:solidFill>
                <a:latin typeface="Calibri" panose="020F0502020204030204" pitchFamily="34" charset="0"/>
              </a:rPr>
              <a:t>RAN6 work plan: </a:t>
            </a:r>
            <a:r>
              <a:rPr lang="en-GB" sz="1800" dirty="0">
                <a:solidFill>
                  <a:srgbClr val="0000FF"/>
                </a:solidFill>
                <a:latin typeface="Calibri" panose="020F0502020204030204" pitchFamily="34" charset="0"/>
              </a:rPr>
              <a:t>R6-190045 </a:t>
            </a:r>
            <a:r>
              <a:rPr lang="en-GB" sz="1800" dirty="0">
                <a:latin typeface="Calibri" panose="020F0502020204030204" pitchFamily="34" charset="0"/>
              </a:rPr>
              <a:t>(from RAN6 #12, not updated)</a:t>
            </a:r>
          </a:p>
          <a:p>
            <a:pPr marL="0" indent="0">
              <a:buNone/>
            </a:pPr>
            <a:endParaRPr lang="en-GB" sz="1200" dirty="0">
              <a:latin typeface="Calibri" panose="020F0502020204030204" pitchFamily="34" charset="0"/>
            </a:endParaRPr>
          </a:p>
          <a:p>
            <a:pPr marL="0" lvl="1" indent="0">
              <a:spcBef>
                <a:spcPts val="0"/>
              </a:spcBef>
              <a:buNone/>
            </a:pPr>
            <a:r>
              <a:rPr lang="en-US" sz="3200" dirty="0">
                <a:solidFill>
                  <a:srgbClr val="FF0000"/>
                </a:solidFill>
              </a:rPr>
              <a:t>Future meetings</a:t>
            </a:r>
            <a:endParaRPr lang="en-US" sz="3200" dirty="0"/>
          </a:p>
          <a:p>
            <a:r>
              <a:rPr lang="en-GB" sz="1800" dirty="0"/>
              <a:t>N</a:t>
            </a:r>
            <a:r>
              <a:rPr lang="en-US" sz="1800" dirty="0" err="1"/>
              <a:t>ew</a:t>
            </a:r>
            <a:r>
              <a:rPr lang="en-US" sz="1800" dirty="0"/>
              <a:t> time slot for RAN6 #16 Decision Teleconference on 7th May was agreed, i.e. 10.00 -13.00 CEST, valid also for subsequent teleconferences in 2020 (see next page).</a:t>
            </a:r>
            <a:endParaRPr lang="en-GB" sz="1800" dirty="0">
              <a:latin typeface="Calibri" panose="020F0502020204030204" pitchFamily="34" charset="0"/>
            </a:endParaRPr>
          </a:p>
          <a:p>
            <a:pPr marL="0" indent="-46038">
              <a:lnSpc>
                <a:spcPct val="90000"/>
              </a:lnSpc>
              <a:spcBef>
                <a:spcPts val="0"/>
              </a:spcBef>
              <a:buNone/>
            </a:pPr>
            <a:endParaRPr lang="en-US" sz="2000" dirty="0"/>
          </a:p>
        </p:txBody>
      </p:sp>
    </p:spTree>
    <p:extLst>
      <p:ext uri="{BB962C8B-B14F-4D97-AF65-F5344CB8AC3E}">
        <p14:creationId xmlns:p14="http://schemas.microsoft.com/office/powerpoint/2010/main" val="1568101485"/>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274638"/>
            <a:ext cx="6834188" cy="1143000"/>
          </a:xfrm>
        </p:spPr>
        <p:txBody>
          <a:bodyPr/>
          <a:lstStyle/>
          <a:p>
            <a:r>
              <a:rPr lang="sv-SE" altLang="zh-CN" dirty="0"/>
              <a:t>RAN WG6 Schedule (2020)</a:t>
            </a:r>
            <a:endParaRPr lang="en-US" dirty="0"/>
          </a:p>
        </p:txBody>
      </p:sp>
      <p:cxnSp>
        <p:nvCxnSpPr>
          <p:cNvPr id="18" name="Straight Connector 17">
            <a:extLst>
              <a:ext uri="{FF2B5EF4-FFF2-40B4-BE49-F238E27FC236}">
                <a16:creationId xmlns:a16="http://schemas.microsoft.com/office/drawing/2014/main" id="{BC484039-CDAC-4ADA-9D33-8D617CEE0868}"/>
              </a:ext>
            </a:extLst>
          </p:cNvPr>
          <p:cNvCxnSpPr>
            <a:cxnSpLocks/>
          </p:cNvCxnSpPr>
          <p:nvPr/>
        </p:nvCxnSpPr>
        <p:spPr bwMode="auto">
          <a:xfrm>
            <a:off x="7091006" y="1181100"/>
            <a:ext cx="0" cy="5128260"/>
          </a:xfrm>
          <a:prstGeom prst="line">
            <a:avLst/>
          </a:prstGeom>
          <a:ln w="12700">
            <a:headEnd type="none" w="med" len="med"/>
            <a:tailEnd type="none" w="med" len="med"/>
          </a:ln>
        </p:spPr>
        <p:style>
          <a:lnRef idx="1">
            <a:schemeClr val="accent4"/>
          </a:lnRef>
          <a:fillRef idx="0">
            <a:schemeClr val="accent4"/>
          </a:fillRef>
          <a:effectRef idx="0">
            <a:schemeClr val="accent4"/>
          </a:effectRef>
          <a:fontRef idx="minor">
            <a:schemeClr val="tx1"/>
          </a:fontRef>
        </p:style>
      </p:cxnSp>
      <p:pic>
        <p:nvPicPr>
          <p:cNvPr id="417" name="Picture 416">
            <a:extLst>
              <a:ext uri="{FF2B5EF4-FFF2-40B4-BE49-F238E27FC236}">
                <a16:creationId xmlns:a16="http://schemas.microsoft.com/office/drawing/2014/main" id="{9E3E69F8-25AB-4A94-9789-EFB29203DA7D}"/>
              </a:ext>
            </a:extLst>
          </p:cNvPr>
          <p:cNvPicPr>
            <a:picLocks noChangeAspect="1"/>
          </p:cNvPicPr>
          <p:nvPr/>
        </p:nvPicPr>
        <p:blipFill>
          <a:blip r:embed="rId2"/>
          <a:stretch>
            <a:fillRect/>
          </a:stretch>
        </p:blipFill>
        <p:spPr>
          <a:xfrm>
            <a:off x="1553812" y="1181100"/>
            <a:ext cx="5537194" cy="5402262"/>
          </a:xfrm>
          <a:prstGeom prst="rect">
            <a:avLst/>
          </a:prstGeom>
        </p:spPr>
      </p:pic>
    </p:spTree>
    <p:extLst>
      <p:ext uri="{BB962C8B-B14F-4D97-AF65-F5344CB8AC3E}">
        <p14:creationId xmlns:p14="http://schemas.microsoft.com/office/powerpoint/2010/main" val="2845332762"/>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Concluding Remarks</a:t>
            </a:r>
          </a:p>
        </p:txBody>
      </p:sp>
      <p:sp>
        <p:nvSpPr>
          <p:cNvPr id="4" name="Content Placeholder 2"/>
          <p:cNvSpPr txBox="1">
            <a:spLocks/>
          </p:cNvSpPr>
          <p:nvPr/>
        </p:nvSpPr>
        <p:spPr>
          <a:xfrm>
            <a:off x="465455" y="1502723"/>
            <a:ext cx="8388350" cy="4830763"/>
          </a:xfrm>
          <a:prstGeom prst="rect">
            <a:avLst/>
          </a:prstGeom>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r>
              <a:rPr lang="en-GB" altLang="en-US" sz="2000" dirty="0"/>
              <a:t>Thanks to all delegates for their hard work.</a:t>
            </a:r>
          </a:p>
          <a:p>
            <a:r>
              <a:rPr lang="en-GB" sz="2000" kern="0" dirty="0"/>
              <a:t>A special thanks to Joern Krause for his efficient secretary support.</a:t>
            </a:r>
          </a:p>
          <a:p>
            <a:pPr marL="0" indent="0">
              <a:buNone/>
            </a:pPr>
            <a:endParaRPr lang="en-GB" sz="2000" kern="0" dirty="0"/>
          </a:p>
          <a:p>
            <a:pPr marL="0" indent="0">
              <a:buNone/>
            </a:pPr>
            <a:endParaRPr lang="en-GB" sz="2000" kern="0" dirty="0"/>
          </a:p>
          <a:p>
            <a:pPr marL="0" indent="0">
              <a:buNone/>
            </a:pPr>
            <a:endParaRPr lang="sv-SE" altLang="en-US" sz="2000" dirty="0"/>
          </a:p>
        </p:txBody>
      </p:sp>
    </p:spTree>
    <p:extLst>
      <p:ext uri="{BB962C8B-B14F-4D97-AF65-F5344CB8AC3E}">
        <p14:creationId xmlns:p14="http://schemas.microsoft.com/office/powerpoint/2010/main" val="35734193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6"/>
          <p:cNvSpPr>
            <a:spLocks noGrp="1"/>
          </p:cNvSpPr>
          <p:nvPr>
            <p:ph type="title"/>
          </p:nvPr>
        </p:nvSpPr>
        <p:spPr>
          <a:xfrm>
            <a:off x="457200" y="46038"/>
            <a:ext cx="6834188" cy="1143000"/>
          </a:xfrm>
        </p:spPr>
        <p:txBody>
          <a:bodyPr/>
          <a:lstStyle/>
          <a:p>
            <a:r>
              <a:rPr lang="en-US" altLang="en-US" dirty="0"/>
              <a:t>Meetings</a:t>
            </a:r>
          </a:p>
        </p:txBody>
      </p:sp>
      <p:sp>
        <p:nvSpPr>
          <p:cNvPr id="7171" name="Content Placeholder 7"/>
          <p:cNvSpPr>
            <a:spLocks noGrp="1"/>
          </p:cNvSpPr>
          <p:nvPr>
            <p:ph idx="1"/>
          </p:nvPr>
        </p:nvSpPr>
        <p:spPr>
          <a:xfrm>
            <a:off x="288925" y="1146175"/>
            <a:ext cx="8640763" cy="5192713"/>
          </a:xfrm>
        </p:spPr>
        <p:txBody>
          <a:bodyPr/>
          <a:lstStyle/>
          <a:p>
            <a:r>
              <a:rPr lang="en-GB" altLang="en-US" sz="2000" dirty="0"/>
              <a:t>Meetings held since RAN #86 plenary</a:t>
            </a:r>
            <a:endParaRPr lang="en-GB" altLang="en-US" dirty="0"/>
          </a:p>
          <a:p>
            <a:endParaRPr lang="fi-FI" altLang="en-US" dirty="0"/>
          </a:p>
          <a:p>
            <a:endParaRPr lang="fi-FI" altLang="en-US" dirty="0"/>
          </a:p>
          <a:p>
            <a:pPr marL="457200" lvl="1" indent="0">
              <a:buNone/>
            </a:pPr>
            <a:endParaRPr lang="en-GB" altLang="en-US" sz="2000" dirty="0">
              <a:solidFill>
                <a:srgbClr val="0000FF"/>
              </a:solidFill>
            </a:endParaRPr>
          </a:p>
          <a:p>
            <a:pPr lvl="1"/>
            <a:endParaRPr lang="en-GB" altLang="en-US" sz="2000" dirty="0"/>
          </a:p>
          <a:p>
            <a:pPr lvl="1">
              <a:buFont typeface="Arial" charset="0"/>
              <a:buNone/>
            </a:pPr>
            <a:endParaRPr lang="fi-FI" altLang="en-US" dirty="0"/>
          </a:p>
        </p:txBody>
      </p:sp>
      <p:graphicFrame>
        <p:nvGraphicFramePr>
          <p:cNvPr id="9" name="Group 115"/>
          <p:cNvGraphicFramePr>
            <a:graphicFrameLocks noGrp="1"/>
          </p:cNvGraphicFramePr>
          <p:nvPr>
            <p:extLst>
              <p:ext uri="{D42A27DB-BD31-4B8C-83A1-F6EECF244321}">
                <p14:modId xmlns:p14="http://schemas.microsoft.com/office/powerpoint/2010/main" val="2366094761"/>
              </p:ext>
            </p:extLst>
          </p:nvPr>
        </p:nvGraphicFramePr>
        <p:xfrm>
          <a:off x="890848" y="1990959"/>
          <a:ext cx="7712075" cy="1169035"/>
        </p:xfrm>
        <a:graphic>
          <a:graphicData uri="http://schemas.openxmlformats.org/drawingml/2006/table">
            <a:tbl>
              <a:tblPr/>
              <a:tblGrid>
                <a:gridCol w="1138478">
                  <a:extLst>
                    <a:ext uri="{9D8B030D-6E8A-4147-A177-3AD203B41FA5}">
                      <a16:colId xmlns:a16="http://schemas.microsoft.com/office/drawing/2014/main" val="20000"/>
                    </a:ext>
                  </a:extLst>
                </a:gridCol>
                <a:gridCol w="2941259">
                  <a:extLst>
                    <a:ext uri="{9D8B030D-6E8A-4147-A177-3AD203B41FA5}">
                      <a16:colId xmlns:a16="http://schemas.microsoft.com/office/drawing/2014/main" val="20001"/>
                    </a:ext>
                  </a:extLst>
                </a:gridCol>
                <a:gridCol w="2328573">
                  <a:extLst>
                    <a:ext uri="{9D8B030D-6E8A-4147-A177-3AD203B41FA5}">
                      <a16:colId xmlns:a16="http://schemas.microsoft.com/office/drawing/2014/main" val="20002"/>
                    </a:ext>
                  </a:extLst>
                </a:gridCol>
                <a:gridCol w="1303765">
                  <a:extLst>
                    <a:ext uri="{9D8B030D-6E8A-4147-A177-3AD203B41FA5}">
                      <a16:colId xmlns:a16="http://schemas.microsoft.com/office/drawing/2014/main" val="20003"/>
                    </a:ext>
                  </a:extLst>
                </a:gridCol>
              </a:tblGrid>
              <a:tr h="3476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noProof="0" dirty="0">
                          <a:ln>
                            <a:noFill/>
                          </a:ln>
                          <a:solidFill>
                            <a:schemeClr val="tx1"/>
                          </a:solidFill>
                          <a:effectLst/>
                          <a:latin typeface="Calibri" pitchFamily="34" charset="0"/>
                          <a:cs typeface="Arial" charset="0"/>
                        </a:rPr>
                        <a:t>RAN6 #15</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271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noProof="0" dirty="0">
                          <a:ln>
                            <a:noFill/>
                          </a:ln>
                          <a:solidFill>
                            <a:schemeClr val="tx1"/>
                          </a:solidFill>
                          <a:effectLst/>
                          <a:latin typeface="Calibri" pitchFamily="34" charset="0"/>
                          <a:cs typeface="Arial" charset="0"/>
                        </a:rPr>
                        <a:t>13 January - </a:t>
                      </a:r>
                      <a:r>
                        <a:rPr kumimoji="0" lang="en-GB" altLang="zh-CN" sz="1600" b="0" i="0" u="none" strike="noStrike" kern="1200" cap="none" normalizeH="0" baseline="0" noProof="0" dirty="0">
                          <a:ln>
                            <a:noFill/>
                          </a:ln>
                          <a:solidFill>
                            <a:schemeClr val="tx1"/>
                          </a:solidFill>
                          <a:effectLst/>
                          <a:latin typeface="Calibri" pitchFamily="34" charset="0"/>
                          <a:ea typeface="+mn-ea"/>
                          <a:cs typeface="Arial" charset="0"/>
                        </a:rPr>
                        <a:t>6 February</a:t>
                      </a:r>
                      <a:r>
                        <a:rPr kumimoji="0" lang="en-GB" altLang="zh-CN" sz="1600" b="0" i="0" u="none" strike="noStrike" cap="none" normalizeH="0" baseline="0" noProof="0" dirty="0">
                          <a:ln>
                            <a:noFill/>
                          </a:ln>
                          <a:solidFill>
                            <a:schemeClr val="tx1"/>
                          </a:solidFill>
                          <a:effectLst/>
                          <a:latin typeface="Calibri" pitchFamily="34" charset="0"/>
                          <a:cs typeface="Arial" charset="0"/>
                        </a:rPr>
                        <a:t>, 2020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noProof="0" dirty="0">
                          <a:ln>
                            <a:noFill/>
                          </a:ln>
                          <a:solidFill>
                            <a:schemeClr val="tx1"/>
                          </a:solidFill>
                          <a:effectLst/>
                          <a:latin typeface="Calibri" pitchFamily="34" charset="0"/>
                          <a:cs typeface="Arial" charset="0"/>
                        </a:rPr>
                        <a:t>Electronic Agreement Meeting incl. Decision Teleconference (6 Feb.</a:t>
                      </a:r>
                      <a:r>
                        <a:rPr kumimoji="0" lang="en-GB" altLang="zh-CN" sz="1600" b="0" i="0" u="none" strike="noStrike" cap="none" normalizeH="0" baseline="30000" noProof="0" dirty="0">
                          <a:ln>
                            <a:noFill/>
                          </a:ln>
                          <a:solidFill>
                            <a:schemeClr val="tx1"/>
                          </a:solidFill>
                          <a:effectLst/>
                          <a:latin typeface="Calibri" pitchFamily="34" charset="0"/>
                          <a:cs typeface="Arial" charset="0"/>
                        </a:rPr>
                        <a:t> </a:t>
                      </a:r>
                      <a:r>
                        <a:rPr kumimoji="0" lang="en-GB" altLang="zh-CN" sz="1600" b="0" i="0" u="none" strike="noStrike" cap="none" normalizeH="0" baseline="0" noProof="0" dirty="0">
                          <a:ln>
                            <a:noFill/>
                          </a:ln>
                          <a:solidFill>
                            <a:schemeClr val="tx1"/>
                          </a:solidFill>
                          <a:effectLst/>
                          <a:latin typeface="Calibri" pitchFamily="34" charset="0"/>
                          <a:cs typeface="Arial"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noProof="0" dirty="0">
                          <a:ln>
                            <a:noFill/>
                          </a:ln>
                          <a:solidFill>
                            <a:schemeClr val="tx1"/>
                          </a:solidFill>
                          <a:effectLst/>
                          <a:latin typeface="Calibri" pitchFamily="34" charset="0"/>
                          <a:cs typeface="Arial" charset="0"/>
                        </a:rPr>
                        <a:t>Online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879204902"/>
                  </a:ext>
                </a:extLst>
              </a:tr>
              <a:tr h="346075">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noProof="0" dirty="0">
                          <a:ln>
                            <a:noFill/>
                          </a:ln>
                          <a:solidFill>
                            <a:schemeClr val="tx1"/>
                          </a:solidFill>
                          <a:effectLst/>
                          <a:latin typeface="Calibri" pitchFamily="34" charset="0"/>
                          <a:cs typeface="Arial" charset="0"/>
                        </a:rPr>
                        <a:t>RAN #87e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kern="1200" cap="none" normalizeH="0" baseline="0" noProof="0" dirty="0">
                          <a:ln>
                            <a:noFill/>
                          </a:ln>
                          <a:solidFill>
                            <a:schemeClr val="tx1"/>
                          </a:solidFill>
                          <a:effectLst/>
                          <a:latin typeface="Calibri" pitchFamily="34" charset="0"/>
                          <a:ea typeface="+mn-ea"/>
                          <a:cs typeface="Arial" charset="0"/>
                        </a:rPr>
                        <a:t>16 – 19 March, 2020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zh-CN" sz="1600" b="0" i="0" u="none" strike="noStrike" cap="none" normalizeH="0" baseline="0" noProof="0" dirty="0">
                          <a:ln>
                            <a:noFill/>
                          </a:ln>
                          <a:solidFill>
                            <a:schemeClr val="tx1"/>
                          </a:solidFill>
                          <a:effectLst/>
                          <a:latin typeface="Calibri" pitchFamily="34" charset="0"/>
                          <a:cs typeface="Arial" charset="0"/>
                        </a:rPr>
                        <a:t>Electronic Meeting</a:t>
                      </a:r>
                      <a:endParaRPr kumimoji="0" lang="en-GB" altLang="zh-CN" sz="1600" b="0" i="0" u="none" strike="noStrike" cap="none" normalizeH="0" baseline="0" noProof="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de-DE" altLang="zh-CN" sz="1600" b="0" i="0" u="none" strike="noStrike" cap="none" normalizeH="0" baseline="0" noProof="0" dirty="0">
                          <a:ln>
                            <a:noFill/>
                          </a:ln>
                          <a:solidFill>
                            <a:schemeClr val="tx1"/>
                          </a:solidFill>
                          <a:effectLst/>
                          <a:latin typeface="Calibri" pitchFamily="34" charset="0"/>
                          <a:ea typeface="SimSun" pitchFamily="2" charset="-122"/>
                          <a:cs typeface="Arial" charset="0"/>
                        </a:rPr>
                        <a:t>Online</a:t>
                      </a:r>
                      <a:endParaRPr kumimoji="0" lang="en-GB" altLang="zh-CN" sz="1600" b="0" i="0" u="none" strike="noStrike" cap="none" normalizeH="0" baseline="0" noProof="0" dirty="0">
                        <a:ln>
                          <a:noFill/>
                        </a:ln>
                        <a:solidFill>
                          <a:schemeClr val="tx1"/>
                        </a:solidFill>
                        <a:effectLst/>
                        <a:latin typeface="Calibri" pitchFamily="34" charset="0"/>
                        <a:ea typeface="SimSun" pitchFamily="2" charset="-122"/>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6"/>
          <p:cNvSpPr>
            <a:spLocks noGrp="1"/>
          </p:cNvSpPr>
          <p:nvPr>
            <p:ph type="title"/>
          </p:nvPr>
        </p:nvSpPr>
        <p:spPr>
          <a:xfrm>
            <a:off x="457200" y="46038"/>
            <a:ext cx="6834188" cy="1143000"/>
          </a:xfrm>
        </p:spPr>
        <p:txBody>
          <a:bodyPr/>
          <a:lstStyle/>
          <a:p>
            <a:r>
              <a:rPr lang="en-US" altLang="en-US" dirty="0"/>
              <a:t>RAN6 #15 Meeting Arrangement</a:t>
            </a:r>
          </a:p>
        </p:txBody>
      </p:sp>
      <p:sp>
        <p:nvSpPr>
          <p:cNvPr id="7171" name="Content Placeholder 7"/>
          <p:cNvSpPr>
            <a:spLocks noGrp="1"/>
          </p:cNvSpPr>
          <p:nvPr>
            <p:ph idx="1"/>
          </p:nvPr>
        </p:nvSpPr>
        <p:spPr>
          <a:xfrm>
            <a:off x="288925" y="1146175"/>
            <a:ext cx="8753475" cy="5192713"/>
          </a:xfrm>
        </p:spPr>
        <p:txBody>
          <a:bodyPr/>
          <a:lstStyle/>
          <a:p>
            <a:pPr marL="0" indent="0">
              <a:spcAft>
                <a:spcPts val="1200"/>
              </a:spcAft>
              <a:buNone/>
            </a:pPr>
            <a:r>
              <a:rPr lang="en-GB" altLang="en-US" sz="2000" dirty="0"/>
              <a:t>RAN6 #15 was held 6</a:t>
            </a:r>
            <a:r>
              <a:rPr lang="en-GB" altLang="en-US" sz="2000" baseline="30000" dirty="0"/>
              <a:t>th</a:t>
            </a:r>
            <a:r>
              <a:rPr lang="en-GB" altLang="en-US" sz="2000" dirty="0"/>
              <a:t> time as electronic agreement meeting as decided by RAN #81 with following arrangement:</a:t>
            </a:r>
          </a:p>
          <a:p>
            <a:pPr marL="355600" indent="-355600"/>
            <a:r>
              <a:rPr lang="en-GB" altLang="en-US" sz="2000" dirty="0"/>
              <a:t>A. RAN6 reflector submission and commenting (13 to 31</a:t>
            </a:r>
            <a:r>
              <a:rPr lang="en-GB" altLang="en-US" sz="2000" baseline="30000" dirty="0"/>
              <a:t> </a:t>
            </a:r>
            <a:r>
              <a:rPr lang="en-GB" altLang="en-US" sz="2000" dirty="0"/>
              <a:t>Jan 2020)</a:t>
            </a:r>
          </a:p>
          <a:p>
            <a:pPr marL="630238" lvl="1" indent="-268288">
              <a:buFont typeface="+mj-lt"/>
              <a:buAutoNum type="arabicParenR"/>
            </a:pPr>
            <a:r>
              <a:rPr lang="en-GB" altLang="en-US" sz="1600" dirty="0"/>
              <a:t>Submission of contributions to 3GU and RAN6 reflector (from 13 to 24 Jan, 21.00 CET)</a:t>
            </a:r>
          </a:p>
          <a:p>
            <a:pPr marL="630238" lvl="1" indent="-268288">
              <a:buFont typeface="+mj-lt"/>
              <a:buAutoNum type="arabicParenR"/>
            </a:pPr>
            <a:r>
              <a:rPr lang="en-GB" altLang="en-US" sz="1600" dirty="0"/>
              <a:t>Submission of revised contributions to 3GU and RAN6 reflector (from 13 to 31 Jan, 21.00 CET)</a:t>
            </a:r>
          </a:p>
          <a:p>
            <a:pPr marL="630238" lvl="1" indent="-268288">
              <a:buFont typeface="+mj-lt"/>
              <a:buAutoNum type="arabicParenR" startAt="3"/>
            </a:pPr>
            <a:r>
              <a:rPr lang="en-GB" altLang="en-US" sz="1600" dirty="0"/>
              <a:t>Commenting contributions on RAN6 reflector (from 20 to 31 Jan, 21.00 CET)</a:t>
            </a:r>
          </a:p>
          <a:p>
            <a:pPr marL="630238" lvl="1" indent="-268288">
              <a:buFont typeface="+mj-lt"/>
              <a:buAutoNum type="arabicParenR" startAt="3"/>
            </a:pPr>
            <a:endParaRPr lang="en-GB" altLang="en-US" sz="1600" dirty="0"/>
          </a:p>
          <a:p>
            <a:pPr>
              <a:spcAft>
                <a:spcPts val="1200"/>
              </a:spcAft>
            </a:pPr>
            <a:r>
              <a:rPr lang="en-GB" altLang="en-US" sz="2000" dirty="0"/>
              <a:t>B. RAN6 #15 Decision Teleconference (6 February 2020, 16.00 – 17.50 CET)</a:t>
            </a:r>
          </a:p>
        </p:txBody>
      </p:sp>
    </p:spTree>
    <p:extLst>
      <p:ext uri="{BB962C8B-B14F-4D97-AF65-F5344CB8AC3E}">
        <p14:creationId xmlns:p14="http://schemas.microsoft.com/office/powerpoint/2010/main" val="29630240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59423" y="-20955"/>
            <a:ext cx="6834187" cy="1143000"/>
          </a:xfrm>
        </p:spPr>
        <p:txBody>
          <a:bodyPr/>
          <a:lstStyle/>
          <a:p>
            <a:r>
              <a:rPr lang="en-GB" dirty="0"/>
              <a:t>RAN6 #15 Statistics</a:t>
            </a:r>
            <a:endParaRPr lang="fi-FI" altLang="en-US" dirty="0"/>
          </a:p>
        </p:txBody>
      </p:sp>
      <p:sp>
        <p:nvSpPr>
          <p:cNvPr id="11" name="TextBox 10"/>
          <p:cNvSpPr txBox="1"/>
          <p:nvPr/>
        </p:nvSpPr>
        <p:spPr>
          <a:xfrm>
            <a:off x="1345850" y="4914630"/>
            <a:ext cx="5634070" cy="369332"/>
          </a:xfrm>
          <a:prstGeom prst="rect">
            <a:avLst/>
          </a:prstGeom>
          <a:noFill/>
        </p:spPr>
        <p:txBody>
          <a:bodyPr wrap="square" rtlCol="0">
            <a:spAutoFit/>
          </a:bodyPr>
          <a:lstStyle/>
          <a:p>
            <a:r>
              <a:rPr lang="en-GB" sz="1800" dirty="0"/>
              <a:t>Submitted contr. before DL (24 Jan): 39        Total contr.: 43</a:t>
            </a:r>
          </a:p>
        </p:txBody>
      </p:sp>
      <p:sp>
        <p:nvSpPr>
          <p:cNvPr id="2" name="Rectangle 1"/>
          <p:cNvSpPr/>
          <p:nvPr/>
        </p:nvSpPr>
        <p:spPr bwMode="auto">
          <a:xfrm>
            <a:off x="2226365" y="1790026"/>
            <a:ext cx="914400" cy="9144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US" sz="2400" b="0" i="0" u="none" strike="noStrike" cap="none" normalizeH="0" baseline="0" dirty="0">
              <a:ln>
                <a:noFill/>
              </a:ln>
              <a:solidFill>
                <a:schemeClr val="tx1"/>
              </a:solidFill>
              <a:effectLst/>
              <a:latin typeface="Calibri" pitchFamily="34" charset="0"/>
            </a:endParaRPr>
          </a:p>
        </p:txBody>
      </p:sp>
      <p:sp>
        <p:nvSpPr>
          <p:cNvPr id="8" name="Content Placeholder 7">
            <a:extLst>
              <a:ext uri="{FF2B5EF4-FFF2-40B4-BE49-F238E27FC236}">
                <a16:creationId xmlns:a16="http://schemas.microsoft.com/office/drawing/2014/main" id="{CB86FCFB-2D54-43FC-B4E5-643913F7BEEC}"/>
              </a:ext>
            </a:extLst>
          </p:cNvPr>
          <p:cNvSpPr txBox="1">
            <a:spLocks/>
          </p:cNvSpPr>
          <p:nvPr/>
        </p:nvSpPr>
        <p:spPr>
          <a:xfrm>
            <a:off x="372724" y="5301646"/>
            <a:ext cx="8640763" cy="646331"/>
          </a:xfrm>
          <a:prstGeom prst="rect">
            <a:avLst/>
          </a:prstGeom>
        </p:spPr>
        <p:txBody>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r>
              <a:rPr lang="en-GB" sz="2000" dirty="0"/>
              <a:t>Number of agreed CRs: 36</a:t>
            </a:r>
          </a:p>
          <a:p>
            <a:r>
              <a:rPr lang="en-GB" sz="2000" dirty="0"/>
              <a:t>Number of participants attending RAN6 #15 Decision Teleconference: 6 (registered: 6)</a:t>
            </a:r>
          </a:p>
        </p:txBody>
      </p:sp>
      <p:sp>
        <p:nvSpPr>
          <p:cNvPr id="13" name="Content Placeholder 7">
            <a:extLst>
              <a:ext uri="{FF2B5EF4-FFF2-40B4-BE49-F238E27FC236}">
                <a16:creationId xmlns:a16="http://schemas.microsoft.com/office/drawing/2014/main" id="{A1BBCFCD-60C5-42DE-99CC-8D0F4C2FC87D}"/>
              </a:ext>
            </a:extLst>
          </p:cNvPr>
          <p:cNvSpPr txBox="1">
            <a:spLocks/>
          </p:cNvSpPr>
          <p:nvPr/>
        </p:nvSpPr>
        <p:spPr>
          <a:xfrm>
            <a:off x="372724" y="961849"/>
            <a:ext cx="8640763" cy="397491"/>
          </a:xfrm>
          <a:prstGeom prst="rect">
            <a:avLst/>
          </a:prstGeom>
        </p:spPr>
        <p:txBody>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r>
              <a:rPr lang="en-GB" sz="2000" dirty="0"/>
              <a:t>Number of contributions</a:t>
            </a:r>
          </a:p>
        </p:txBody>
      </p:sp>
      <p:pic>
        <p:nvPicPr>
          <p:cNvPr id="3" name="Picture 2">
            <a:extLst>
              <a:ext uri="{FF2B5EF4-FFF2-40B4-BE49-F238E27FC236}">
                <a16:creationId xmlns:a16="http://schemas.microsoft.com/office/drawing/2014/main" id="{F09BDCE9-DBF4-4C0C-BD3F-2C9EC77AA7A1}"/>
              </a:ext>
            </a:extLst>
          </p:cNvPr>
          <p:cNvPicPr>
            <a:picLocks noChangeAspect="1"/>
          </p:cNvPicPr>
          <p:nvPr/>
        </p:nvPicPr>
        <p:blipFill>
          <a:blip r:embed="rId4"/>
          <a:stretch>
            <a:fillRect/>
          </a:stretch>
        </p:blipFill>
        <p:spPr>
          <a:xfrm>
            <a:off x="1869085" y="1292956"/>
            <a:ext cx="4689032" cy="356032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p:cNvSpPr>
          <p:nvPr>
            <p:ph type="title"/>
          </p:nvPr>
        </p:nvSpPr>
        <p:spPr>
          <a:xfrm>
            <a:off x="306388" y="169863"/>
            <a:ext cx="6834187" cy="1042791"/>
          </a:xfrm>
        </p:spPr>
        <p:txBody>
          <a:bodyPr/>
          <a:lstStyle/>
          <a:p>
            <a:r>
              <a:rPr lang="en-GB" altLang="en-US" dirty="0"/>
              <a:t>Executive Summary</a:t>
            </a:r>
          </a:p>
        </p:txBody>
      </p:sp>
      <p:sp>
        <p:nvSpPr>
          <p:cNvPr id="11267" name="Rectangle 25"/>
          <p:cNvSpPr>
            <a:spLocks noGrp="1"/>
          </p:cNvSpPr>
          <p:nvPr>
            <p:ph type="body" sz="half" idx="1"/>
          </p:nvPr>
        </p:nvSpPr>
        <p:spPr>
          <a:xfrm>
            <a:off x="139853" y="1055076"/>
            <a:ext cx="9004147" cy="4686911"/>
          </a:xfrm>
        </p:spPr>
        <p:txBody>
          <a:bodyPr/>
          <a:lstStyle/>
          <a:p>
            <a:pPr>
              <a:lnSpc>
                <a:spcPct val="90000"/>
              </a:lnSpc>
              <a:spcBef>
                <a:spcPts val="0"/>
              </a:spcBef>
            </a:pPr>
            <a:r>
              <a:rPr lang="en-GB" altLang="en-US" sz="2000" dirty="0"/>
              <a:t>36 CRs agreed to GERAN / UTRAN specs (listed in </a:t>
            </a:r>
            <a:r>
              <a:rPr lang="en-GB" altLang="en-US" sz="2000" dirty="0">
                <a:solidFill>
                  <a:srgbClr val="0000FF"/>
                </a:solidFill>
              </a:rPr>
              <a:t>RP-200015</a:t>
            </a:r>
            <a:r>
              <a:rPr lang="en-GB" altLang="en-US" sz="2000" dirty="0"/>
              <a:t>)</a:t>
            </a:r>
          </a:p>
          <a:p>
            <a:pPr>
              <a:lnSpc>
                <a:spcPct val="90000"/>
              </a:lnSpc>
              <a:spcBef>
                <a:spcPts val="0"/>
              </a:spcBef>
            </a:pPr>
            <a:r>
              <a:rPr lang="en-GB" altLang="en-US" sz="2000" dirty="0"/>
              <a:t>Liaisons: no incoming and no outgoing LS</a:t>
            </a:r>
          </a:p>
          <a:p>
            <a:pPr>
              <a:lnSpc>
                <a:spcPct val="90000"/>
              </a:lnSpc>
              <a:spcBef>
                <a:spcPts val="0"/>
              </a:spcBef>
            </a:pPr>
            <a:r>
              <a:rPr lang="en-GB" altLang="en-US" sz="2000" dirty="0"/>
              <a:t>GERAN technical work (pages 8 - 11)</a:t>
            </a:r>
          </a:p>
          <a:p>
            <a:pPr marL="536575" lvl="1" indent="-182563">
              <a:lnSpc>
                <a:spcPct val="90000"/>
              </a:lnSpc>
              <a:spcBef>
                <a:spcPts val="0"/>
              </a:spcBef>
            </a:pPr>
            <a:r>
              <a:rPr lang="en-GB" altLang="en-US" sz="1600" dirty="0"/>
              <a:t>Rel-15 or earlier: 32 corrections (with mirrors) agreed to </a:t>
            </a:r>
            <a:r>
              <a:rPr lang="en-GB" altLang="en-US" sz="1600" dirty="0" err="1"/>
              <a:t>CIoT_EC_GSM</a:t>
            </a:r>
            <a:r>
              <a:rPr lang="en-GB" altLang="en-US" sz="1600" dirty="0"/>
              <a:t> (Rel-13), TEI13, </a:t>
            </a:r>
            <a:r>
              <a:rPr lang="en-US" sz="1600" dirty="0" err="1"/>
              <a:t>ePOS_GERAN</a:t>
            </a:r>
            <a:r>
              <a:rPr lang="en-US" sz="1600" dirty="0"/>
              <a:t> (Rel-14), </a:t>
            </a:r>
            <a:r>
              <a:rPr lang="en-US" sz="1600" dirty="0" err="1"/>
              <a:t>CIoT_EC_GSM_radio_enh</a:t>
            </a:r>
            <a:r>
              <a:rPr lang="en-US" sz="1600" dirty="0"/>
              <a:t> </a:t>
            </a:r>
            <a:r>
              <a:rPr lang="en-GB" altLang="en-US" sz="1600" dirty="0"/>
              <a:t>(Rel-14) and </a:t>
            </a:r>
            <a:r>
              <a:rPr lang="en-GB" altLang="en-US" sz="1600" dirty="0" err="1"/>
              <a:t>CIoT_EC_GSM_fenh</a:t>
            </a:r>
            <a:r>
              <a:rPr lang="en-GB" altLang="en-US" sz="1600" dirty="0"/>
              <a:t> (Rel-15). </a:t>
            </a:r>
          </a:p>
          <a:p>
            <a:pPr marL="536575" lvl="1" indent="-182563">
              <a:lnSpc>
                <a:spcPct val="90000"/>
              </a:lnSpc>
              <a:spcBef>
                <a:spcPts val="0"/>
              </a:spcBef>
              <a:spcAft>
                <a:spcPts val="600"/>
              </a:spcAft>
            </a:pPr>
            <a:r>
              <a:rPr lang="en-GB" altLang="en-US" sz="1600" dirty="0"/>
              <a:t>Rel-16: 1 correction agreed to TEI16.</a:t>
            </a:r>
            <a:endParaRPr lang="en-GB" altLang="en-US" sz="1600" dirty="0">
              <a:solidFill>
                <a:srgbClr val="FF3300"/>
              </a:solidFill>
            </a:endParaRPr>
          </a:p>
          <a:p>
            <a:pPr marL="363538" indent="-363538">
              <a:lnSpc>
                <a:spcPct val="90000"/>
              </a:lnSpc>
              <a:spcBef>
                <a:spcPts val="0"/>
              </a:spcBef>
            </a:pPr>
            <a:r>
              <a:rPr lang="en-GB" altLang="en-US" sz="2000" dirty="0"/>
              <a:t>UTRAN technical work (pages 12 - 14) </a:t>
            </a:r>
          </a:p>
          <a:p>
            <a:pPr marL="536575" lvl="1" indent="-182563">
              <a:lnSpc>
                <a:spcPct val="90000"/>
              </a:lnSpc>
              <a:spcBef>
                <a:spcPts val="0"/>
              </a:spcBef>
            </a:pPr>
            <a:r>
              <a:rPr lang="en-GB" altLang="en-US" sz="1600" dirty="0"/>
              <a:t>Rel-15 or earlier: No contributions.</a:t>
            </a:r>
          </a:p>
          <a:p>
            <a:pPr marL="536575" lvl="1" indent="-182563">
              <a:lnSpc>
                <a:spcPct val="90000"/>
              </a:lnSpc>
              <a:spcBef>
                <a:spcPts val="0"/>
              </a:spcBef>
              <a:spcAft>
                <a:spcPts val="600"/>
              </a:spcAft>
            </a:pPr>
            <a:r>
              <a:rPr lang="en-GB" altLang="en-US" sz="1600" dirty="0"/>
              <a:t>Rel-16: Discussion on introduction of SRVCC from 5G to 3G, started at RAN6 #14 was continued. Two CRs agreed, to UTRAN Stage 2 (functional overview, TS 25.300) and to UTRAN Stage 3 (RRC signalling, TS 25.331). </a:t>
            </a:r>
          </a:p>
          <a:p>
            <a:pPr marL="354013" indent="-354013">
              <a:lnSpc>
                <a:spcPct val="90000"/>
              </a:lnSpc>
              <a:spcBef>
                <a:spcPts val="0"/>
              </a:spcBef>
            </a:pPr>
            <a:r>
              <a:rPr lang="en-GB" altLang="en-US" sz="2000" dirty="0"/>
              <a:t>Common GERAN/UTRAN matters (page 12) </a:t>
            </a:r>
          </a:p>
          <a:p>
            <a:pPr marL="536575" lvl="1" indent="-182563">
              <a:lnSpc>
                <a:spcPct val="90000"/>
              </a:lnSpc>
              <a:spcBef>
                <a:spcPts val="0"/>
              </a:spcBef>
              <a:spcAft>
                <a:spcPts val="600"/>
              </a:spcAft>
            </a:pPr>
            <a:r>
              <a:rPr lang="en-GB" altLang="en-US" sz="1600" dirty="0"/>
              <a:t>No contributions.</a:t>
            </a:r>
          </a:p>
          <a:p>
            <a:pPr marL="363538" indent="-363538">
              <a:lnSpc>
                <a:spcPct val="90000"/>
              </a:lnSpc>
              <a:spcBef>
                <a:spcPts val="0"/>
              </a:spcBef>
            </a:pPr>
            <a:r>
              <a:rPr lang="en-GB" altLang="en-US" sz="2000" dirty="0"/>
              <a:t>Transfer of rapporteur responsibilities for UTRAN and GERAN specs (page 15) </a:t>
            </a:r>
          </a:p>
          <a:p>
            <a:pPr marL="536575" lvl="1" indent="-182563">
              <a:lnSpc>
                <a:spcPct val="90000"/>
              </a:lnSpc>
              <a:spcBef>
                <a:spcPts val="0"/>
              </a:spcBef>
            </a:pPr>
            <a:r>
              <a:rPr lang="en-GB" altLang="en-US" sz="1600" dirty="0"/>
              <a:t>Continued at RAN6 #15 with updated assignments based on Chairman’s input. </a:t>
            </a:r>
          </a:p>
          <a:p>
            <a:pPr marL="536575" lvl="1" indent="-182563">
              <a:lnSpc>
                <a:spcPct val="90000"/>
              </a:lnSpc>
              <a:spcBef>
                <a:spcPts val="0"/>
              </a:spcBef>
              <a:spcAft>
                <a:spcPts val="600"/>
              </a:spcAft>
            </a:pPr>
            <a:r>
              <a:rPr lang="en-GB" altLang="en-US" sz="1600" dirty="0"/>
              <a:t>Work targeted for completion at RAN6 #16 (20 April – 6 May, 2020).</a:t>
            </a:r>
            <a:endParaRPr lang="en-GB" altLang="en-US" sz="1600" dirty="0">
              <a:highlight>
                <a:srgbClr val="FFFF00"/>
              </a:highlight>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 y="274638"/>
            <a:ext cx="7284720" cy="985202"/>
          </a:xfrm>
        </p:spPr>
        <p:txBody>
          <a:bodyPr/>
          <a:lstStyle/>
          <a:p>
            <a:r>
              <a:rPr lang="en-US" dirty="0"/>
              <a:t>General Matters/Agenda/RAN6#14 Report </a:t>
            </a:r>
          </a:p>
        </p:txBody>
      </p:sp>
      <p:sp>
        <p:nvSpPr>
          <p:cNvPr id="3" name="Content Placeholder 2"/>
          <p:cNvSpPr>
            <a:spLocks noGrp="1"/>
          </p:cNvSpPr>
          <p:nvPr>
            <p:ph idx="1"/>
          </p:nvPr>
        </p:nvSpPr>
        <p:spPr>
          <a:xfrm>
            <a:off x="275065" y="1097280"/>
            <a:ext cx="8797815" cy="5303520"/>
          </a:xfrm>
        </p:spPr>
        <p:txBody>
          <a:bodyPr/>
          <a:lstStyle/>
          <a:p>
            <a:r>
              <a:rPr lang="en-GB" sz="2000" dirty="0"/>
              <a:t>Agenda for RAN6 #15 Electronic Agreement Meeting approved in </a:t>
            </a:r>
            <a:r>
              <a:rPr lang="en-GB" sz="2000" dirty="0">
                <a:solidFill>
                  <a:srgbClr val="0000FF"/>
                </a:solidFill>
              </a:rPr>
              <a:t>R6-200042</a:t>
            </a:r>
            <a:endParaRPr lang="en-GB" sz="2000" dirty="0"/>
          </a:p>
          <a:p>
            <a:pPr lvl="1">
              <a:lnSpc>
                <a:spcPct val="90000"/>
              </a:lnSpc>
              <a:spcBef>
                <a:spcPts val="300"/>
              </a:spcBef>
            </a:pPr>
            <a:r>
              <a:rPr lang="en-GB" sz="1800" dirty="0"/>
              <a:t>It includes guidance for submitting, revising and commenting contributions. </a:t>
            </a:r>
          </a:p>
          <a:p>
            <a:pPr lvl="1">
              <a:lnSpc>
                <a:spcPct val="90000"/>
              </a:lnSpc>
              <a:spcBef>
                <a:spcPts val="300"/>
              </a:spcBef>
            </a:pPr>
            <a:r>
              <a:rPr lang="en-GB" sz="1800" dirty="0"/>
              <a:t>RAN6 #15 Commenting Period</a:t>
            </a:r>
          </a:p>
          <a:p>
            <a:pPr lvl="2">
              <a:lnSpc>
                <a:spcPct val="90000"/>
              </a:lnSpc>
              <a:spcBef>
                <a:spcPts val="300"/>
              </a:spcBef>
            </a:pPr>
            <a:r>
              <a:rPr lang="en-GB" sz="1800" dirty="0"/>
              <a:t>Comments on the RAN6 reflector were made by Nokia related to submitted CRs in </a:t>
            </a:r>
            <a:r>
              <a:rPr lang="en-GB" sz="1800" dirty="0">
                <a:solidFill>
                  <a:srgbClr val="0000FF"/>
                </a:solidFill>
              </a:rPr>
              <a:t>R6-200038</a:t>
            </a:r>
            <a:r>
              <a:rPr lang="en-GB" sz="1800" dirty="0"/>
              <a:t> and </a:t>
            </a:r>
            <a:r>
              <a:rPr lang="en-GB" sz="1800" dirty="0">
                <a:solidFill>
                  <a:srgbClr val="0000FF"/>
                </a:solidFill>
              </a:rPr>
              <a:t>R6-200039</a:t>
            </a:r>
            <a:r>
              <a:rPr lang="en-GB" sz="1800" dirty="0"/>
              <a:t> from Huawei, </a:t>
            </a:r>
            <a:r>
              <a:rPr lang="en-GB" sz="1800" dirty="0" err="1"/>
              <a:t>HiSilicon</a:t>
            </a:r>
            <a:r>
              <a:rPr lang="en-GB" sz="1800" dirty="0"/>
              <a:t> for the Rel-16 WI SRVCC from 5G to 3G.  </a:t>
            </a:r>
          </a:p>
          <a:p>
            <a:pPr lvl="2">
              <a:lnSpc>
                <a:spcPct val="90000"/>
              </a:lnSpc>
              <a:spcBef>
                <a:spcPts val="300"/>
              </a:spcBef>
            </a:pPr>
            <a:r>
              <a:rPr lang="en-GB" sz="1800" dirty="0"/>
              <a:t>Two revisions (revised CR 25.300 on introduction of NR SRVCC to UTRAN in </a:t>
            </a:r>
            <a:r>
              <a:rPr lang="en-GB" sz="1800" dirty="0">
                <a:solidFill>
                  <a:srgbClr val="0000FF"/>
                </a:solidFill>
              </a:rPr>
              <a:t>R6-200040</a:t>
            </a:r>
            <a:r>
              <a:rPr lang="en-GB" sz="1800" dirty="0"/>
              <a:t> and revised CR 25.331 in </a:t>
            </a:r>
            <a:r>
              <a:rPr lang="en-GB" sz="1800" dirty="0">
                <a:solidFill>
                  <a:srgbClr val="0000FF"/>
                </a:solidFill>
              </a:rPr>
              <a:t>R6-200041 </a:t>
            </a:r>
            <a:r>
              <a:rPr lang="en-GB" sz="1800" dirty="0"/>
              <a:t>on same topic) were submitted by Huawei, </a:t>
            </a:r>
            <a:r>
              <a:rPr lang="en-GB" sz="1800" dirty="0" err="1"/>
              <a:t>HiSilicon</a:t>
            </a:r>
            <a:r>
              <a:rPr lang="en-GB" sz="1800" dirty="0"/>
              <a:t> based on made comments. </a:t>
            </a:r>
          </a:p>
          <a:p>
            <a:pPr>
              <a:lnSpc>
                <a:spcPct val="90000"/>
              </a:lnSpc>
              <a:spcBef>
                <a:spcPts val="300"/>
              </a:spcBef>
            </a:pPr>
            <a:r>
              <a:rPr lang="en-GB" sz="2000" dirty="0"/>
              <a:t>Report of RAN6 #14 approved in </a:t>
            </a:r>
            <a:r>
              <a:rPr lang="en-GB" sz="2000" dirty="0">
                <a:solidFill>
                  <a:srgbClr val="0000FF"/>
                </a:solidFill>
              </a:rPr>
              <a:t>R6-200043</a:t>
            </a:r>
          </a:p>
          <a:p>
            <a:pPr>
              <a:lnSpc>
                <a:spcPct val="90000"/>
              </a:lnSpc>
              <a:spcBef>
                <a:spcPts val="300"/>
              </a:spcBef>
            </a:pPr>
            <a:r>
              <a:rPr lang="en-GB" sz="2000" dirty="0"/>
              <a:t>Other general matters</a:t>
            </a:r>
          </a:p>
          <a:p>
            <a:pPr lvl="1">
              <a:lnSpc>
                <a:spcPct val="90000"/>
              </a:lnSpc>
              <a:spcBef>
                <a:spcPts val="300"/>
              </a:spcBef>
            </a:pPr>
            <a:r>
              <a:rPr lang="en-GB" sz="1800" dirty="0"/>
              <a:t>RAN6 Chairman informed about RAN #86 plenary discussion on proposed RAN6 ramp down during 2020 and about planned joint input from RAN Chairman and RAN6 Chairman to RAN #87 plenary in March. </a:t>
            </a:r>
          </a:p>
          <a:p>
            <a:pPr lvl="1">
              <a:lnSpc>
                <a:spcPct val="90000"/>
              </a:lnSpc>
              <a:spcBef>
                <a:spcPts val="300"/>
              </a:spcBef>
            </a:pPr>
            <a:r>
              <a:rPr lang="en-GB" sz="1800" dirty="0"/>
              <a:t>This contribution is submitted to RAN #87e in </a:t>
            </a:r>
            <a:r>
              <a:rPr lang="en-GB" sz="1800" dirty="0">
                <a:solidFill>
                  <a:srgbClr val="0000FF"/>
                </a:solidFill>
              </a:rPr>
              <a:t>RP-200297</a:t>
            </a:r>
            <a:r>
              <a:rPr lang="en-GB" sz="1800" dirty="0"/>
              <a:t>.</a:t>
            </a:r>
            <a:endParaRPr lang="de-DE" sz="1800" dirty="0"/>
          </a:p>
          <a:p>
            <a:pPr marL="0" indent="0">
              <a:lnSpc>
                <a:spcPct val="90000"/>
              </a:lnSpc>
              <a:spcBef>
                <a:spcPts val="300"/>
              </a:spcBef>
              <a:buNone/>
            </a:pPr>
            <a:endParaRPr lang="en-GB" sz="2000" dirty="0">
              <a:solidFill>
                <a:srgbClr val="0000FF"/>
              </a:solidFill>
            </a:endParaRPr>
          </a:p>
        </p:txBody>
      </p:sp>
    </p:spTree>
    <p:extLst>
      <p:ext uri="{BB962C8B-B14F-4D97-AF65-F5344CB8AC3E}">
        <p14:creationId xmlns:p14="http://schemas.microsoft.com/office/powerpoint/2010/main" val="611568518"/>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 y="274638"/>
            <a:ext cx="7284720" cy="985202"/>
          </a:xfrm>
        </p:spPr>
        <p:txBody>
          <a:bodyPr/>
          <a:lstStyle/>
          <a:p>
            <a:r>
              <a:rPr lang="en-US" dirty="0"/>
              <a:t>Liaisons </a:t>
            </a:r>
          </a:p>
        </p:txBody>
      </p:sp>
      <p:sp>
        <p:nvSpPr>
          <p:cNvPr id="3" name="Content Placeholder 2"/>
          <p:cNvSpPr>
            <a:spLocks noGrp="1"/>
          </p:cNvSpPr>
          <p:nvPr>
            <p:ph idx="1"/>
          </p:nvPr>
        </p:nvSpPr>
        <p:spPr>
          <a:xfrm>
            <a:off x="275065" y="1097280"/>
            <a:ext cx="8797815" cy="5303520"/>
          </a:xfrm>
        </p:spPr>
        <p:txBody>
          <a:bodyPr/>
          <a:lstStyle/>
          <a:p>
            <a:pPr>
              <a:lnSpc>
                <a:spcPct val="90000"/>
              </a:lnSpc>
              <a:spcBef>
                <a:spcPts val="300"/>
              </a:spcBef>
              <a:spcAft>
                <a:spcPts val="0"/>
              </a:spcAft>
            </a:pPr>
            <a:endParaRPr lang="en-GB" sz="2000" dirty="0"/>
          </a:p>
          <a:p>
            <a:pPr>
              <a:lnSpc>
                <a:spcPct val="90000"/>
              </a:lnSpc>
              <a:spcBef>
                <a:spcPts val="300"/>
              </a:spcBef>
              <a:spcAft>
                <a:spcPts val="0"/>
              </a:spcAft>
            </a:pPr>
            <a:r>
              <a:rPr lang="en-GB" sz="2000" dirty="0"/>
              <a:t>No incoming LS nor outgoing LS at this meeting. </a:t>
            </a:r>
            <a:endParaRPr lang="en-US" sz="2200" dirty="0"/>
          </a:p>
        </p:txBody>
      </p:sp>
    </p:spTree>
    <p:extLst>
      <p:ext uri="{BB962C8B-B14F-4D97-AF65-F5344CB8AC3E}">
        <p14:creationId xmlns:p14="http://schemas.microsoft.com/office/powerpoint/2010/main" val="4072154148"/>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pPr algn="l"/>
            <a:r>
              <a:rPr lang="sv-SE" altLang="en-US" dirty="0"/>
              <a:t>CRs to features in Rel-15 or </a:t>
            </a:r>
            <a:r>
              <a:rPr lang="en-GB" altLang="en-US" dirty="0"/>
              <a:t>earlier</a:t>
            </a:r>
            <a:r>
              <a:rPr lang="sv-SE" altLang="en-US" dirty="0"/>
              <a:t> (GERAN) </a:t>
            </a:r>
            <a:r>
              <a:rPr lang="en-US" dirty="0"/>
              <a:t> (1/3)</a:t>
            </a:r>
          </a:p>
        </p:txBody>
      </p:sp>
      <p:sp>
        <p:nvSpPr>
          <p:cNvPr id="3" name="Content Placeholder 2"/>
          <p:cNvSpPr>
            <a:spLocks noGrp="1"/>
          </p:cNvSpPr>
          <p:nvPr>
            <p:ph idx="1"/>
          </p:nvPr>
        </p:nvSpPr>
        <p:spPr>
          <a:xfrm>
            <a:off x="344830" y="1316736"/>
            <a:ext cx="8799169" cy="5084064"/>
          </a:xfrm>
          <a:noFill/>
          <a:ln>
            <a:solidFill>
              <a:schemeClr val="bg1"/>
            </a:solidFill>
          </a:ln>
        </p:spPr>
        <p:txBody>
          <a:bodyPr/>
          <a:lstStyle/>
          <a:p>
            <a:pPr>
              <a:lnSpc>
                <a:spcPct val="82000"/>
              </a:lnSpc>
              <a:spcBef>
                <a:spcPts val="0"/>
              </a:spcBef>
              <a:spcAft>
                <a:spcPts val="200"/>
              </a:spcAft>
            </a:pPr>
            <a:r>
              <a:rPr lang="en-US" sz="2000" b="1" dirty="0"/>
              <a:t>CIoT_EC_GSM, Core aspects (Rel-13)</a:t>
            </a:r>
            <a:endParaRPr lang="en-US" sz="2000" dirty="0"/>
          </a:p>
          <a:p>
            <a:pPr>
              <a:lnSpc>
                <a:spcPct val="82000"/>
              </a:lnSpc>
              <a:spcBef>
                <a:spcPts val="0"/>
              </a:spcBef>
              <a:spcAft>
                <a:spcPts val="200"/>
              </a:spcAft>
            </a:pPr>
            <a:r>
              <a:rPr lang="en-GB" sz="1800" dirty="0"/>
              <a:t>CR 45.002-0217 Removal of brackets for extended training sequence of EC-GSM-IoT sync burst (Rel-13) agreed in </a:t>
            </a:r>
            <a:r>
              <a:rPr lang="en-GB" sz="1800" dirty="0">
                <a:solidFill>
                  <a:srgbClr val="0000FF"/>
                </a:solidFill>
              </a:rPr>
              <a:t>R6-200011</a:t>
            </a:r>
            <a:r>
              <a:rPr lang="en-GB" sz="1800" dirty="0"/>
              <a:t>.</a:t>
            </a:r>
          </a:p>
          <a:p>
            <a:pPr lvl="1">
              <a:lnSpc>
                <a:spcPct val="82000"/>
              </a:lnSpc>
              <a:spcBef>
                <a:spcPts val="0"/>
              </a:spcBef>
              <a:spcAft>
                <a:spcPts val="200"/>
              </a:spcAft>
            </a:pPr>
            <a:r>
              <a:rPr lang="en-GB" sz="1600" dirty="0"/>
              <a:t>CR removes brackets for extended training sequence bits of EC-GSM-IoT sync burst. Mirrors up to Rel-16 agreed in </a:t>
            </a:r>
            <a:r>
              <a:rPr lang="en-GB" sz="1600" dirty="0">
                <a:solidFill>
                  <a:srgbClr val="0000FF"/>
                </a:solidFill>
              </a:rPr>
              <a:t>R6-200012</a:t>
            </a:r>
            <a:r>
              <a:rPr lang="en-GB" sz="1600" dirty="0"/>
              <a:t> to </a:t>
            </a:r>
            <a:r>
              <a:rPr lang="en-GB" sz="1600" dirty="0">
                <a:solidFill>
                  <a:srgbClr val="0000FF"/>
                </a:solidFill>
              </a:rPr>
              <a:t>R6-200014</a:t>
            </a:r>
            <a:r>
              <a:rPr lang="en-GB" sz="1600" dirty="0"/>
              <a:t>.</a:t>
            </a:r>
            <a:r>
              <a:rPr lang="en-GB" sz="1600" dirty="0">
                <a:solidFill>
                  <a:srgbClr val="0000FF"/>
                </a:solidFill>
              </a:rPr>
              <a:t>  </a:t>
            </a:r>
            <a:endParaRPr lang="en-GB" sz="1600" dirty="0"/>
          </a:p>
          <a:p>
            <a:pPr>
              <a:lnSpc>
                <a:spcPct val="82000"/>
              </a:lnSpc>
              <a:spcBef>
                <a:spcPts val="0"/>
              </a:spcBef>
              <a:spcAft>
                <a:spcPts val="200"/>
              </a:spcAft>
            </a:pPr>
            <a:r>
              <a:rPr lang="en-GB" sz="1800" dirty="0"/>
              <a:t>CR 45.008-0680 Removal of brackets for EC-GSM-IoT related parameter values (Rel-13) agreed in </a:t>
            </a:r>
            <a:r>
              <a:rPr lang="en-GB" sz="1800" dirty="0">
                <a:solidFill>
                  <a:srgbClr val="0000FF"/>
                </a:solidFill>
              </a:rPr>
              <a:t>R6-200024</a:t>
            </a:r>
            <a:r>
              <a:rPr lang="en-GB" sz="1800" dirty="0"/>
              <a:t>.</a:t>
            </a:r>
          </a:p>
          <a:p>
            <a:pPr lvl="1">
              <a:lnSpc>
                <a:spcPct val="82000"/>
              </a:lnSpc>
              <a:spcBef>
                <a:spcPts val="0"/>
              </a:spcBef>
              <a:spcAft>
                <a:spcPts val="200"/>
              </a:spcAft>
            </a:pPr>
            <a:r>
              <a:rPr lang="en-GB" sz="1600" dirty="0"/>
              <a:t>CR removes brackets for paging reception requirements and averaging periods in packet transfer mode in extended coverage. Mirrors up to Rel-15 agreed in </a:t>
            </a:r>
            <a:r>
              <a:rPr lang="en-GB" sz="1600" dirty="0">
                <a:solidFill>
                  <a:srgbClr val="0000FF"/>
                </a:solidFill>
              </a:rPr>
              <a:t>R6-200025</a:t>
            </a:r>
            <a:r>
              <a:rPr lang="en-GB" sz="1600" dirty="0"/>
              <a:t> to </a:t>
            </a:r>
            <a:r>
              <a:rPr lang="en-GB" sz="1600" dirty="0">
                <a:solidFill>
                  <a:srgbClr val="0000FF"/>
                </a:solidFill>
              </a:rPr>
              <a:t>R6-200026</a:t>
            </a:r>
            <a:r>
              <a:rPr lang="en-GB" sz="1600" dirty="0"/>
              <a:t>.</a:t>
            </a:r>
            <a:r>
              <a:rPr lang="en-GB" sz="1600" dirty="0">
                <a:solidFill>
                  <a:srgbClr val="0000FF"/>
                </a:solidFill>
              </a:rPr>
              <a:t>  </a:t>
            </a:r>
            <a:endParaRPr lang="en-GB" sz="1600" dirty="0"/>
          </a:p>
          <a:p>
            <a:pPr>
              <a:lnSpc>
                <a:spcPct val="82000"/>
              </a:lnSpc>
              <a:spcBef>
                <a:spcPts val="0"/>
              </a:spcBef>
              <a:spcAft>
                <a:spcPts val="200"/>
              </a:spcAft>
            </a:pPr>
            <a:r>
              <a:rPr lang="en-GB" sz="2000" b="1" dirty="0"/>
              <a:t>TEI13</a:t>
            </a:r>
            <a:endParaRPr lang="en-GB" sz="2000" dirty="0"/>
          </a:p>
          <a:p>
            <a:pPr>
              <a:lnSpc>
                <a:spcPct val="82000"/>
              </a:lnSpc>
              <a:spcBef>
                <a:spcPts val="0"/>
              </a:spcBef>
              <a:spcAft>
                <a:spcPts val="200"/>
              </a:spcAft>
            </a:pPr>
            <a:r>
              <a:rPr lang="en-GB" sz="1800" dirty="0"/>
              <a:t>CR 45.005-0622 Removal of brackets for EC-GSM-IoT, SACCH for AMR and TIGHTER requirements (Rel-13) agreed in </a:t>
            </a:r>
            <a:r>
              <a:rPr lang="en-GB" sz="1800" dirty="0">
                <a:solidFill>
                  <a:srgbClr val="0000FF"/>
                </a:solidFill>
              </a:rPr>
              <a:t>R6-200018</a:t>
            </a:r>
            <a:r>
              <a:rPr lang="en-GB" sz="1800" dirty="0"/>
              <a:t>. </a:t>
            </a:r>
          </a:p>
          <a:p>
            <a:pPr lvl="1">
              <a:lnSpc>
                <a:spcPct val="82000"/>
              </a:lnSpc>
              <a:spcBef>
                <a:spcPts val="0"/>
              </a:spcBef>
              <a:spcAft>
                <a:spcPts val="200"/>
              </a:spcAft>
            </a:pPr>
            <a:r>
              <a:rPr lang="en-GB" sz="1600" dirty="0"/>
              <a:t>CR removes brackets for EC-GSM-IoT MS 2nd ACI performance, for SACCH FER performance for AMR channels and for TIGHTER MS input signal performance. Mirrors up to Rel-16 agreed in </a:t>
            </a:r>
            <a:r>
              <a:rPr lang="en-GB" sz="1600" dirty="0">
                <a:solidFill>
                  <a:srgbClr val="0000FF"/>
                </a:solidFill>
              </a:rPr>
              <a:t>R6-200019</a:t>
            </a:r>
            <a:r>
              <a:rPr lang="en-GB" sz="1600" dirty="0"/>
              <a:t> to </a:t>
            </a:r>
            <a:r>
              <a:rPr lang="en-GB" sz="1600" dirty="0">
                <a:solidFill>
                  <a:srgbClr val="0000FF"/>
                </a:solidFill>
              </a:rPr>
              <a:t>R6-200021</a:t>
            </a:r>
            <a:r>
              <a:rPr lang="en-GB" sz="1600" dirty="0"/>
              <a:t>. </a:t>
            </a:r>
          </a:p>
          <a:p>
            <a:pPr>
              <a:lnSpc>
                <a:spcPct val="82000"/>
              </a:lnSpc>
              <a:spcBef>
                <a:spcPts val="0"/>
              </a:spcBef>
              <a:spcAft>
                <a:spcPts val="200"/>
              </a:spcAft>
            </a:pPr>
            <a:r>
              <a:rPr lang="en-GB" sz="1800" dirty="0"/>
              <a:t>CR 51.021-0303 Removal of brackets for interferer levels in RX intermodulation test for MR and LA multicarrier BTS classes (Rel-13) agreed in </a:t>
            </a:r>
            <a:r>
              <a:rPr lang="en-GB" sz="1800" dirty="0">
                <a:solidFill>
                  <a:srgbClr val="0000FF"/>
                </a:solidFill>
              </a:rPr>
              <a:t>R6-200034</a:t>
            </a:r>
            <a:r>
              <a:rPr lang="en-GB" sz="1800" dirty="0"/>
              <a:t>. </a:t>
            </a:r>
          </a:p>
          <a:p>
            <a:pPr lvl="1">
              <a:lnSpc>
                <a:spcPct val="82000"/>
              </a:lnSpc>
              <a:spcBef>
                <a:spcPts val="0"/>
              </a:spcBef>
              <a:spcAft>
                <a:spcPts val="200"/>
              </a:spcAft>
            </a:pPr>
            <a:r>
              <a:rPr lang="en-GB" sz="1600" dirty="0"/>
              <a:t>CR removes brackets for interferer signal levels in RX intermodulation test for multicarrier BTS with multicarrier receiver for Medium </a:t>
            </a:r>
            <a:r>
              <a:rPr lang="en-US" sz="1600" dirty="0"/>
              <a:t>Range and Local Area classes. Mirrors up to Rel-15 agreed in </a:t>
            </a:r>
            <a:r>
              <a:rPr lang="en-GB" sz="1600" dirty="0">
                <a:solidFill>
                  <a:srgbClr val="0000FF"/>
                </a:solidFill>
              </a:rPr>
              <a:t>R6-200035</a:t>
            </a:r>
            <a:r>
              <a:rPr lang="en-GB" sz="1600" dirty="0"/>
              <a:t> to </a:t>
            </a:r>
            <a:r>
              <a:rPr lang="en-GB" sz="1600" dirty="0">
                <a:solidFill>
                  <a:srgbClr val="0000FF"/>
                </a:solidFill>
              </a:rPr>
              <a:t>R6-200036</a:t>
            </a:r>
            <a:r>
              <a:rPr lang="en-GB" sz="1600" dirty="0"/>
              <a:t>.</a:t>
            </a:r>
            <a:r>
              <a:rPr lang="en-GB" sz="1600" dirty="0">
                <a:solidFill>
                  <a:srgbClr val="0000FF"/>
                </a:solidFill>
              </a:rPr>
              <a:t> </a:t>
            </a:r>
          </a:p>
          <a:p>
            <a:pPr marL="0" lvl="1" indent="0">
              <a:lnSpc>
                <a:spcPct val="82000"/>
              </a:lnSpc>
              <a:spcBef>
                <a:spcPts val="0"/>
              </a:spcBef>
              <a:spcAft>
                <a:spcPts val="200"/>
              </a:spcAft>
              <a:buNone/>
            </a:pPr>
            <a:r>
              <a:rPr lang="en-GB" sz="2000" b="1" dirty="0">
                <a:solidFill>
                  <a:srgbClr val="0000FF"/>
                </a:solidFill>
              </a:rPr>
              <a:t>CRs for Approval</a:t>
            </a:r>
            <a:endParaRPr lang="en-US" sz="1800" b="1" dirty="0">
              <a:solidFill>
                <a:srgbClr val="0000FF"/>
              </a:solidFill>
            </a:endParaRPr>
          </a:p>
          <a:p>
            <a:pPr marL="285750" lvl="1">
              <a:lnSpc>
                <a:spcPct val="82000"/>
              </a:lnSpc>
              <a:spcBef>
                <a:spcPts val="0"/>
              </a:spcBef>
              <a:spcAft>
                <a:spcPts val="200"/>
              </a:spcAft>
            </a:pPr>
            <a:r>
              <a:rPr lang="en-US" sz="1800" dirty="0"/>
              <a:t>The above agreed CRs are collected in </a:t>
            </a:r>
            <a:r>
              <a:rPr lang="en-US" sz="1800" dirty="0">
                <a:solidFill>
                  <a:srgbClr val="0000FF"/>
                </a:solidFill>
              </a:rPr>
              <a:t>RP-200053</a:t>
            </a:r>
            <a:r>
              <a:rPr lang="en-US" sz="1800" dirty="0"/>
              <a:t> for block approval at RAN #87e.</a:t>
            </a:r>
            <a:r>
              <a:rPr lang="en-US" sz="2000" dirty="0"/>
              <a:t> </a:t>
            </a:r>
          </a:p>
          <a:p>
            <a:pPr marL="0" indent="0">
              <a:lnSpc>
                <a:spcPct val="90000"/>
              </a:lnSpc>
              <a:spcBef>
                <a:spcPts val="0"/>
              </a:spcBef>
              <a:spcAft>
                <a:spcPts val="300"/>
              </a:spcAft>
              <a:buNone/>
            </a:pPr>
            <a:endParaRPr lang="en-US" sz="2000" dirty="0"/>
          </a:p>
          <a:p>
            <a:pPr marL="0" indent="0">
              <a:lnSpc>
                <a:spcPct val="90000"/>
              </a:lnSpc>
              <a:spcBef>
                <a:spcPts val="0"/>
              </a:spcBef>
              <a:spcAft>
                <a:spcPts val="300"/>
              </a:spcAft>
              <a:buNone/>
            </a:pPr>
            <a:endParaRPr lang="en-US" sz="2000" dirty="0"/>
          </a:p>
        </p:txBody>
      </p:sp>
    </p:spTree>
    <p:extLst>
      <p:ext uri="{BB962C8B-B14F-4D97-AF65-F5344CB8AC3E}">
        <p14:creationId xmlns:p14="http://schemas.microsoft.com/office/powerpoint/2010/main" val="847556075"/>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pPr algn="l"/>
            <a:r>
              <a:rPr lang="sv-SE" altLang="en-US" dirty="0"/>
              <a:t>CRs to features in Rel-15 or </a:t>
            </a:r>
            <a:r>
              <a:rPr lang="en-GB" altLang="en-US" dirty="0"/>
              <a:t>earlier</a:t>
            </a:r>
            <a:r>
              <a:rPr lang="sv-SE" altLang="en-US" dirty="0"/>
              <a:t> (GERAN) </a:t>
            </a:r>
            <a:r>
              <a:rPr lang="en-US" dirty="0"/>
              <a:t> (2/3)</a:t>
            </a:r>
          </a:p>
        </p:txBody>
      </p:sp>
      <p:sp>
        <p:nvSpPr>
          <p:cNvPr id="3" name="Content Placeholder 2"/>
          <p:cNvSpPr>
            <a:spLocks noGrp="1"/>
          </p:cNvSpPr>
          <p:nvPr>
            <p:ph idx="1"/>
          </p:nvPr>
        </p:nvSpPr>
        <p:spPr>
          <a:xfrm>
            <a:off x="344831" y="1316736"/>
            <a:ext cx="8689441" cy="4786884"/>
          </a:xfrm>
          <a:noFill/>
          <a:ln>
            <a:solidFill>
              <a:schemeClr val="bg1"/>
            </a:solidFill>
          </a:ln>
        </p:spPr>
        <p:txBody>
          <a:bodyPr/>
          <a:lstStyle/>
          <a:p>
            <a:pPr>
              <a:lnSpc>
                <a:spcPct val="82000"/>
              </a:lnSpc>
              <a:spcBef>
                <a:spcPts val="0"/>
              </a:spcBef>
              <a:spcAft>
                <a:spcPts val="200"/>
              </a:spcAft>
            </a:pPr>
            <a:r>
              <a:rPr lang="en-US" sz="2000" b="1" dirty="0" err="1"/>
              <a:t>ePOS_GERAN</a:t>
            </a:r>
            <a:r>
              <a:rPr lang="en-US" sz="2000" b="1" dirty="0"/>
              <a:t>, Core aspects (Rel-14)</a:t>
            </a:r>
            <a:endParaRPr lang="en-US" sz="2000" dirty="0"/>
          </a:p>
          <a:p>
            <a:pPr>
              <a:lnSpc>
                <a:spcPct val="80000"/>
              </a:lnSpc>
              <a:spcBef>
                <a:spcPts val="0"/>
              </a:spcBef>
              <a:spcAft>
                <a:spcPts val="200"/>
              </a:spcAft>
            </a:pPr>
            <a:r>
              <a:rPr lang="en-US" sz="1800" dirty="0"/>
              <a:t>CR 43.059-0090 Removal of brackets for </a:t>
            </a:r>
            <a:r>
              <a:rPr lang="en-US" sz="1800" dirty="0" err="1"/>
              <a:t>Multilateration</a:t>
            </a:r>
            <a:r>
              <a:rPr lang="en-US" sz="1800" dirty="0"/>
              <a:t> Timing Advance (Rel-14) </a:t>
            </a:r>
            <a:r>
              <a:rPr lang="en-GB" sz="1800" dirty="0"/>
              <a:t>agreed in </a:t>
            </a:r>
            <a:r>
              <a:rPr lang="en-GB" sz="1800" dirty="0">
                <a:solidFill>
                  <a:srgbClr val="0000FF"/>
                </a:solidFill>
              </a:rPr>
              <a:t>R6-200003</a:t>
            </a:r>
            <a:r>
              <a:rPr lang="en-GB" sz="1800" dirty="0"/>
              <a:t>.</a:t>
            </a:r>
          </a:p>
          <a:p>
            <a:pPr lvl="1">
              <a:lnSpc>
                <a:spcPct val="80000"/>
              </a:lnSpc>
              <a:spcBef>
                <a:spcPts val="0"/>
              </a:spcBef>
              <a:spcAft>
                <a:spcPts val="200"/>
              </a:spcAft>
            </a:pPr>
            <a:r>
              <a:rPr lang="en-US" sz="1600" dirty="0"/>
              <a:t>CR removes brackets for the time period from last cell reselection to reception of paging for positioning request required for evaluation of cell selection trigger criteria. Mirror for Rel-15 agreed in </a:t>
            </a:r>
            <a:r>
              <a:rPr lang="en-GB" sz="1600" dirty="0">
                <a:solidFill>
                  <a:srgbClr val="0000FF"/>
                </a:solidFill>
              </a:rPr>
              <a:t>R6-200004</a:t>
            </a:r>
            <a:r>
              <a:rPr lang="en-GB" sz="1600" dirty="0"/>
              <a:t>.</a:t>
            </a:r>
            <a:r>
              <a:rPr lang="en-GB" sz="1600" dirty="0">
                <a:solidFill>
                  <a:srgbClr val="0000FF"/>
                </a:solidFill>
              </a:rPr>
              <a:t>  </a:t>
            </a:r>
            <a:endParaRPr lang="en-GB" sz="1600" dirty="0"/>
          </a:p>
          <a:p>
            <a:pPr>
              <a:lnSpc>
                <a:spcPct val="80000"/>
              </a:lnSpc>
              <a:spcBef>
                <a:spcPts val="0"/>
              </a:spcBef>
              <a:spcAft>
                <a:spcPts val="200"/>
              </a:spcAft>
            </a:pPr>
            <a:r>
              <a:rPr lang="en-US" sz="1800" dirty="0"/>
              <a:t>CR 44.018-1093 Corrections to Extended Access Burst (Rel-14) agreed in </a:t>
            </a:r>
            <a:r>
              <a:rPr lang="en-GB" sz="1800" dirty="0">
                <a:solidFill>
                  <a:srgbClr val="0000FF"/>
                </a:solidFill>
              </a:rPr>
              <a:t>R6-200008</a:t>
            </a:r>
            <a:r>
              <a:rPr lang="en-GB" sz="1800" dirty="0"/>
              <a:t>.</a:t>
            </a:r>
          </a:p>
          <a:p>
            <a:pPr lvl="1">
              <a:lnSpc>
                <a:spcPct val="80000"/>
              </a:lnSpc>
              <a:spcBef>
                <a:spcPts val="0"/>
              </a:spcBef>
              <a:spcAft>
                <a:spcPts val="200"/>
              </a:spcAft>
            </a:pPr>
            <a:r>
              <a:rPr lang="en-US" sz="1600" dirty="0"/>
              <a:t>CR adds missing references to TS 45.002 for pointing to the burst formats used for Extended Access Burst part 1 and part 2. Mirror for Rel-15 agreed in </a:t>
            </a:r>
            <a:r>
              <a:rPr lang="en-GB" sz="1600" dirty="0">
                <a:solidFill>
                  <a:srgbClr val="0000FF"/>
                </a:solidFill>
              </a:rPr>
              <a:t>R6-200009</a:t>
            </a:r>
            <a:r>
              <a:rPr lang="en-GB" sz="1600" dirty="0"/>
              <a:t>.</a:t>
            </a:r>
            <a:r>
              <a:rPr lang="en-GB" sz="1600" dirty="0">
                <a:solidFill>
                  <a:srgbClr val="0000FF"/>
                </a:solidFill>
              </a:rPr>
              <a:t>  </a:t>
            </a:r>
          </a:p>
          <a:p>
            <a:pPr>
              <a:lnSpc>
                <a:spcPct val="80000"/>
              </a:lnSpc>
              <a:spcBef>
                <a:spcPts val="0"/>
              </a:spcBef>
              <a:spcAft>
                <a:spcPts val="200"/>
              </a:spcAft>
            </a:pPr>
            <a:r>
              <a:rPr lang="en-US" sz="1800" dirty="0"/>
              <a:t>CR 45.008-0683 Removal of brackets for MTA related parameter value (Rel-14) agreed in </a:t>
            </a:r>
            <a:r>
              <a:rPr lang="en-GB" sz="1800" dirty="0">
                <a:solidFill>
                  <a:srgbClr val="0000FF"/>
                </a:solidFill>
              </a:rPr>
              <a:t>R6-200027</a:t>
            </a:r>
            <a:r>
              <a:rPr lang="en-GB" sz="1800" dirty="0"/>
              <a:t>.</a:t>
            </a:r>
          </a:p>
          <a:p>
            <a:pPr lvl="1">
              <a:lnSpc>
                <a:spcPct val="80000"/>
              </a:lnSpc>
              <a:spcBef>
                <a:spcPts val="0"/>
              </a:spcBef>
              <a:spcAft>
                <a:spcPts val="200"/>
              </a:spcAft>
            </a:pPr>
            <a:r>
              <a:rPr lang="en-US" sz="1600" dirty="0"/>
              <a:t>CR removes brackets for the time period from last cell reselection to reception of paging for positioning request required for evaluation of cell selection trigger criteria. Mirror for Rel-15 agreed in </a:t>
            </a:r>
            <a:r>
              <a:rPr lang="en-GB" sz="1600" dirty="0">
                <a:solidFill>
                  <a:srgbClr val="0000FF"/>
                </a:solidFill>
              </a:rPr>
              <a:t>R6-200028</a:t>
            </a:r>
            <a:r>
              <a:rPr lang="en-GB" sz="1600" dirty="0"/>
              <a:t>.</a:t>
            </a:r>
          </a:p>
          <a:p>
            <a:pPr>
              <a:lnSpc>
                <a:spcPct val="80000"/>
              </a:lnSpc>
              <a:spcBef>
                <a:spcPts val="0"/>
              </a:spcBef>
              <a:spcAft>
                <a:spcPts val="200"/>
              </a:spcAft>
            </a:pPr>
            <a:r>
              <a:rPr lang="en-US" sz="1800" dirty="0"/>
              <a:t>CR 49.031-0073 Removal of brackets for MPM timer values for MTA (Rel-14) agreed in </a:t>
            </a:r>
            <a:r>
              <a:rPr lang="en-GB" sz="1800" dirty="0">
                <a:solidFill>
                  <a:srgbClr val="0000FF"/>
                </a:solidFill>
              </a:rPr>
              <a:t>R6-200032</a:t>
            </a:r>
            <a:r>
              <a:rPr lang="en-GB" sz="1800" dirty="0"/>
              <a:t>.</a:t>
            </a:r>
          </a:p>
          <a:p>
            <a:pPr lvl="1">
              <a:lnSpc>
                <a:spcPct val="80000"/>
              </a:lnSpc>
              <a:spcBef>
                <a:spcPts val="0"/>
              </a:spcBef>
              <a:spcAft>
                <a:spcPts val="200"/>
              </a:spcAft>
            </a:pPr>
            <a:r>
              <a:rPr lang="en-US" sz="1600" dirty="0"/>
              <a:t>CR removes brackets for MPM timer values, used for MTA. Mirror for Rel-15 agreed in </a:t>
            </a:r>
            <a:r>
              <a:rPr lang="en-GB" sz="1600" dirty="0">
                <a:solidFill>
                  <a:srgbClr val="0000FF"/>
                </a:solidFill>
              </a:rPr>
              <a:t>R6-200033</a:t>
            </a:r>
            <a:r>
              <a:rPr lang="en-GB" sz="1600" dirty="0"/>
              <a:t>.</a:t>
            </a:r>
          </a:p>
          <a:p>
            <a:pPr>
              <a:lnSpc>
                <a:spcPct val="80000"/>
              </a:lnSpc>
              <a:spcBef>
                <a:spcPts val="0"/>
              </a:spcBef>
              <a:spcAft>
                <a:spcPts val="200"/>
              </a:spcAft>
            </a:pPr>
            <a:r>
              <a:rPr lang="en-US" sz="1800" dirty="0"/>
              <a:t>CR 45.010-0080 Removal of brackets for </a:t>
            </a:r>
            <a:r>
              <a:rPr lang="en-US" sz="1800" dirty="0" err="1"/>
              <a:t>Multilateration</a:t>
            </a:r>
            <a:r>
              <a:rPr lang="en-US" sz="1800" dirty="0"/>
              <a:t> Timing Advance (Rel-14) agreed in </a:t>
            </a:r>
            <a:r>
              <a:rPr lang="en-GB" sz="1800" dirty="0">
                <a:solidFill>
                  <a:srgbClr val="0000FF"/>
                </a:solidFill>
              </a:rPr>
              <a:t>R6-200030</a:t>
            </a:r>
            <a:r>
              <a:rPr lang="en-GB" sz="1800" dirty="0"/>
              <a:t>.</a:t>
            </a:r>
          </a:p>
          <a:p>
            <a:pPr lvl="1">
              <a:lnSpc>
                <a:spcPct val="80000"/>
              </a:lnSpc>
              <a:spcBef>
                <a:spcPts val="0"/>
              </a:spcBef>
              <a:spcAft>
                <a:spcPts val="200"/>
              </a:spcAft>
            </a:pPr>
            <a:r>
              <a:rPr lang="en-US" sz="1600" dirty="0"/>
              <a:t>This CR removes brackets for performance requirements related to timing advance estimation, error assessment of BTS timing, synchronization attempts to same BTS for positioning and on transmit timing tolerance for MS. Mirror for Rel-15 agreed in </a:t>
            </a:r>
            <a:r>
              <a:rPr lang="en-GB" sz="1600" dirty="0">
                <a:solidFill>
                  <a:srgbClr val="0000FF"/>
                </a:solidFill>
              </a:rPr>
              <a:t>R6-200031</a:t>
            </a:r>
            <a:r>
              <a:rPr lang="en-GB" sz="1600" dirty="0"/>
              <a:t>.</a:t>
            </a:r>
            <a:endParaRPr lang="en-US" sz="2000" dirty="0"/>
          </a:p>
          <a:p>
            <a:pPr marL="0" indent="0">
              <a:lnSpc>
                <a:spcPct val="90000"/>
              </a:lnSpc>
              <a:spcBef>
                <a:spcPts val="0"/>
              </a:spcBef>
              <a:spcAft>
                <a:spcPts val="300"/>
              </a:spcAft>
              <a:buNone/>
            </a:pPr>
            <a:endParaRPr lang="en-US" sz="2000" dirty="0"/>
          </a:p>
        </p:txBody>
      </p:sp>
    </p:spTree>
    <p:extLst>
      <p:ext uri="{BB962C8B-B14F-4D97-AF65-F5344CB8AC3E}">
        <p14:creationId xmlns:p14="http://schemas.microsoft.com/office/powerpoint/2010/main" val="2696404166"/>
      </p:ext>
    </p:extLst>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2194</Words>
  <Application>Microsoft Office PowerPoint</Application>
  <PresentationFormat>On-screen Show (4:3)</PresentationFormat>
  <Paragraphs>167</Paragraphs>
  <Slides>17</Slides>
  <Notes>13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Arial</vt:lpstr>
      <vt:lpstr>Calibri</vt:lpstr>
      <vt:lpstr>Times New Roman</vt:lpstr>
      <vt:lpstr>3gpp</vt:lpstr>
      <vt:lpstr>  </vt:lpstr>
      <vt:lpstr>Meetings</vt:lpstr>
      <vt:lpstr>RAN6 #15 Meeting Arrangement</vt:lpstr>
      <vt:lpstr>RAN6 #15 Statistics</vt:lpstr>
      <vt:lpstr>Executive Summary</vt:lpstr>
      <vt:lpstr>General Matters/Agenda/RAN6#14 Report </vt:lpstr>
      <vt:lpstr>Liaisons </vt:lpstr>
      <vt:lpstr>CRs to features in Rel-15 or earlier (GERAN)  (1/3)</vt:lpstr>
      <vt:lpstr>CRs to features in Rel-15 or earlier (GERAN)  (2/3)</vt:lpstr>
      <vt:lpstr>CRs to features in Rel-15 or earlier (GERAN)  (3/3)</vt:lpstr>
      <vt:lpstr>CRs to features in Rel-16 (GERAN)  (1/1)</vt:lpstr>
      <vt:lpstr>CRs to features in Rel-15 or earlier (UTRAN)  No contributions.   Common GERAN / UTRAN matters  No contributions.</vt:lpstr>
      <vt:lpstr>Rel-16 features (UTRAN)  (1/2)</vt:lpstr>
      <vt:lpstr>Rel-16 features (UTRAN)  (2/2)</vt:lpstr>
      <vt:lpstr>Other technical work</vt:lpstr>
      <vt:lpstr>RAN WG6 Schedule (2020)</vt:lpstr>
      <vt:lpstr>Concluding Remarks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RAN6 status report to TSG RAN#87e</dc:title>
  <dc:subject>RAN6 status report to RAN#73</dc:subject>
  <dc:creator>juergen.hofmann@nokia.com</dc:creator>
  <dc:description>©3GPP 2009. All rights reserved</dc:description>
  <cp:lastModifiedBy>Juergen Hofmann</cp:lastModifiedBy>
  <cp:revision>4760</cp:revision>
  <dcterms:created xsi:type="dcterms:W3CDTF">2009-11-27T05:15:11Z</dcterms:created>
  <dcterms:modified xsi:type="dcterms:W3CDTF">2020-03-12T17:03:37Z</dcterms:modified>
</cp:coreProperties>
</file>