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98" r:id="rId3"/>
    <p:sldId id="30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09" autoAdjust="0"/>
    <p:restoredTop sz="94660"/>
  </p:normalViewPr>
  <p:slideViewPr>
    <p:cSldViewPr>
      <p:cViewPr varScale="1">
        <p:scale>
          <a:sx n="114" d="100"/>
          <a:sy n="114" d="100"/>
        </p:scale>
        <p:origin x="219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B1C336-4926-4735-8C7A-6F6D706509DD}" type="datetimeFigureOut">
              <a:rPr lang="en-GB" smtClean="0"/>
              <a:t>14/06/2018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374EED-54AF-4E05-B6CE-7C71C8994B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0202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74EED-54AF-4E05-B6CE-7C71C8994B2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42254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74EED-54AF-4E05-B6CE-7C71C8994B2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75898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74EED-54AF-4E05-B6CE-7C71C8994B25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45107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6/14/2018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6/14/2018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6/14/2018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6/14/2018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6/14/2018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6/14/2018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6/14/2018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6/14/2018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6/14/2018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6/14/2018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6/14/2018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6/14/2018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62664" cy="1470025"/>
          </a:xfrm>
        </p:spPr>
        <p:txBody>
          <a:bodyPr>
            <a:normAutofit fontScale="90000"/>
          </a:bodyPr>
          <a:lstStyle/>
          <a:p>
            <a:r>
              <a:rPr lang="en-US" dirty="0"/>
              <a:t>Summary of discussion on supported number of MIMO layers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Qualcomm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372200" y="217765"/>
            <a:ext cx="221399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charset="0"/>
              </a:rPr>
              <a:t>RP-181448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#80</a:t>
            </a: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La Jolla, CA, U.S.A., June 11 - 14, 2018 </a:t>
            </a:r>
            <a:endParaRPr lang="zh-CN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9.8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179512" y="980728"/>
            <a:ext cx="8964488" cy="5688632"/>
          </a:xfrm>
        </p:spPr>
        <p:txBody>
          <a:bodyPr>
            <a:normAutofit/>
          </a:bodyPr>
          <a:lstStyle/>
          <a:p>
            <a:r>
              <a:rPr lang="en-US" sz="2400" dirty="0"/>
              <a:t>Feature 2-3 in the NR UE Feature list (RAN-1) :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92D8D7C-A2AC-4018-BE2E-291B21B53C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3179077"/>
              </p:ext>
            </p:extLst>
          </p:nvPr>
        </p:nvGraphicFramePr>
        <p:xfrm>
          <a:off x="323528" y="1806918"/>
          <a:ext cx="8496944" cy="29182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2292">
                  <a:extLst>
                    <a:ext uri="{9D8B030D-6E8A-4147-A177-3AD203B41FA5}">
                      <a16:colId xmlns:a16="http://schemas.microsoft.com/office/drawing/2014/main" val="438390152"/>
                    </a:ext>
                  </a:extLst>
                </a:gridCol>
                <a:gridCol w="593812">
                  <a:extLst>
                    <a:ext uri="{9D8B030D-6E8A-4147-A177-3AD203B41FA5}">
                      <a16:colId xmlns:a16="http://schemas.microsoft.com/office/drawing/2014/main" val="1738404390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3273870772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1871458020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392684577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769228675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471159943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3202725443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2930173925"/>
                    </a:ext>
                  </a:extLst>
                </a:gridCol>
                <a:gridCol w="216024">
                  <a:extLst>
                    <a:ext uri="{9D8B030D-6E8A-4147-A177-3AD203B41FA5}">
                      <a16:colId xmlns:a16="http://schemas.microsoft.com/office/drawing/2014/main" val="3233564964"/>
                    </a:ext>
                  </a:extLst>
                </a:gridCol>
                <a:gridCol w="216024">
                  <a:extLst>
                    <a:ext uri="{9D8B030D-6E8A-4147-A177-3AD203B41FA5}">
                      <a16:colId xmlns:a16="http://schemas.microsoft.com/office/drawing/2014/main" val="2972623049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3176477336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3411433146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53592664"/>
                    </a:ext>
                  </a:extLst>
                </a:gridCol>
              </a:tblGrid>
              <a:tr h="291822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00" dirty="0">
                          <a:solidFill>
                            <a:schemeClr val="tx1"/>
                          </a:solidFill>
                          <a:effectLst/>
                        </a:rPr>
                        <a:t>2-3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7871" marR="478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00" dirty="0">
                          <a:solidFill>
                            <a:schemeClr val="tx1"/>
                          </a:solidFill>
                          <a:effectLst/>
                        </a:rPr>
                        <a:t>PDSCH MIMO layers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7871" marR="478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00" dirty="0">
                          <a:solidFill>
                            <a:schemeClr val="tx1"/>
                          </a:solidFill>
                          <a:effectLst/>
                        </a:rPr>
                        <a:t>1. Supported maximal number of MIMO layers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7871" marR="478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00" dirty="0">
                          <a:solidFill>
                            <a:schemeClr val="tx1"/>
                          </a:solidFill>
                          <a:effectLst/>
                        </a:rPr>
                        <a:t>2-1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7871" marR="478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dirty="0"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7871" marR="478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dirty="0">
                          <a:solidFill>
                            <a:schemeClr val="tx1"/>
                          </a:solidFill>
                          <a:effectLst/>
                        </a:rPr>
                        <a:t>Only one layer is supported 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7871" marR="478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00" dirty="0">
                          <a:solidFill>
                            <a:schemeClr val="tx1"/>
                          </a:solidFill>
                          <a:effectLst/>
                        </a:rPr>
                        <a:t>Type 3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7871" marR="478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dirty="0">
                          <a:solidFill>
                            <a:schemeClr val="tx1"/>
                          </a:solidFill>
                          <a:effectLst/>
                        </a:rPr>
                        <a:t>N.A.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7871" marR="478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dirty="0">
                          <a:solidFill>
                            <a:schemeClr val="tx1"/>
                          </a:solidFill>
                          <a:effectLst/>
                        </a:rPr>
                        <a:t>N.A.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7871" marR="478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7871" marR="478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7871" marR="478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dirty="0">
                          <a:solidFill>
                            <a:schemeClr val="tx1"/>
                          </a:solidFill>
                          <a:effectLst/>
                        </a:rPr>
                        <a:t>RAN1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7871" marR="478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00" dirty="0">
                          <a:solidFill>
                            <a:schemeClr val="tx1"/>
                          </a:solidFill>
                          <a:effectLst/>
                        </a:rPr>
                        <a:t>Candidate values: {1,2,4,8}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00" dirty="0">
                          <a:solidFill>
                            <a:schemeClr val="tx1"/>
                          </a:solidFill>
                          <a:effectLst/>
                        </a:rPr>
                        <a:t>FFS on the minimal layers for different band or band combination. 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7871" marR="478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7871" marR="478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20010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5213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/>
              <a:t>Discussion outcome </a:t>
            </a:r>
            <a:r>
              <a:rPr lang="en-US" dirty="0"/>
              <a:t>/ Proposal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5445770E-2587-4F07-922C-30CA0B7FD50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5598565"/>
              </p:ext>
            </p:extLst>
          </p:nvPr>
        </p:nvGraphicFramePr>
        <p:xfrm>
          <a:off x="323528" y="1289288"/>
          <a:ext cx="8496944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96944">
                  <a:extLst>
                    <a:ext uri="{9D8B030D-6E8A-4147-A177-3AD203B41FA5}">
                      <a16:colId xmlns:a16="http://schemas.microsoft.com/office/drawing/2014/main" val="2649749069"/>
                    </a:ext>
                  </a:extLst>
                </a:gridCol>
              </a:tblGrid>
              <a:tr h="367128">
                <a:tc>
                  <a:txBody>
                    <a:bodyPr/>
                    <a:lstStyle/>
                    <a:p>
                      <a:r>
                        <a:rPr lang="en-US" sz="2400" dirty="0"/>
                        <a:t>Text proposal for last column in UE Feature 2-3 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4703290"/>
                  </a:ext>
                </a:extLst>
              </a:tr>
              <a:tr h="36712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For single CC standalone NR, it is mandatory with capability signaling to support at least 4 MIMO layers in the bands where 4Rx is specified as mandatory for the given UE and at least 2 MIMO layers in FR2.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r>
                        <a:rPr lang="en-GB" sz="2000" b="0" i="0" u="none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ome</a:t>
                      </a:r>
                      <a:r>
                        <a:rPr lang="en-GB" sz="2000" b="0" i="0" u="non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relaxations to this requirement may be applicable in the future (including in Rel-15).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Mandatory in all cases above means mandatory with capability signaling. It is not expected that there is a signaling change resulting from this (i.e. signaling remains to be defined as {1, 2, 4, 8} in every band, including FR1 and FR2.</a:t>
                      </a:r>
                      <a:endParaRPr lang="en-GB" sz="20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9109836"/>
                  </a:ext>
                </a:extLst>
              </a:tr>
            </a:tbl>
          </a:graphicData>
        </a:graphic>
      </p:graphicFrame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5445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212</Words>
  <Application>Microsoft Office PowerPoint</Application>
  <PresentationFormat>On-screen Show (4:3)</PresentationFormat>
  <Paragraphs>33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 Unicode MS</vt:lpstr>
      <vt:lpstr>MS Mincho</vt:lpstr>
      <vt:lpstr>Arial</vt:lpstr>
      <vt:lpstr>Calibri</vt:lpstr>
      <vt:lpstr>Century</vt:lpstr>
      <vt:lpstr>Times New Roman</vt:lpstr>
      <vt:lpstr>Office Theme</vt:lpstr>
      <vt:lpstr>Summary of discussion on supported number of MIMO layers</vt:lpstr>
      <vt:lpstr>Background</vt:lpstr>
      <vt:lpstr>Discussion outcome / 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Peter Gaal</cp:lastModifiedBy>
  <cp:revision>1377</cp:revision>
  <dcterms:created xsi:type="dcterms:W3CDTF">2015-04-22T00:12:23Z</dcterms:created>
  <dcterms:modified xsi:type="dcterms:W3CDTF">2018-06-14T21:26:31Z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  <property fmtid="{D5CDD505-2E9C-101B-9397-08002B2CF9AE}" pid="14" name="MSIP_Label_17da11e7-ad83-4459-98c6-12a88e2eac78_Enabled">
    <vt:lpwstr>True</vt:lpwstr>
  </property>
  <property fmtid="{D5CDD505-2E9C-101B-9397-08002B2CF9AE}" pid="15" name="MSIP_Label_17da11e7-ad83-4459-98c6-12a88e2eac78_SiteId">
    <vt:lpwstr>68283f3b-8487-4c86-adb3-a5228f18b893</vt:lpwstr>
  </property>
  <property fmtid="{D5CDD505-2E9C-101B-9397-08002B2CF9AE}" pid="16" name="MSIP_Label_17da11e7-ad83-4459-98c6-12a88e2eac78_Ref">
    <vt:lpwstr>https://api.informationprotection.azure.com/api/68283f3b-8487-4c86-adb3-a5228f18b893</vt:lpwstr>
  </property>
  <property fmtid="{D5CDD505-2E9C-101B-9397-08002B2CF9AE}" pid="17" name="MSIP_Label_17da11e7-ad83-4459-98c6-12a88e2eac78_Owner">
    <vt:lpwstr>tim.frost@vodafone.com</vt:lpwstr>
  </property>
  <property fmtid="{D5CDD505-2E9C-101B-9397-08002B2CF9AE}" pid="18" name="MSIP_Label_17da11e7-ad83-4459-98c6-12a88e2eac78_SetDate">
    <vt:lpwstr>2018-06-14T00:34:31.9675278+02:00</vt:lpwstr>
  </property>
  <property fmtid="{D5CDD505-2E9C-101B-9397-08002B2CF9AE}" pid="19" name="MSIP_Label_17da11e7-ad83-4459-98c6-12a88e2eac78_Name">
    <vt:lpwstr>Unclassified</vt:lpwstr>
  </property>
  <property fmtid="{D5CDD505-2E9C-101B-9397-08002B2CF9AE}" pid="20" name="MSIP_Label_17da11e7-ad83-4459-98c6-12a88e2eac78_Application">
    <vt:lpwstr>Microsoft Azure Information Protection</vt:lpwstr>
  </property>
  <property fmtid="{D5CDD505-2E9C-101B-9397-08002B2CF9AE}" pid="21" name="MSIP_Label_17da11e7-ad83-4459-98c6-12a88e2eac78_Extended_MSFT_Method">
    <vt:lpwstr>Manual</vt:lpwstr>
  </property>
  <property fmtid="{D5CDD505-2E9C-101B-9397-08002B2CF9AE}" pid="22" name="Sensitivity">
    <vt:lpwstr>Unclassified</vt:lpwstr>
  </property>
  <property fmtid="{D5CDD505-2E9C-101B-9397-08002B2CF9AE}" pid="23" name="_AdHocReviewCycleID">
    <vt:i4>764419359</vt:i4>
  </property>
  <property fmtid="{D5CDD505-2E9C-101B-9397-08002B2CF9AE}" pid="24" name="_EmailSubject">
    <vt:lpwstr>Number of supported layers</vt:lpwstr>
  </property>
  <property fmtid="{D5CDD505-2E9C-101B-9397-08002B2CF9AE}" pid="25" name="_AuthorEmail">
    <vt:lpwstr>vgheorgh@qti.qualcomm.com</vt:lpwstr>
  </property>
  <property fmtid="{D5CDD505-2E9C-101B-9397-08002B2CF9AE}" pid="26" name="_AuthorEmailDisplayName">
    <vt:lpwstr>Valentin Gheorghiu</vt:lpwstr>
  </property>
</Properties>
</file>