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477" r:id="rId2"/>
    <p:sldId id="1059" r:id="rId3"/>
    <p:sldId id="1058" r:id="rId4"/>
  </p:sldIdLst>
  <p:sldSz cx="9144000" cy="6858000" type="screen4x3"/>
  <p:notesSz cx="6797675" cy="987425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E923A2"/>
    <a:srgbClr val="B1D254"/>
    <a:srgbClr val="C0504D"/>
    <a:srgbClr val="72AF2F"/>
    <a:srgbClr val="72732F"/>
    <a:srgbClr val="16D1F6"/>
    <a:srgbClr val="37F2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1870" autoAdjust="0"/>
    <p:restoredTop sz="86410" autoAdjust="0"/>
  </p:normalViewPr>
  <p:slideViewPr>
    <p:cSldViewPr>
      <p:cViewPr varScale="1">
        <p:scale>
          <a:sx n="91" d="100"/>
          <a:sy n="91" d="100"/>
        </p:scale>
        <p:origin x="78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3948" y="96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0640B80-B386-4D4E-9F68-1AB12861F8F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40202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8688" y="738188"/>
            <a:ext cx="4940300" cy="37052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91063"/>
            <a:ext cx="4984750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80538"/>
            <a:ext cx="2946400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F82CE59-4785-4CD8-8819-B5C73D069CE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7480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8688" y="738188"/>
            <a:ext cx="4941887" cy="3706812"/>
          </a:xfrm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692650"/>
            <a:ext cx="4987925" cy="44434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95429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841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 smtClean="0"/>
              <a:t>Present</a:t>
            </a:r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78D701A8-A968-4E84-A340-A32259BF91DE}" type="slidenum">
              <a:rPr lang="en-GB" altLang="en-US" sz="1200" smtClean="0">
                <a:latin typeface="Times New Roman" panose="02020603050405020304" pitchFamily="18" charset="0"/>
              </a:rPr>
              <a:pPr/>
              <a:t>3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114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420888"/>
            <a:ext cx="6834188" cy="71095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subTitle" idx="1"/>
          </p:nvPr>
        </p:nvSpPr>
        <p:spPr>
          <a:xfrm>
            <a:off x="467544" y="3140968"/>
            <a:ext cx="6840760" cy="1752600"/>
          </a:xfrm>
        </p:spPr>
        <p:txBody>
          <a:bodyPr/>
          <a:lstStyle>
            <a:lvl1pPr marL="0" indent="0" algn="l">
              <a:buFontTx/>
              <a:buNone/>
              <a:defRPr sz="1800" smtClean="0"/>
            </a:lvl1pPr>
          </a:lstStyle>
          <a:p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323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+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3906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Header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982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556792"/>
            <a:ext cx="8291513" cy="475193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770685"/>
            <a:ext cx="6817739" cy="792162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2538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 title (long)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57200" y="1988840"/>
            <a:ext cx="8291513" cy="43198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73649" y="1268759"/>
            <a:ext cx="6817739" cy="720081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800">
                <a:solidFill>
                  <a:srgbClr val="FF3300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06029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  <a:endParaRPr lang="en-GB" altLang="en-US" dirty="0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8" descr="green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26200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59151"/>
            <a:ext cx="7178675" cy="276999"/>
          </a:xfrm>
          <a:prstGeom prst="rect">
            <a:avLst/>
          </a:prstGeom>
          <a:noFill/>
          <a:ln>
            <a:noFill/>
          </a:ln>
          <a:extLst/>
        </p:spPr>
        <p:txBody>
          <a:bodyPr anchor="ctr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</a:rPr>
              <a:t>© 3GPP 2018 </a:t>
            </a:r>
            <a:r>
              <a:rPr lang="en-GB" altLang="en-US" sz="1200" b="1" dirty="0" smtClean="0">
                <a:solidFill>
                  <a:schemeClr val="bg1"/>
                </a:solidFill>
              </a:rPr>
              <a:t>RP-181434</a:t>
            </a:r>
            <a:endParaRPr lang="en-US" altLang="en-US" sz="1200" b="1" dirty="0" smtClean="0">
              <a:solidFill>
                <a:schemeClr val="bg1"/>
              </a:solidFill>
            </a:endParaRPr>
          </a:p>
        </p:txBody>
      </p:sp>
      <p:sp>
        <p:nvSpPr>
          <p:cNvPr id="1038" name="Slide Number Placeholder 4"/>
          <p:cNvSpPr txBox="1">
            <a:spLocks noGrp="1"/>
          </p:cNvSpPr>
          <p:nvPr/>
        </p:nvSpPr>
        <p:spPr bwMode="auto">
          <a:xfrm>
            <a:off x="8532813" y="6486525"/>
            <a:ext cx="395287" cy="22225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fld id="{AA28F4F4-A8B4-4AAE-BABA-D79D9217C2BA}" type="slidenum">
              <a:rPr lang="en-GB" altLang="en-US" sz="1100" smtClean="0">
                <a:solidFill>
                  <a:schemeClr val="bg1"/>
                </a:solidFill>
              </a:rPr>
              <a:pPr algn="ctr" eaLnBrk="1" hangingPunct="1">
                <a:defRPr/>
              </a:pPr>
              <a:t>‹#›</a:t>
            </a:fld>
            <a:endParaRPr lang="en-GB" altLang="en-US" sz="1100" smtClean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33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35000"/>
        </a:spcBef>
        <a:spcAft>
          <a:spcPct val="0"/>
        </a:spcAft>
        <a:buSzPct val="70000"/>
        <a:buBlip>
          <a:blip r:embed="rId10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10000"/>
        </a:spcBef>
        <a:spcAft>
          <a:spcPct val="0"/>
        </a:spcAft>
        <a:buClr>
          <a:srgbClr val="C00000"/>
        </a:buClr>
        <a:buSzPct val="70000"/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10000"/>
        </a:spcBef>
        <a:spcAft>
          <a:spcPct val="0"/>
        </a:spcAft>
        <a:buSzPct val="70000"/>
        <a:buFont typeface="Arial" panose="020B0604020202020204" pitchFamily="34" charset="0"/>
        <a:buChar char="•"/>
        <a:defRPr sz="16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5000"/>
        </a:spcBef>
        <a:spcAft>
          <a:spcPct val="0"/>
        </a:spcAft>
        <a:buSzPct val="70000"/>
        <a:buFont typeface="Arial" panose="020B0604020202020204" pitchFamily="34" charset="0"/>
        <a:buChar char="»"/>
        <a:defRPr sz="14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Excel_Worksheet1.xls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Excel_Worksheet2.xls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86263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/>
            </a:r>
            <a:br>
              <a:rPr lang="en-US" altLang="en-US" dirty="0" smtClean="0"/>
            </a:br>
            <a:endParaRPr lang="en-GB" altLang="en-US" dirty="0" smtClean="0"/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539552" y="2492896"/>
            <a:ext cx="7704856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Overview of RAN2 TU allocation for Rel-16</a:t>
            </a:r>
            <a:endParaRPr 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</p:txBody>
      </p:sp>
      <p:sp>
        <p:nvSpPr>
          <p:cNvPr id="4101" name="Text Box 65"/>
          <p:cNvSpPr txBox="1">
            <a:spLocks noChangeArrowheads="1"/>
          </p:cNvSpPr>
          <p:nvPr/>
        </p:nvSpPr>
        <p:spPr bwMode="auto">
          <a:xfrm>
            <a:off x="395536" y="274638"/>
            <a:ext cx="584676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SzTx/>
              <a:buFontTx/>
              <a:buNone/>
            </a:pP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RAN#80</a:t>
            </a:r>
            <a: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  <a:t/>
            </a:r>
            <a:br>
              <a:rPr lang="en-US" altLang="en-US" b="1" i="1" dirty="0">
                <a:latin typeface="Arial" panose="020B0604020202020204" pitchFamily="34" charset="0"/>
                <a:cs typeface="Times New Roman" panose="02020603050405020304" pitchFamily="18" charset="0"/>
              </a:rPr>
            </a:br>
            <a:r>
              <a:rPr lang="en-US" altLang="en-US" b="1" i="1" smtClean="0">
                <a:latin typeface="Arial" panose="020B0604020202020204" pitchFamily="34" charset="0"/>
                <a:cs typeface="Times New Roman" panose="02020603050405020304" pitchFamily="18" charset="0"/>
              </a:rPr>
              <a:t>La Jolla, 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USA</a:t>
            </a:r>
            <a:r>
              <a:rPr lang="sv-SE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, June 2018</a:t>
            </a:r>
            <a:r>
              <a:rPr lang="en-US" altLang="en-US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en-US" altLang="en-US" b="1" i="1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102" name="TextBox 1"/>
          <p:cNvSpPr txBox="1">
            <a:spLocks noChangeArrowheads="1"/>
          </p:cNvSpPr>
          <p:nvPr/>
        </p:nvSpPr>
        <p:spPr bwMode="auto">
          <a:xfrm>
            <a:off x="2467084" y="4173537"/>
            <a:ext cx="419698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35000"/>
              </a:spcBef>
              <a:buSzPct val="70000"/>
              <a:buBlip>
                <a:blip r:embed="rId4"/>
              </a:buBlip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10000"/>
              </a:spcBef>
              <a:buClr>
                <a:srgbClr val="C00000"/>
              </a:buClr>
              <a:buSzPct val="70000"/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10000"/>
              </a:spcBef>
              <a:buSzPct val="70000"/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5000"/>
              </a:spcBef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5000"/>
              </a:spcBef>
              <a:spcAft>
                <a:spcPct val="0"/>
              </a:spcAft>
              <a:buSzPct val="70000"/>
              <a:buFont typeface="Arial" panose="020B0604020202020204" pitchFamily="34" charset="0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SzTx/>
              <a:buFontTx/>
              <a:buNone/>
            </a:pPr>
            <a:r>
              <a:rPr lang="en-GB" altLang="en-US" sz="1600" dirty="0">
                <a:latin typeface="Arial" panose="020B0604020202020204" pitchFamily="34" charset="0"/>
              </a:rPr>
              <a:t>RAN2 Chair: 	Richard </a:t>
            </a:r>
            <a:r>
              <a:rPr lang="en-GB" altLang="en-US" sz="1600" dirty="0" smtClean="0">
                <a:latin typeface="Arial" panose="020B0604020202020204" pitchFamily="34" charset="0"/>
              </a:rPr>
              <a:t>Burbidge (Intel)</a:t>
            </a:r>
            <a:endParaRPr lang="en-GB" altLang="en-US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RAN2 TU allocation for NR Rel-16</a:t>
            </a:r>
            <a:endParaRPr lang="en-GB" altLang="en-US" dirty="0" smtClean="0"/>
          </a:p>
        </p:txBody>
      </p:sp>
      <p:graphicFrame>
        <p:nvGraphicFramePr>
          <p:cNvPr id="717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189957"/>
              </p:ext>
            </p:extLst>
          </p:nvPr>
        </p:nvGraphicFramePr>
        <p:xfrm>
          <a:off x="991394" y="846138"/>
          <a:ext cx="7161212" cy="5526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6" name="Worksheet" r:id="rId4" imgW="5905599" imgH="4543524" progId="Excel.Sheet.12">
                  <p:embed/>
                </p:oleObj>
              </mc:Choice>
              <mc:Fallback>
                <p:oleObj name="Worksheet" r:id="rId4" imgW="5905599" imgH="4543524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1394" y="846138"/>
                        <a:ext cx="7161212" cy="55260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51063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RAN2 TU allocation for LTE Rel-16</a:t>
            </a:r>
            <a:endParaRPr lang="en-GB" altLang="en-US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81128"/>
            <a:ext cx="8229600" cy="1545035"/>
          </a:xfrm>
        </p:spPr>
        <p:txBody>
          <a:bodyPr/>
          <a:lstStyle/>
          <a:p>
            <a:r>
              <a:rPr lang="en-GB" dirty="0" smtClean="0"/>
              <a:t>Proposal to endorse the RAN2 TU allocation for Q3 and Q4 2018</a:t>
            </a:r>
          </a:p>
          <a:p>
            <a:pPr lvl="1"/>
            <a:r>
              <a:rPr lang="en-GB" dirty="0" smtClean="0"/>
              <a:t>TUs figures take precedence in case of any difference with approved SIs/SI</a:t>
            </a:r>
          </a:p>
          <a:p>
            <a:r>
              <a:rPr lang="en-GB" dirty="0" smtClean="0"/>
              <a:t>TUs figures can be reviewed again at future RAN meetings</a:t>
            </a:r>
          </a:p>
          <a:p>
            <a:pPr lvl="1"/>
            <a:r>
              <a:rPr lang="en-GB" dirty="0" smtClean="0"/>
              <a:t>Effects of the late drop decision on 2019 may need further consideration</a:t>
            </a:r>
            <a:endParaRPr lang="en-GB" dirty="0"/>
          </a:p>
        </p:txBody>
      </p:sp>
      <p:graphicFrame>
        <p:nvGraphicFramePr>
          <p:cNvPr id="717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0759978"/>
              </p:ext>
            </p:extLst>
          </p:nvPr>
        </p:nvGraphicFramePr>
        <p:xfrm>
          <a:off x="971600" y="1196752"/>
          <a:ext cx="7159625" cy="302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Worksheet" r:id="rId4" imgW="5905599" imgH="2486124" progId="Excel.Sheet.12">
                  <p:embed/>
                </p:oleObj>
              </mc:Choice>
              <mc:Fallback>
                <p:oleObj name="Worksheet" r:id="rId4" imgW="5905599" imgH="2486124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1196752"/>
                        <a:ext cx="7159625" cy="302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0262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112513</TotalTime>
  <Words>75</Words>
  <Application>Microsoft Office PowerPoint</Application>
  <PresentationFormat>On-screen Show (4:3)</PresentationFormat>
  <Paragraphs>14</Paragraphs>
  <Slides>3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Times New Roman</vt:lpstr>
      <vt:lpstr>3gpp</vt:lpstr>
      <vt:lpstr>Microsoft Excel Worksheet</vt:lpstr>
      <vt:lpstr>  </vt:lpstr>
      <vt:lpstr>RAN2 TU allocation for NR Rel-16</vt:lpstr>
      <vt:lpstr>RAN2 TU allocation for LTE Rel-16</vt:lpstr>
    </vt:vector>
  </TitlesOfParts>
  <Company>Intel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status report to RAN</dc:title>
  <dc:creator>richard.c.burbidge@intel.com</dc:creator>
  <cp:keywords>Report; RAN2, CTPClassification=CTP_IC:VisualMarkings=, CTPClassification=CTP_IC</cp:keywords>
  <cp:lastModifiedBy>RB</cp:lastModifiedBy>
  <cp:revision>4894</cp:revision>
  <dcterms:created xsi:type="dcterms:W3CDTF">2009-11-27T05:15:11Z</dcterms:created>
  <dcterms:modified xsi:type="dcterms:W3CDTF">2018-06-14T20:45:52Z</dcterms:modified>
  <cp:category>Report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1322428612</vt:lpwstr>
  </property>
  <property fmtid="{D5CDD505-2E9C-101B-9397-08002B2CF9AE}" pid="3" name="UpdateProcess">
    <vt:lpwstr>End</vt:lpwstr>
  </property>
  <property fmtid="{D5CDD505-2E9C-101B-9397-08002B2CF9AE}" pid="4" name="TitusGUID">
    <vt:lpwstr>0cf9cc7e-76bf-4f80-8a9b-becef2e40b51</vt:lpwstr>
  </property>
  <property fmtid="{D5CDD505-2E9C-101B-9397-08002B2CF9AE}" pid="5" name="CTP_BU">
    <vt:lpwstr>NEXT GEN AND STANDARDS GROUP</vt:lpwstr>
  </property>
  <property fmtid="{D5CDD505-2E9C-101B-9397-08002B2CF9AE}" pid="6" name="CTP_TimeStamp">
    <vt:lpwstr>2018-06-14 20:45:52Z</vt:lpwstr>
  </property>
  <property fmtid="{D5CDD505-2E9C-101B-9397-08002B2CF9AE}" pid="7" name="CTPClassification">
    <vt:lpwstr>CTP_IC</vt:lpwstr>
  </property>
</Properties>
</file>