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63" d="100"/>
          <a:sy n="63" d="100"/>
        </p:scale>
        <p:origin x="72" y="21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9079308-872F-42C5-92B6-BED308FF1418}" type="datetimeFigureOut">
              <a:rPr lang="en-US" smtClean="0"/>
              <a:t>6/14/2018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94E9F5-3F4D-49EE-8A89-62F00E1C2D24}" type="slidenum">
              <a:rPr lang="en-US" smtClean="0"/>
              <a:t>‹#›</a:t>
            </a:fld>
            <a:endParaRPr lang="en-US"/>
          </a:p>
        </p:txBody>
      </p:sp>
    </p:spTree>
    <p:extLst>
      <p:ext uri="{BB962C8B-B14F-4D97-AF65-F5344CB8AC3E}">
        <p14:creationId xmlns:p14="http://schemas.microsoft.com/office/powerpoint/2010/main" val="13652690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9079308-872F-42C5-92B6-BED308FF1418}" type="datetimeFigureOut">
              <a:rPr lang="en-US" smtClean="0"/>
              <a:t>6/14/2018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94E9F5-3F4D-49EE-8A89-62F00E1C2D24}" type="slidenum">
              <a:rPr lang="en-US" smtClean="0"/>
              <a:t>‹#›</a:t>
            </a:fld>
            <a:endParaRPr lang="en-US"/>
          </a:p>
        </p:txBody>
      </p:sp>
    </p:spTree>
    <p:extLst>
      <p:ext uri="{BB962C8B-B14F-4D97-AF65-F5344CB8AC3E}">
        <p14:creationId xmlns:p14="http://schemas.microsoft.com/office/powerpoint/2010/main" val="36073989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9079308-872F-42C5-92B6-BED308FF1418}" type="datetimeFigureOut">
              <a:rPr lang="en-US" smtClean="0"/>
              <a:t>6/14/2018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94E9F5-3F4D-49EE-8A89-62F00E1C2D24}" type="slidenum">
              <a:rPr lang="en-US" smtClean="0"/>
              <a:t>‹#›</a:t>
            </a:fld>
            <a:endParaRPr lang="en-US"/>
          </a:p>
        </p:txBody>
      </p:sp>
    </p:spTree>
    <p:extLst>
      <p:ext uri="{BB962C8B-B14F-4D97-AF65-F5344CB8AC3E}">
        <p14:creationId xmlns:p14="http://schemas.microsoft.com/office/powerpoint/2010/main" val="33664170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9079308-872F-42C5-92B6-BED308FF1418}" type="datetimeFigureOut">
              <a:rPr lang="en-US" smtClean="0"/>
              <a:t>6/14/2018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94E9F5-3F4D-49EE-8A89-62F00E1C2D24}" type="slidenum">
              <a:rPr lang="en-US" smtClean="0"/>
              <a:t>‹#›</a:t>
            </a:fld>
            <a:endParaRPr lang="en-US"/>
          </a:p>
        </p:txBody>
      </p:sp>
    </p:spTree>
    <p:extLst>
      <p:ext uri="{BB962C8B-B14F-4D97-AF65-F5344CB8AC3E}">
        <p14:creationId xmlns:p14="http://schemas.microsoft.com/office/powerpoint/2010/main" val="36346350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9079308-872F-42C5-92B6-BED308FF1418}" type="datetimeFigureOut">
              <a:rPr lang="en-US" smtClean="0"/>
              <a:t>6/14/2018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94E9F5-3F4D-49EE-8A89-62F00E1C2D24}" type="slidenum">
              <a:rPr lang="en-US" smtClean="0"/>
              <a:t>‹#›</a:t>
            </a:fld>
            <a:endParaRPr lang="en-US"/>
          </a:p>
        </p:txBody>
      </p:sp>
    </p:spTree>
    <p:extLst>
      <p:ext uri="{BB962C8B-B14F-4D97-AF65-F5344CB8AC3E}">
        <p14:creationId xmlns:p14="http://schemas.microsoft.com/office/powerpoint/2010/main" val="30529906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9079308-872F-42C5-92B6-BED308FF1418}" type="datetimeFigureOut">
              <a:rPr lang="en-US" smtClean="0"/>
              <a:t>6/14/2018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C94E9F5-3F4D-49EE-8A89-62F00E1C2D24}" type="slidenum">
              <a:rPr lang="en-US" smtClean="0"/>
              <a:t>‹#›</a:t>
            </a:fld>
            <a:endParaRPr lang="en-US"/>
          </a:p>
        </p:txBody>
      </p:sp>
    </p:spTree>
    <p:extLst>
      <p:ext uri="{BB962C8B-B14F-4D97-AF65-F5344CB8AC3E}">
        <p14:creationId xmlns:p14="http://schemas.microsoft.com/office/powerpoint/2010/main" val="40427240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9079308-872F-42C5-92B6-BED308FF1418}" type="datetimeFigureOut">
              <a:rPr lang="en-US" smtClean="0"/>
              <a:t>6/14/2018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C94E9F5-3F4D-49EE-8A89-62F00E1C2D24}" type="slidenum">
              <a:rPr lang="en-US" smtClean="0"/>
              <a:t>‹#›</a:t>
            </a:fld>
            <a:endParaRPr lang="en-US"/>
          </a:p>
        </p:txBody>
      </p:sp>
    </p:spTree>
    <p:extLst>
      <p:ext uri="{BB962C8B-B14F-4D97-AF65-F5344CB8AC3E}">
        <p14:creationId xmlns:p14="http://schemas.microsoft.com/office/powerpoint/2010/main" val="14326429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9079308-872F-42C5-92B6-BED308FF1418}" type="datetimeFigureOut">
              <a:rPr lang="en-US" smtClean="0"/>
              <a:t>6/14/2018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C94E9F5-3F4D-49EE-8A89-62F00E1C2D24}" type="slidenum">
              <a:rPr lang="en-US" smtClean="0"/>
              <a:t>‹#›</a:t>
            </a:fld>
            <a:endParaRPr lang="en-US"/>
          </a:p>
        </p:txBody>
      </p:sp>
    </p:spTree>
    <p:extLst>
      <p:ext uri="{BB962C8B-B14F-4D97-AF65-F5344CB8AC3E}">
        <p14:creationId xmlns:p14="http://schemas.microsoft.com/office/powerpoint/2010/main" val="41555704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9079308-872F-42C5-92B6-BED308FF1418}" type="datetimeFigureOut">
              <a:rPr lang="en-US" smtClean="0"/>
              <a:t>6/14/2018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C94E9F5-3F4D-49EE-8A89-62F00E1C2D24}" type="slidenum">
              <a:rPr lang="en-US" smtClean="0"/>
              <a:t>‹#›</a:t>
            </a:fld>
            <a:endParaRPr lang="en-US"/>
          </a:p>
        </p:txBody>
      </p:sp>
    </p:spTree>
    <p:extLst>
      <p:ext uri="{BB962C8B-B14F-4D97-AF65-F5344CB8AC3E}">
        <p14:creationId xmlns:p14="http://schemas.microsoft.com/office/powerpoint/2010/main" val="1416248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9079308-872F-42C5-92B6-BED308FF1418}" type="datetimeFigureOut">
              <a:rPr lang="en-US" smtClean="0"/>
              <a:t>6/14/2018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C94E9F5-3F4D-49EE-8A89-62F00E1C2D24}" type="slidenum">
              <a:rPr lang="en-US" smtClean="0"/>
              <a:t>‹#›</a:t>
            </a:fld>
            <a:endParaRPr lang="en-US"/>
          </a:p>
        </p:txBody>
      </p:sp>
    </p:spTree>
    <p:extLst>
      <p:ext uri="{BB962C8B-B14F-4D97-AF65-F5344CB8AC3E}">
        <p14:creationId xmlns:p14="http://schemas.microsoft.com/office/powerpoint/2010/main" val="1759025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9079308-872F-42C5-92B6-BED308FF1418}" type="datetimeFigureOut">
              <a:rPr lang="en-US" smtClean="0"/>
              <a:t>6/14/2018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C94E9F5-3F4D-49EE-8A89-62F00E1C2D24}" type="slidenum">
              <a:rPr lang="en-US" smtClean="0"/>
              <a:t>‹#›</a:t>
            </a:fld>
            <a:endParaRPr lang="en-US"/>
          </a:p>
        </p:txBody>
      </p:sp>
    </p:spTree>
    <p:extLst>
      <p:ext uri="{BB962C8B-B14F-4D97-AF65-F5344CB8AC3E}">
        <p14:creationId xmlns:p14="http://schemas.microsoft.com/office/powerpoint/2010/main" val="27683028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9079308-872F-42C5-92B6-BED308FF1418}" type="datetimeFigureOut">
              <a:rPr lang="en-US" smtClean="0"/>
              <a:t>6/14/2018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C94E9F5-3F4D-49EE-8A89-62F00E1C2D24}" type="slidenum">
              <a:rPr lang="en-US" smtClean="0"/>
              <a:t>‹#›</a:t>
            </a:fld>
            <a:endParaRPr lang="en-US"/>
          </a:p>
        </p:txBody>
      </p:sp>
    </p:spTree>
    <p:extLst>
      <p:ext uri="{BB962C8B-B14F-4D97-AF65-F5344CB8AC3E}">
        <p14:creationId xmlns:p14="http://schemas.microsoft.com/office/powerpoint/2010/main" val="278788519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altLang="zh-CN" dirty="0" smtClean="0">
                <a:latin typeface="FrutigerNext LT Regular" pitchFamily="34" charset="0"/>
                <a:cs typeface="Arial" pitchFamily="34" charset="0"/>
              </a:rPr>
              <a:t>WF on SDL and SUL pairings</a:t>
            </a:r>
            <a:endParaRPr lang="en-US" dirty="0"/>
          </a:p>
        </p:txBody>
      </p:sp>
      <p:sp>
        <p:nvSpPr>
          <p:cNvPr id="3" name="Subtitle 2"/>
          <p:cNvSpPr>
            <a:spLocks noGrp="1"/>
          </p:cNvSpPr>
          <p:nvPr>
            <p:ph type="subTitle" idx="1"/>
          </p:nvPr>
        </p:nvSpPr>
        <p:spPr>
          <a:xfrm>
            <a:off x="1524000" y="3927506"/>
            <a:ext cx="9144000" cy="1330294"/>
          </a:xfrm>
        </p:spPr>
        <p:txBody>
          <a:bodyPr/>
          <a:lstStyle/>
          <a:p>
            <a:r>
              <a:rPr lang="en-US" altLang="zh-CN" b="0" dirty="0" smtClean="0">
                <a:latin typeface="Calibri" panose="020F0502020204030204" pitchFamily="34" charset="0"/>
                <a:cs typeface="Calibri" panose="020F0502020204030204" pitchFamily="34" charset="0"/>
              </a:rPr>
              <a:t>Huawei, AT&amp;T, Deutsche Telekom, Orange, Telecom Italia, Vodafone</a:t>
            </a:r>
            <a:endParaRPr lang="en-US" dirty="0"/>
          </a:p>
        </p:txBody>
      </p:sp>
      <p:sp>
        <p:nvSpPr>
          <p:cNvPr id="4" name="TextBox 3"/>
          <p:cNvSpPr txBox="1"/>
          <p:nvPr/>
        </p:nvSpPr>
        <p:spPr>
          <a:xfrm>
            <a:off x="142240" y="360780"/>
            <a:ext cx="4791761" cy="646331"/>
          </a:xfrm>
          <a:prstGeom prst="rect">
            <a:avLst/>
          </a:prstGeom>
          <a:noFill/>
        </p:spPr>
        <p:txBody>
          <a:bodyPr wrap="none" rtlCol="0">
            <a:spAutoFit/>
          </a:bodyPr>
          <a:lstStyle/>
          <a:p>
            <a:pPr>
              <a:buNone/>
            </a:pPr>
            <a:r>
              <a:rPr lang="en-GB" altLang="zh-CN" dirty="0"/>
              <a:t>3GPP TSG RAN Meeting #</a:t>
            </a:r>
            <a:r>
              <a:rPr lang="en-GB" altLang="zh-CN" dirty="0" smtClean="0"/>
              <a:t>80</a:t>
            </a:r>
          </a:p>
          <a:p>
            <a:pPr>
              <a:buNone/>
            </a:pPr>
            <a:r>
              <a:rPr lang="en-GB" altLang="zh-CN" dirty="0" smtClean="0"/>
              <a:t>La </a:t>
            </a:r>
            <a:r>
              <a:rPr lang="en-GB" altLang="zh-CN" dirty="0"/>
              <a:t>Jolla, USA, 11</a:t>
            </a:r>
            <a:r>
              <a:rPr lang="en-GB" altLang="zh-CN" baseline="30000" dirty="0"/>
              <a:t>th</a:t>
            </a:r>
            <a:r>
              <a:rPr lang="en-GB" altLang="zh-CN" dirty="0"/>
              <a:t> June – 14</a:t>
            </a:r>
            <a:r>
              <a:rPr lang="en-GB" altLang="zh-CN" baseline="30000" dirty="0"/>
              <a:t>th</a:t>
            </a:r>
            <a:r>
              <a:rPr lang="en-GB" altLang="zh-CN" dirty="0"/>
              <a:t> June 2018</a:t>
            </a:r>
            <a:endParaRPr lang="zh-CN" altLang="en-US" dirty="0"/>
          </a:p>
        </p:txBody>
      </p:sp>
      <p:sp>
        <p:nvSpPr>
          <p:cNvPr id="5" name="矩形 30"/>
          <p:cNvSpPr txBox="1">
            <a:spLocks noChangeArrowheads="1"/>
          </p:cNvSpPr>
          <p:nvPr/>
        </p:nvSpPr>
        <p:spPr>
          <a:xfrm>
            <a:off x="9761953" y="130753"/>
            <a:ext cx="2433222" cy="574067"/>
          </a:xfrm>
          <a:prstGeom prst="rect">
            <a:avLst/>
          </a:prstGeom>
        </p:spPr>
        <p:txBody>
          <a:bodyPr/>
          <a:lstStyle/>
          <a:p>
            <a:pPr lvl="0" algn="ctr">
              <a:lnSpc>
                <a:spcPct val="140000"/>
              </a:lnSpc>
              <a:spcBef>
                <a:spcPts val="4200"/>
              </a:spcBef>
              <a:buClrTx/>
              <a:buNone/>
              <a:defRPr/>
            </a:pPr>
            <a:r>
              <a:rPr lang="en-US" altLang="zh-CN" sz="2800" kern="0" dirty="0" smtClean="0">
                <a:latin typeface="+mj-lt"/>
                <a:ea typeface="隶书" pitchFamily="49" charset="-122"/>
                <a:cs typeface="+mj-cs"/>
              </a:rPr>
              <a:t>RP-181361</a:t>
            </a:r>
            <a:endParaRPr kumimoji="0" lang="zh-CN" altLang="zh-CN" sz="2800" b="1" u="none" strike="noStrike" kern="0" cap="none" spc="0" normalizeH="0" baseline="0" noProof="0" dirty="0">
              <a:ln>
                <a:noFill/>
              </a:ln>
              <a:effectLst/>
              <a:uLnTx/>
              <a:uFillTx/>
              <a:latin typeface="+mj-lt"/>
              <a:ea typeface="隶书" pitchFamily="49" charset="-122"/>
              <a:cs typeface="+mj-cs"/>
            </a:endParaRPr>
          </a:p>
        </p:txBody>
      </p:sp>
    </p:spTree>
    <p:extLst>
      <p:ext uri="{BB962C8B-B14F-4D97-AF65-F5344CB8AC3E}">
        <p14:creationId xmlns:p14="http://schemas.microsoft.com/office/powerpoint/2010/main" val="21043468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79755"/>
          </a:xfrm>
        </p:spPr>
        <p:txBody>
          <a:bodyPr>
            <a:normAutofit fontScale="90000"/>
          </a:bodyPr>
          <a:lstStyle/>
          <a:p>
            <a:r>
              <a:rPr lang="en-US" dirty="0" smtClean="0"/>
              <a:t>Background</a:t>
            </a:r>
            <a:endParaRPr lang="en-US" dirty="0"/>
          </a:p>
        </p:txBody>
      </p:sp>
      <p:sp>
        <p:nvSpPr>
          <p:cNvPr id="3" name="Content Placeholder 2"/>
          <p:cNvSpPr>
            <a:spLocks noGrp="1"/>
          </p:cNvSpPr>
          <p:nvPr>
            <p:ph idx="1"/>
          </p:nvPr>
        </p:nvSpPr>
        <p:spPr>
          <a:xfrm>
            <a:off x="802430" y="1063625"/>
            <a:ext cx="10871410" cy="2914015"/>
          </a:xfrm>
        </p:spPr>
        <p:txBody>
          <a:bodyPr>
            <a:normAutofit fontScale="92500" lnSpcReduction="10000"/>
          </a:bodyPr>
          <a:lstStyle/>
          <a:p>
            <a:pPr marL="380990" indent="-380990" eaLnBrk="0" hangingPunct="0">
              <a:lnSpc>
                <a:spcPct val="125000"/>
              </a:lnSpc>
              <a:spcBef>
                <a:spcPct val="20000"/>
              </a:spcBef>
            </a:pPr>
            <a:r>
              <a:rPr lang="en-GB" sz="1600" dirty="0" smtClean="0"/>
              <a:t>Conclusion from RAN2</a:t>
            </a:r>
          </a:p>
          <a:p>
            <a:pPr marL="838076" lvl="1" indent="-380990" eaLnBrk="0" hangingPunct="0">
              <a:lnSpc>
                <a:spcPct val="125000"/>
              </a:lnSpc>
              <a:spcBef>
                <a:spcPct val="20000"/>
              </a:spcBef>
            </a:pPr>
            <a:r>
              <a:rPr lang="en-GB" sz="1600" b="0" dirty="0" smtClean="0"/>
              <a:t>“RAN2 has the understanding that the current RRC signalling would support configuring a serving cell with one downlink and one uplink carrier on different bands using the fields </a:t>
            </a:r>
            <a:r>
              <a:rPr lang="en-GB" sz="1600" b="0" dirty="0" err="1" smtClean="0"/>
              <a:t>frequencyInfoDL</a:t>
            </a:r>
            <a:r>
              <a:rPr lang="en-GB" sz="1600" b="0" dirty="0" smtClean="0"/>
              <a:t> and the </a:t>
            </a:r>
            <a:r>
              <a:rPr lang="en-GB" sz="1600" b="0" dirty="0" err="1" smtClean="0"/>
              <a:t>uplinkConfigCommon</a:t>
            </a:r>
            <a:r>
              <a:rPr lang="en-GB" sz="1600" b="0" dirty="0" smtClean="0"/>
              <a:t>=&gt;</a:t>
            </a:r>
            <a:r>
              <a:rPr lang="en-GB" sz="1600" b="0" dirty="0" err="1" smtClean="0"/>
              <a:t>frequencyInfoUL</a:t>
            </a:r>
            <a:r>
              <a:rPr lang="en-GB" sz="1600" b="0" dirty="0" smtClean="0"/>
              <a:t> in </a:t>
            </a:r>
            <a:r>
              <a:rPr lang="en-GB" sz="1600" b="0" dirty="0" err="1" smtClean="0"/>
              <a:t>ServingCellConfigCommon</a:t>
            </a:r>
            <a:r>
              <a:rPr lang="en-GB" sz="1600" b="0" dirty="0" smtClean="0"/>
              <a:t>. It is up to RAN4 whether they intend to define such band combinations or whether there are any non-signalling related problems”</a:t>
            </a:r>
          </a:p>
          <a:p>
            <a:pPr marL="380990" indent="-380990" eaLnBrk="0" hangingPunct="0">
              <a:lnSpc>
                <a:spcPct val="125000"/>
              </a:lnSpc>
              <a:spcBef>
                <a:spcPct val="20000"/>
              </a:spcBef>
            </a:pPr>
            <a:r>
              <a:rPr lang="en-US" altLang="zh-CN" sz="1600" dirty="0" smtClean="0"/>
              <a:t>Open question</a:t>
            </a:r>
          </a:p>
          <a:p>
            <a:pPr marL="838076" lvl="1" indent="-380990" eaLnBrk="0" hangingPunct="0">
              <a:lnSpc>
                <a:spcPct val="125000"/>
              </a:lnSpc>
              <a:spcBef>
                <a:spcPct val="20000"/>
              </a:spcBef>
            </a:pPr>
            <a:r>
              <a:rPr lang="en-US" sz="1600" b="0" dirty="0" smtClean="0"/>
              <a:t>SUL configurations (such </a:t>
            </a:r>
            <a:r>
              <a:rPr lang="en-US" sz="1600" dirty="0"/>
              <a:t>as </a:t>
            </a:r>
            <a:r>
              <a:rPr lang="en-US" sz="1600" dirty="0" err="1"/>
              <a:t>supplementaryUplinkConfig</a:t>
            </a:r>
            <a:r>
              <a:rPr lang="en-US" sz="1600" dirty="0"/>
              <a:t> below) is </a:t>
            </a:r>
            <a:r>
              <a:rPr lang="en-US" sz="1600" b="0" dirty="0" smtClean="0"/>
              <a:t>only supposed to be signaled conditioned on </a:t>
            </a:r>
            <a:r>
              <a:rPr lang="en-US" sz="1600" b="0" dirty="0" err="1" smtClean="0"/>
              <a:t>ServCellAdd</a:t>
            </a:r>
            <a:r>
              <a:rPr lang="en-US" sz="1600" b="0" dirty="0" smtClean="0"/>
              <a:t>-SUL. Even if the UE would have only one choice of uplink from the SIB as in the conclusion from RAN2, all RAN2 specs always use SUL to explain what is applied to SUL, but it is not clear whether UE can receive SUL configurations under normal UL operation, and this would prevent applying SUL configurations such as for power control.</a:t>
            </a:r>
            <a:endParaRPr lang="en-US" altLang="zh-CN" sz="1600" dirty="0" smtClean="0"/>
          </a:p>
          <a:p>
            <a:endParaRPr lang="en-US" dirty="0"/>
          </a:p>
        </p:txBody>
      </p:sp>
      <p:sp>
        <p:nvSpPr>
          <p:cNvPr id="4" name="TextBox 3"/>
          <p:cNvSpPr txBox="1"/>
          <p:nvPr/>
        </p:nvSpPr>
        <p:spPr>
          <a:xfrm>
            <a:off x="1766525" y="3977640"/>
            <a:ext cx="8658950" cy="2462213"/>
          </a:xfrm>
          <a:prstGeom prst="rect">
            <a:avLst/>
          </a:prstGeom>
          <a:noFill/>
        </p:spPr>
        <p:txBody>
          <a:bodyPr wrap="square" rtlCol="0">
            <a:spAutoFit/>
          </a:bodyPr>
          <a:lstStyle/>
          <a:p>
            <a:pPr>
              <a:buNone/>
            </a:pPr>
            <a:r>
              <a:rPr lang="en-US" sz="1100" b="0" dirty="0"/>
              <a:t>-- ASN1START</a:t>
            </a:r>
          </a:p>
          <a:p>
            <a:pPr>
              <a:buNone/>
            </a:pPr>
            <a:r>
              <a:rPr lang="en-US" sz="1100" b="0" dirty="0"/>
              <a:t>-- TAG-SERVING-CELL-CONFIG-COMMON-START</a:t>
            </a:r>
          </a:p>
          <a:p>
            <a:pPr>
              <a:buNone/>
            </a:pPr>
            <a:r>
              <a:rPr lang="en-US" sz="1100" b="0" dirty="0"/>
              <a:t> </a:t>
            </a:r>
          </a:p>
          <a:p>
            <a:pPr>
              <a:buNone/>
            </a:pPr>
            <a:r>
              <a:rPr lang="en-US" sz="1100" b="0" dirty="0" err="1"/>
              <a:t>ServingCellConfigCommon</a:t>
            </a:r>
            <a:r>
              <a:rPr lang="en-US" sz="1100" b="0" dirty="0"/>
              <a:t> ::=          SEQUENCE {</a:t>
            </a:r>
          </a:p>
          <a:p>
            <a:pPr>
              <a:buNone/>
            </a:pPr>
            <a:r>
              <a:rPr lang="en-US" sz="1100" b="0" dirty="0"/>
              <a:t>    </a:t>
            </a:r>
            <a:r>
              <a:rPr lang="en-US" sz="1100" b="0" dirty="0" err="1"/>
              <a:t>physCellId</a:t>
            </a:r>
            <a:r>
              <a:rPr lang="en-US" sz="1100" b="0" dirty="0"/>
              <a:t>                       </a:t>
            </a:r>
            <a:r>
              <a:rPr lang="en-US" sz="1100" b="0" dirty="0" err="1"/>
              <a:t>PhysCellId</a:t>
            </a:r>
            <a:r>
              <a:rPr lang="en-US" sz="1100" b="0" dirty="0"/>
              <a:t>                                             OPTIONAL, -- Cond </a:t>
            </a:r>
            <a:r>
              <a:rPr lang="en-US" sz="1100" b="0" dirty="0" err="1"/>
              <a:t>HOAndServCellAdd</a:t>
            </a:r>
            <a:r>
              <a:rPr lang="en-US" sz="1100" b="0" dirty="0"/>
              <a:t>,</a:t>
            </a:r>
          </a:p>
          <a:p>
            <a:pPr>
              <a:buNone/>
            </a:pPr>
            <a:r>
              <a:rPr lang="en-US" sz="1100" b="0" dirty="0"/>
              <a:t>    </a:t>
            </a:r>
            <a:r>
              <a:rPr lang="en-US" sz="1100" b="0" dirty="0" err="1"/>
              <a:t>downlinkConfigCommon</a:t>
            </a:r>
            <a:r>
              <a:rPr lang="en-US" sz="1100" b="0" dirty="0"/>
              <a:t>             </a:t>
            </a:r>
            <a:r>
              <a:rPr lang="en-US" sz="1100" b="0" dirty="0" err="1"/>
              <a:t>DownlinkConfigCommon</a:t>
            </a:r>
            <a:r>
              <a:rPr lang="en-US" sz="1100" b="0" dirty="0"/>
              <a:t>                                   OPTIONAL, -- Cond </a:t>
            </a:r>
            <a:r>
              <a:rPr lang="en-US" sz="1100" b="0" dirty="0" err="1"/>
              <a:t>InterFreqHOAndServCellAdd</a:t>
            </a:r>
            <a:endParaRPr lang="en-US" sz="1100" b="0" dirty="0"/>
          </a:p>
          <a:p>
            <a:pPr>
              <a:buNone/>
            </a:pPr>
            <a:r>
              <a:rPr lang="en-US" sz="1100" b="0" dirty="0">
                <a:solidFill>
                  <a:srgbClr val="FF0000"/>
                </a:solidFill>
              </a:rPr>
              <a:t>    </a:t>
            </a:r>
            <a:r>
              <a:rPr lang="en-US" sz="1100" b="0" dirty="0" err="1" smtClean="0">
                <a:solidFill>
                  <a:srgbClr val="FF0000"/>
                </a:solidFill>
              </a:rPr>
              <a:t>uplinkConfigCommon</a:t>
            </a:r>
            <a:r>
              <a:rPr lang="en-US" sz="1100" b="0" dirty="0">
                <a:solidFill>
                  <a:srgbClr val="FF0000"/>
                </a:solidFill>
              </a:rPr>
              <a:t>               </a:t>
            </a:r>
            <a:r>
              <a:rPr lang="en-US" sz="1100" b="0" dirty="0" err="1">
                <a:solidFill>
                  <a:srgbClr val="FF0000"/>
                </a:solidFill>
              </a:rPr>
              <a:t>UplinkConfigCommon</a:t>
            </a:r>
            <a:r>
              <a:rPr lang="en-US" sz="1100" b="0" dirty="0">
                <a:solidFill>
                  <a:srgbClr val="FF0000"/>
                </a:solidFill>
              </a:rPr>
              <a:t>                                     OPTIONAL, -- Cond </a:t>
            </a:r>
            <a:r>
              <a:rPr lang="en-US" sz="1100" b="0" dirty="0" err="1">
                <a:solidFill>
                  <a:srgbClr val="FF0000"/>
                </a:solidFill>
              </a:rPr>
              <a:t>ServCellAdd</a:t>
            </a:r>
            <a:r>
              <a:rPr lang="en-US" sz="1100" b="0" dirty="0">
                <a:solidFill>
                  <a:srgbClr val="FF0000"/>
                </a:solidFill>
              </a:rPr>
              <a:t>-UL </a:t>
            </a:r>
          </a:p>
          <a:p>
            <a:pPr>
              <a:buNone/>
            </a:pPr>
            <a:r>
              <a:rPr lang="en-US" sz="1100" b="0" dirty="0">
                <a:solidFill>
                  <a:srgbClr val="FF0000"/>
                </a:solidFill>
              </a:rPr>
              <a:t>   </a:t>
            </a:r>
            <a:r>
              <a:rPr lang="en-US" sz="1100" b="0" dirty="0" smtClean="0">
                <a:solidFill>
                  <a:srgbClr val="FF0000"/>
                </a:solidFill>
              </a:rPr>
              <a:t> </a:t>
            </a:r>
            <a:r>
              <a:rPr lang="en-US" sz="1100" b="0" dirty="0" err="1" smtClean="0">
                <a:solidFill>
                  <a:srgbClr val="FF0000"/>
                </a:solidFill>
              </a:rPr>
              <a:t>supplementaryUplinkConfig</a:t>
            </a:r>
            <a:r>
              <a:rPr lang="en-US" sz="1100" b="0" dirty="0">
                <a:solidFill>
                  <a:srgbClr val="FF0000"/>
                </a:solidFill>
              </a:rPr>
              <a:t>               </a:t>
            </a:r>
            <a:r>
              <a:rPr lang="en-US" sz="1100" b="0" dirty="0" err="1">
                <a:solidFill>
                  <a:srgbClr val="FF0000"/>
                </a:solidFill>
              </a:rPr>
              <a:t>UplinkConfigCommon</a:t>
            </a:r>
            <a:r>
              <a:rPr lang="en-US" sz="1100" b="0" dirty="0">
                <a:solidFill>
                  <a:srgbClr val="FF0000"/>
                </a:solidFill>
              </a:rPr>
              <a:t>                             OPTIONAL, -- Cond </a:t>
            </a:r>
            <a:r>
              <a:rPr lang="en-US" sz="1100" b="0" dirty="0" err="1">
                <a:solidFill>
                  <a:srgbClr val="FF0000"/>
                </a:solidFill>
              </a:rPr>
              <a:t>ServCellAdd</a:t>
            </a:r>
            <a:r>
              <a:rPr lang="en-US" sz="1100" b="0" dirty="0">
                <a:solidFill>
                  <a:srgbClr val="FF0000"/>
                </a:solidFill>
              </a:rPr>
              <a:t>-SUL</a:t>
            </a:r>
          </a:p>
          <a:p>
            <a:pPr>
              <a:buNone/>
            </a:pPr>
            <a:r>
              <a:rPr lang="en-US" sz="1100" b="0" dirty="0"/>
              <a:t>    </a:t>
            </a:r>
            <a:r>
              <a:rPr lang="en-US" sz="1100" b="0" dirty="0" smtClean="0"/>
              <a:t>n-</a:t>
            </a:r>
            <a:r>
              <a:rPr lang="en-US" sz="1100" b="0" dirty="0" err="1" smtClean="0"/>
              <a:t>TimingAdvanceOffset</a:t>
            </a:r>
            <a:r>
              <a:rPr lang="en-US" sz="1100" b="0" dirty="0"/>
              <a:t>            ENUMERATED { n25600, n39936 }                          OPTIONAL,-- Need S</a:t>
            </a:r>
          </a:p>
          <a:p>
            <a:pPr>
              <a:buNone/>
            </a:pPr>
            <a:r>
              <a:rPr lang="en-US" sz="1100" b="0" dirty="0"/>
              <a:t>    ...</a:t>
            </a:r>
          </a:p>
          <a:p>
            <a:pPr>
              <a:buNone/>
            </a:pPr>
            <a:r>
              <a:rPr lang="en-US" sz="1100" b="0" dirty="0" smtClean="0"/>
              <a:t>}</a:t>
            </a:r>
            <a:endParaRPr lang="en-US" sz="1100" b="0" dirty="0"/>
          </a:p>
          <a:p>
            <a:pPr>
              <a:buNone/>
            </a:pPr>
            <a:r>
              <a:rPr lang="en-US" sz="1100" b="0" dirty="0"/>
              <a:t> </a:t>
            </a:r>
          </a:p>
          <a:p>
            <a:pPr>
              <a:buNone/>
            </a:pPr>
            <a:r>
              <a:rPr lang="en-US" sz="1100" b="0" dirty="0"/>
              <a:t>-- TAG-SERVING-CELL-CONFIG-COMMON-STOP </a:t>
            </a:r>
          </a:p>
          <a:p>
            <a:pPr>
              <a:buNone/>
            </a:pPr>
            <a:r>
              <a:rPr lang="en-US" sz="1100" b="0" dirty="0"/>
              <a:t>-- ASN1STOP</a:t>
            </a:r>
          </a:p>
        </p:txBody>
      </p:sp>
    </p:spTree>
    <p:extLst>
      <p:ext uri="{BB962C8B-B14F-4D97-AF65-F5344CB8AC3E}">
        <p14:creationId xmlns:p14="http://schemas.microsoft.com/office/powerpoint/2010/main" val="3202023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Proposal</a:t>
            </a:r>
            <a:endParaRPr lang="en-US" dirty="0"/>
          </a:p>
        </p:txBody>
      </p:sp>
      <p:sp>
        <p:nvSpPr>
          <p:cNvPr id="3" name="Content Placeholder 2"/>
          <p:cNvSpPr>
            <a:spLocks noGrp="1"/>
          </p:cNvSpPr>
          <p:nvPr>
            <p:ph idx="1"/>
          </p:nvPr>
        </p:nvSpPr>
        <p:spPr>
          <a:xfrm>
            <a:off x="640080" y="1690688"/>
            <a:ext cx="10713720" cy="4771072"/>
          </a:xfrm>
        </p:spPr>
        <p:txBody>
          <a:bodyPr>
            <a:normAutofit/>
          </a:bodyPr>
          <a:lstStyle/>
          <a:p>
            <a:r>
              <a:rPr lang="en-US" altLang="zh-CN" sz="3200" dirty="0">
                <a:latin typeface="Times New Roman" panose="02020603050405020304" pitchFamily="18" charset="0"/>
                <a:cs typeface="Times New Roman" panose="02020603050405020304" pitchFamily="18" charset="0"/>
              </a:rPr>
              <a:t>A</a:t>
            </a:r>
            <a:r>
              <a:rPr lang="en-US" altLang="zh-CN" sz="3200" b="0" dirty="0" smtClean="0">
                <a:latin typeface="Times New Roman" panose="02020603050405020304" pitchFamily="18" charset="0"/>
                <a:cs typeface="Times New Roman" panose="02020603050405020304" pitchFamily="18" charset="0"/>
              </a:rPr>
              <a:t>llow the release-independent definition of SDL+SUL band combinations for Rel-15 and later UEs </a:t>
            </a:r>
          </a:p>
          <a:p>
            <a:pPr lvl="1"/>
            <a:r>
              <a:rPr lang="en-US" altLang="zh-CN" sz="2800" b="0" dirty="0" smtClean="0">
                <a:latin typeface="Times New Roman" panose="02020603050405020304" pitchFamily="18" charset="0"/>
                <a:cs typeface="Times New Roman" panose="02020603050405020304" pitchFamily="18" charset="0"/>
              </a:rPr>
              <a:t>Task RAN2 </a:t>
            </a:r>
            <a:r>
              <a:rPr lang="en-US" altLang="zh-CN" sz="2800" b="0" dirty="0" smtClean="0">
                <a:latin typeface="Times New Roman" panose="02020603050405020304" pitchFamily="18" charset="0"/>
                <a:cs typeface="Times New Roman" panose="02020603050405020304" pitchFamily="18" charset="0"/>
              </a:rPr>
              <a:t>and RAN4 to </a:t>
            </a:r>
            <a:r>
              <a:rPr lang="en-US" altLang="zh-CN" sz="2800" b="0" dirty="0" smtClean="0">
                <a:latin typeface="Times New Roman" panose="02020603050405020304" pitchFamily="18" charset="0"/>
                <a:cs typeface="Times New Roman" panose="02020603050405020304" pitchFamily="18" charset="0"/>
              </a:rPr>
              <a:t>double check if complete support for SDL+SUL in Rel-15 is already ensured, and if </a:t>
            </a:r>
            <a:r>
              <a:rPr lang="en-US" altLang="zh-CN" sz="2800" b="0" dirty="0" smtClean="0">
                <a:latin typeface="Times New Roman" panose="02020603050405020304" pitchFamily="18" charset="0"/>
                <a:cs typeface="Times New Roman" panose="02020603050405020304" pitchFamily="18" charset="0"/>
              </a:rPr>
              <a:t>needed to </a:t>
            </a:r>
            <a:r>
              <a:rPr lang="en-US" altLang="zh-CN" sz="2800" b="0" dirty="0" smtClean="0">
                <a:latin typeface="Times New Roman" panose="02020603050405020304" pitchFamily="18" charset="0"/>
                <a:cs typeface="Times New Roman" panose="02020603050405020304" pitchFamily="18" charset="0"/>
              </a:rPr>
              <a:t>complete the specifications for allowing configuration of a cell where the only UL signaled in SIB is in a RAN4-defined SUL band, and where the DL is in a RAN4-defined SDL band or in</a:t>
            </a:r>
            <a:r>
              <a:rPr lang="en-US" altLang="zh-CN" sz="2800" dirty="0">
                <a:latin typeface="Times New Roman" panose="02020603050405020304" pitchFamily="18" charset="0"/>
                <a:cs typeface="Times New Roman" panose="02020603050405020304" pitchFamily="18" charset="0"/>
              </a:rPr>
              <a:t> a TDD band. PRACH transmissions </a:t>
            </a:r>
            <a:r>
              <a:rPr lang="en-US" altLang="zh-CN" sz="2800" dirty="0" smtClean="0">
                <a:latin typeface="Times New Roman" panose="02020603050405020304" pitchFamily="18" charset="0"/>
                <a:cs typeface="Times New Roman" panose="02020603050405020304" pitchFamily="18" charset="0"/>
              </a:rPr>
              <a:t>initiated only </a:t>
            </a:r>
            <a:r>
              <a:rPr lang="en-US" altLang="zh-CN" sz="2800" dirty="0">
                <a:latin typeface="Times New Roman" panose="02020603050405020304" pitchFamily="18" charset="0"/>
                <a:cs typeface="Times New Roman" panose="02020603050405020304" pitchFamily="18" charset="0"/>
              </a:rPr>
              <a:t>on the SUL should be </a:t>
            </a:r>
            <a:r>
              <a:rPr lang="en-US" altLang="zh-CN" sz="2800" dirty="0" smtClean="0">
                <a:latin typeface="Times New Roman" panose="02020603050405020304" pitchFamily="18" charset="0"/>
                <a:cs typeface="Times New Roman" panose="02020603050405020304" pitchFamily="18" charset="0"/>
              </a:rPr>
              <a:t>supported.</a:t>
            </a:r>
            <a:endParaRPr lang="en-US" altLang="zh-CN" sz="2800" dirty="0">
              <a:latin typeface="Times New Roman" panose="02020603050405020304" pitchFamily="18" charset="0"/>
              <a:cs typeface="Times New Roman" panose="02020603050405020304" pitchFamily="18" charset="0"/>
            </a:endParaRPr>
          </a:p>
          <a:p>
            <a:pPr lvl="1"/>
            <a:r>
              <a:rPr lang="en-US" altLang="zh-CN" sz="2800" b="0" dirty="0" smtClean="0">
                <a:latin typeface="Times New Roman" panose="02020603050405020304" pitchFamily="18" charset="0"/>
                <a:cs typeface="Times New Roman" panose="02020603050405020304" pitchFamily="18" charset="0"/>
              </a:rPr>
              <a:t>RAN2 and RAN4 to coordinate as needed.</a:t>
            </a:r>
          </a:p>
        </p:txBody>
      </p:sp>
    </p:spTree>
    <p:extLst>
      <p:ext uri="{BB962C8B-B14F-4D97-AF65-F5344CB8AC3E}">
        <p14:creationId xmlns:p14="http://schemas.microsoft.com/office/powerpoint/2010/main" val="174236275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108</TotalTime>
  <Words>283</Words>
  <Application>Microsoft Office PowerPoint</Application>
  <PresentationFormat>Widescreen</PresentationFormat>
  <Paragraphs>28</Paragraphs>
  <Slides>3</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vt:i4>
      </vt:variant>
    </vt:vector>
  </HeadingPairs>
  <TitlesOfParts>
    <vt:vector size="11" baseType="lpstr">
      <vt:lpstr>FrutigerNext LT Regular</vt:lpstr>
      <vt:lpstr>隶书</vt:lpstr>
      <vt:lpstr>宋体</vt:lpstr>
      <vt:lpstr>Arial</vt:lpstr>
      <vt:lpstr>Calibri</vt:lpstr>
      <vt:lpstr>Calibri Light</vt:lpstr>
      <vt:lpstr>Times New Roman</vt:lpstr>
      <vt:lpstr>Office Theme</vt:lpstr>
      <vt:lpstr>WF on SDL and SUL pairings</vt:lpstr>
      <vt:lpstr>Background</vt:lpstr>
      <vt:lpstr>Proposal</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SDL and SUL pairings</dc:title>
  <dc:creator>David mazzarese</dc:creator>
  <cp:lastModifiedBy>David mazzarese</cp:lastModifiedBy>
  <cp:revision>16</cp:revision>
  <dcterms:created xsi:type="dcterms:W3CDTF">2018-06-14T16:59:30Z</dcterms:created>
  <dcterms:modified xsi:type="dcterms:W3CDTF">2018-06-14T22:00:29Z</dcterms:modified>
</cp:coreProperties>
</file>