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6327" r:id="rId1"/>
  </p:sldMasterIdLst>
  <p:notesMasterIdLst>
    <p:notesMasterId r:id="rId6"/>
  </p:notesMasterIdLst>
  <p:sldIdLst>
    <p:sldId id="482" r:id="rId2"/>
    <p:sldId id="484" r:id="rId3"/>
    <p:sldId id="483" r:id="rId4"/>
    <p:sldId id="481" r:id="rId5"/>
  </p:sldIdLst>
  <p:sldSz cx="9906000" cy="6858000" type="A4"/>
  <p:notesSz cx="6794500" cy="9921875"/>
  <p:defaultTextStyle>
    <a:defPPr>
      <a:defRPr lang="ko-KR"/>
    </a:defPPr>
    <a:lvl1pPr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1pPr>
    <a:lvl2pPr marL="4556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2pPr>
    <a:lvl3pPr marL="9128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3pPr>
    <a:lvl4pPr marL="13700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4pPr>
    <a:lvl5pPr marL="18272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5pPr>
    <a:lvl6pPr marL="22860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6pPr>
    <a:lvl7pPr marL="27432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7pPr>
    <a:lvl8pPr marL="32004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8pPr>
    <a:lvl9pPr marL="36576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0">
          <p15:clr>
            <a:srgbClr val="A4A3A4"/>
          </p15:clr>
        </p15:guide>
        <p15:guide id="2" orient="horz" pos="4319">
          <p15:clr>
            <a:srgbClr val="A4A3A4"/>
          </p15:clr>
        </p15:guide>
        <p15:guide id="3" orient="horz" pos="4201">
          <p15:clr>
            <a:srgbClr val="A4A3A4"/>
          </p15:clr>
        </p15:guide>
        <p15:guide id="4" pos="7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5">
          <p15:clr>
            <a:srgbClr val="A4A3A4"/>
          </p15:clr>
        </p15:guide>
        <p15:guide id="2" pos="213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34"/>
    <a:srgbClr val="680020"/>
    <a:srgbClr val="A5FB34"/>
    <a:srgbClr val="FBFBFB"/>
    <a:srgbClr val="E61B45"/>
    <a:srgbClr val="DA0039"/>
    <a:srgbClr val="6B6B6B"/>
    <a:srgbClr val="E2E2E2"/>
    <a:srgbClr val="FFD5D5"/>
    <a:srgbClr val="D5A0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27102A9-8310-4765-A935-A1911B00CA55}" styleName="밝은 스타일 1 - 강조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B344D84-9AFB-497E-A393-DC336BA19D2E}" styleName="보통 스타일 3 - 강조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98" autoAdjust="0"/>
    <p:restoredTop sz="95986" autoAdjust="0"/>
  </p:normalViewPr>
  <p:slideViewPr>
    <p:cSldViewPr>
      <p:cViewPr varScale="1">
        <p:scale>
          <a:sx n="113" d="100"/>
          <a:sy n="113" d="100"/>
        </p:scale>
        <p:origin x="1464" y="102"/>
      </p:cViewPr>
      <p:guideLst>
        <p:guide orient="horz" pos="2840"/>
        <p:guide orient="horz" pos="4319"/>
        <p:guide orient="horz" pos="4201"/>
        <p:guide pos="716"/>
      </p:guideLst>
    </p:cSldViewPr>
  </p:slideViewPr>
  <p:outlineViewPr>
    <p:cViewPr>
      <p:scale>
        <a:sx n="33" d="100"/>
        <a:sy n="33" d="100"/>
      </p:scale>
      <p:origin x="0" y="13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31" d="100"/>
          <a:sy n="131" d="100"/>
        </p:scale>
        <p:origin x="8406" y="150"/>
      </p:cViewPr>
      <p:guideLst>
        <p:guide orient="horz" pos="3125"/>
        <p:guide pos="213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844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90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1200" y="744538"/>
            <a:ext cx="5372100" cy="3719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2930"/>
            <a:ext cx="5434966" cy="4464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844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86A48C05-3BF9-4CF8-965C-B3A5E128232B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1805971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56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28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00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72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5722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67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11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55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93511"/>
            <a:ext cx="9906000" cy="6470977"/>
          </a:xfrm>
          <a:prstGeom prst="rect">
            <a:avLst/>
          </a:prstGeom>
        </p:spPr>
      </p:pic>
      <p:sp>
        <p:nvSpPr>
          <p:cNvPr id="13" name="제목 12"/>
          <p:cNvSpPr>
            <a:spLocks noGrp="1"/>
          </p:cNvSpPr>
          <p:nvPr>
            <p:ph type="title" hasCustomPrompt="1"/>
          </p:nvPr>
        </p:nvSpPr>
        <p:spPr>
          <a:xfrm>
            <a:off x="1424608" y="2852936"/>
            <a:ext cx="7056784" cy="1299636"/>
          </a:xfrm>
          <a:prstGeom prst="rect">
            <a:avLst/>
          </a:prstGeom>
          <a:noFill/>
        </p:spPr>
        <p:txBody>
          <a:bodyPr anchor="ctr"/>
          <a:lstStyle>
            <a:lvl1pPr>
              <a:defRPr sz="4400" b="1" baseline="0">
                <a:solidFill>
                  <a:schemeClr val="bg1"/>
                </a:solidFill>
                <a:latin typeface="LG스마트체2.0 SemiBold" panose="020B0600000101010101" pitchFamily="50" charset="-127"/>
                <a:ea typeface="LG스마트체2.0 SemiBold" panose="020B0600000101010101" pitchFamily="50" charset="-127"/>
              </a:defRPr>
            </a:lvl1pPr>
          </a:lstStyle>
          <a:p>
            <a:r>
              <a:rPr lang="ko-KR" altLang="en-US" dirty="0" smtClean="0"/>
              <a:t>제목</a:t>
            </a:r>
            <a:endParaRPr lang="ko-KR" altLang="en-US" dirty="0"/>
          </a:p>
        </p:txBody>
      </p:sp>
      <p:sp>
        <p:nvSpPr>
          <p:cNvPr id="2" name="직사각형 1"/>
          <p:cNvSpPr/>
          <p:nvPr userDrawn="1"/>
        </p:nvSpPr>
        <p:spPr>
          <a:xfrm>
            <a:off x="6733732" y="260648"/>
            <a:ext cx="29679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600" b="0" i="0" dirty="0" smtClean="0">
                <a:solidFill>
                  <a:schemeClr val="bg1"/>
                </a:solidFill>
                <a:latin typeface="LG스마트체2.0 Bold" panose="020B0600000101010101" pitchFamily="50" charset="-127"/>
                <a:ea typeface="LG스마트체2.0 Bold" panose="020B0600000101010101" pitchFamily="50" charset="-127"/>
              </a:rPr>
              <a:t>RP-180784, TSG</a:t>
            </a:r>
            <a:r>
              <a:rPr lang="en-US" altLang="ko-KR" sz="1600" b="0" i="0" baseline="0" dirty="0" smtClean="0">
                <a:solidFill>
                  <a:schemeClr val="bg1"/>
                </a:solidFill>
                <a:latin typeface="LG스마트체2.0 Bold" panose="020B0600000101010101" pitchFamily="50" charset="-127"/>
                <a:ea typeface="LG스마트체2.0 Bold" panose="020B0600000101010101" pitchFamily="50" charset="-127"/>
              </a:rPr>
              <a:t> RAN#80</a:t>
            </a:r>
            <a:endParaRPr lang="en-US" altLang="ko-KR" sz="1600" b="0" i="0" dirty="0" smtClean="0">
              <a:solidFill>
                <a:schemeClr val="bg1"/>
              </a:solidFill>
              <a:latin typeface="LG스마트체2.0 Bold" panose="020B0600000101010101" pitchFamily="50" charset="-127"/>
              <a:ea typeface="LG스마트체2.0 Bold" panose="020B0600000101010101" pitchFamily="50" charset="-127"/>
            </a:endParaRPr>
          </a:p>
          <a:p>
            <a:pPr algn="r"/>
            <a:r>
              <a:rPr lang="en-US" altLang="ko-KR" sz="1200" b="0" i="0" dirty="0" smtClean="0">
                <a:solidFill>
                  <a:schemeClr val="bg1"/>
                </a:solidFill>
                <a:latin typeface="LG스마트체2.0 Bold" panose="020B0600000101010101" pitchFamily="50" charset="-127"/>
                <a:ea typeface="LG스마트체2.0 Bold" panose="020B0600000101010101" pitchFamily="50" charset="-127"/>
              </a:rPr>
              <a:t>La</a:t>
            </a:r>
            <a:r>
              <a:rPr lang="en-US" altLang="ko-KR" sz="1200" b="0" i="0" baseline="0" dirty="0" smtClean="0">
                <a:solidFill>
                  <a:schemeClr val="bg1"/>
                </a:solidFill>
                <a:latin typeface="LG스마트체2.0 Bold" panose="020B0600000101010101" pitchFamily="50" charset="-127"/>
                <a:ea typeface="LG스마트체2.0 Bold" panose="020B0600000101010101" pitchFamily="50" charset="-127"/>
              </a:rPr>
              <a:t> Jolla, USA, 11.June – 14.June, 2018</a:t>
            </a:r>
            <a:endParaRPr lang="en-US" altLang="ko-KR" sz="1200" b="0" i="0" dirty="0" smtClean="0">
              <a:solidFill>
                <a:schemeClr val="bg1"/>
              </a:solidFill>
              <a:latin typeface="LG스마트체2.0 Bold" panose="020B0600000101010101" pitchFamily="50" charset="-127"/>
              <a:ea typeface="LG스마트체2.0 Bold" panose="020B0600000101010101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1370" y="0"/>
            <a:ext cx="9103259" cy="6858000"/>
          </a:xfrm>
          <a:prstGeom prst="rect">
            <a:avLst/>
          </a:prstGeom>
        </p:spPr>
      </p:pic>
      <p:sp>
        <p:nvSpPr>
          <p:cNvPr id="18" name="내용 개체 틀 10"/>
          <p:cNvSpPr>
            <a:spLocks noGrp="1"/>
          </p:cNvSpPr>
          <p:nvPr>
            <p:ph sz="quarter" idx="18"/>
          </p:nvPr>
        </p:nvSpPr>
        <p:spPr>
          <a:xfrm>
            <a:off x="416496" y="1196752"/>
            <a:ext cx="9073008" cy="5040560"/>
          </a:xfrm>
          <a:prstGeom prst="rect">
            <a:avLst/>
          </a:prstGeom>
          <a:noFill/>
        </p:spPr>
        <p:txBody>
          <a:bodyPr/>
          <a:lstStyle>
            <a:lvl1pPr marL="360363" indent="-360363">
              <a:spcBef>
                <a:spcPts val="600"/>
              </a:spcBef>
              <a:spcAft>
                <a:spcPts val="600"/>
              </a:spcAft>
              <a:buClr>
                <a:srgbClr val="A50034"/>
              </a:buClr>
              <a:buFont typeface="Wingdings" pitchFamily="2" charset="2"/>
              <a:buChar char=""/>
              <a:defRPr sz="2800" b="1" u="none" baseline="0">
                <a:solidFill>
                  <a:schemeClr val="bg1"/>
                </a:solidFill>
                <a:latin typeface="LG스마트체2.0 SemiBold" panose="020B0600000101010101" pitchFamily="50" charset="-127"/>
                <a:ea typeface="LG스마트체2.0 SemiBold" panose="020B0600000101010101" pitchFamily="50" charset="-127"/>
                <a:cs typeface="Arial" panose="020B0604020202020204" pitchFamily="34" charset="0"/>
              </a:defRPr>
            </a:lvl1pPr>
            <a:lvl2pPr marL="625475" indent="-265113" algn="l" rtl="0" eaLnBrk="1" fontAlgn="base" latinLnBrk="1" hangingPunct="1">
              <a:spcBef>
                <a:spcPts val="0"/>
              </a:spcBef>
              <a:spcAft>
                <a:spcPts val="600"/>
              </a:spcAft>
              <a:buClr>
                <a:srgbClr val="A50034"/>
              </a:buClr>
              <a:buFont typeface="Wingdings" panose="05000000000000000000" pitchFamily="2" charset="2"/>
              <a:buChar char="§"/>
              <a:defRPr kumimoji="1" lang="ko-KR" altLang="en-US" sz="2200" b="0" baseline="0" dirty="0" smtClean="0">
                <a:solidFill>
                  <a:schemeClr val="bg1"/>
                </a:solidFill>
                <a:latin typeface="LG스마트체2.0 SemiBold" panose="020B0600000101010101" pitchFamily="50" charset="-127"/>
                <a:ea typeface="LG스마트체2.0 SemiBold" panose="020B0600000101010101" pitchFamily="50" charset="-127"/>
                <a:cs typeface="Arial" panose="020B0604020202020204" pitchFamily="34" charset="0"/>
              </a:defRPr>
            </a:lvl2pPr>
            <a:lvl3pPr marL="809625" indent="-184150" algn="l" rtl="0" eaLnBrk="1" fontAlgn="base" latinLnBrk="1" hangingPunct="1">
              <a:spcBef>
                <a:spcPct val="20000"/>
              </a:spcBef>
              <a:spcAft>
                <a:spcPts val="600"/>
              </a:spcAft>
              <a:buClr>
                <a:srgbClr val="A50034"/>
              </a:buClr>
              <a:buFont typeface="Calibri" panose="020F0502020204030204" pitchFamily="34" charset="0"/>
              <a:buChar char="‐"/>
              <a:defRPr kumimoji="1" lang="ko-KR" altLang="en-US" sz="1800" baseline="0" dirty="0" smtClean="0">
                <a:solidFill>
                  <a:schemeClr val="bg1"/>
                </a:solidFill>
                <a:latin typeface="LG스마트체2.0 SemiBold" panose="020B0600000101010101" pitchFamily="50" charset="-127"/>
                <a:ea typeface="LG스마트체2.0 SemiBold" panose="020B0600000101010101" pitchFamily="50" charset="-127"/>
                <a:cs typeface="Arial" panose="020B0604020202020204" pitchFamily="34" charset="0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8074561" y="6589512"/>
            <a:ext cx="1765227" cy="246221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r" rtl="0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000" b="1" kern="1200" dirty="0" smtClean="0">
                <a:solidFill>
                  <a:schemeClr val="bg1"/>
                </a:solidFill>
                <a:latin typeface="LG스마트체2.0 SemiBold" panose="020B0600000101010101" pitchFamily="50" charset="-127"/>
                <a:ea typeface="LG스마트체2.0 SemiBold" panose="020B0600000101010101" pitchFamily="50" charset="-127"/>
                <a:cs typeface="Calibri" panose="020F0502020204030204" pitchFamily="34" charset="0"/>
              </a:rPr>
              <a:t>LG Electronics </a:t>
            </a:r>
            <a:r>
              <a:rPr kumimoji="1" lang="en-US" altLang="ko-KR" sz="1000" b="0" kern="1200" dirty="0" smtClean="0">
                <a:solidFill>
                  <a:schemeClr val="bg1"/>
                </a:solidFill>
                <a:latin typeface="LG스마트체2.0 SemiBold" panose="020B0600000101010101" pitchFamily="50" charset="-127"/>
                <a:ea typeface="LG스마트체2.0 SemiBold" panose="020B0600000101010101" pitchFamily="50" charset="-127"/>
                <a:cs typeface="Calibri" panose="020F0502020204030204" pitchFamily="34" charset="0"/>
              </a:rPr>
              <a:t>| page </a:t>
            </a:r>
            <a:fld id="{20D81975-5F40-40F7-A5DB-5814000A945F}" type="slidenum">
              <a:rPr kumimoji="1" lang="ko-KR" altLang="en-US" sz="1000" b="0" kern="1200" smtClean="0">
                <a:solidFill>
                  <a:schemeClr val="bg1"/>
                </a:solidFill>
                <a:latin typeface="LG스마트체2.0 SemiBold" panose="020B0600000101010101" pitchFamily="50" charset="-127"/>
                <a:ea typeface="LG스마트체2.0 SemiBold" panose="020B0600000101010101" pitchFamily="50" charset="-127"/>
                <a:cs typeface="Calibri" panose="020F0502020204030204" pitchFamily="34" charset="0"/>
              </a:rPr>
              <a:pPr algn="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00" b="0" kern="1200" dirty="0" smtClean="0">
              <a:solidFill>
                <a:schemeClr val="bg1"/>
              </a:solidFill>
              <a:latin typeface="LG스마트체2.0 SemiBold" panose="020B0600000101010101" pitchFamily="50" charset="-127"/>
              <a:ea typeface="LG스마트체2.0 SemiBold" panose="020B0600000101010101" pitchFamily="50" charset="-127"/>
              <a:cs typeface="Calibri" panose="020F0502020204030204" pitchFamily="34" charset="0"/>
            </a:endParaRPr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LG스마트체2.0 SemiBold" panose="020B0600000101010101" pitchFamily="50" charset="-127"/>
              <a:ea typeface="LG스마트체2.0 SemiBold" panose="020B0600000101010101" pitchFamily="50" charset="-127"/>
            </a:endParaRPr>
          </a:p>
        </p:txBody>
      </p:sp>
      <p:sp>
        <p:nvSpPr>
          <p:cNvPr id="2" name="직사각형 1"/>
          <p:cNvSpPr/>
          <p:nvPr userDrawn="1"/>
        </p:nvSpPr>
        <p:spPr>
          <a:xfrm>
            <a:off x="46716" y="6590192"/>
            <a:ext cx="88357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b="0" i="0" dirty="0" smtClean="0">
                <a:solidFill>
                  <a:schemeClr val="bg1"/>
                </a:solidFill>
                <a:latin typeface="LG스마트체2.0 Bold" panose="020B0600000101010101" pitchFamily="50" charset="-127"/>
                <a:ea typeface="LG스마트체2.0 Bold" panose="020B0600000101010101" pitchFamily="50" charset="-127"/>
              </a:rPr>
              <a:t>RP-180784</a:t>
            </a:r>
            <a:endParaRPr lang="ko-KR" altLang="en-US" sz="1000" dirty="0">
              <a:solidFill>
                <a:schemeClr val="bg1"/>
              </a:solidFill>
            </a:endParaRPr>
          </a:p>
        </p:txBody>
      </p:sp>
      <p:sp>
        <p:nvSpPr>
          <p:cNvPr id="13" name="제목 7"/>
          <p:cNvSpPr>
            <a:spLocks noGrp="1"/>
          </p:cNvSpPr>
          <p:nvPr>
            <p:ph type="title" hasCustomPrompt="1"/>
          </p:nvPr>
        </p:nvSpPr>
        <p:spPr>
          <a:xfrm>
            <a:off x="1" y="445304"/>
            <a:ext cx="9905998" cy="463416"/>
          </a:xfrm>
          <a:prstGeom prst="rect">
            <a:avLst/>
          </a:prstGeom>
          <a:noFill/>
        </p:spPr>
        <p:txBody>
          <a:bodyPr anchor="ctr" anchorCtr="0"/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lang="ko-KR" altLang="en-US" sz="3200" b="1" baseline="0" dirty="0">
                <a:solidFill>
                  <a:schemeClr val="bg1"/>
                </a:solidFill>
                <a:latin typeface="LG스마트체2.0 Bold" panose="020B0600000101010101" pitchFamily="50" charset="-127"/>
                <a:ea typeface="LG스마트체2.0 Bold" panose="020B0600000101010101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en-US" altLang="ko-KR" dirty="0" smtClean="0"/>
              <a:t>Title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7825"/>
            <a:ext cx="9906000" cy="650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4776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6326" r:id="rId1"/>
    <p:sldLayoutId id="2147486332" r:id="rId2"/>
    <p:sldLayoutId id="2147486333" r:id="rId3"/>
  </p:sldLayoutIdLst>
  <p:hf hd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145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29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433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578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1313" indent="-3413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1413" indent="-2270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598613" indent="-22701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5813" indent="-227013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29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439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858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5727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3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8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2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67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1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5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848544" y="3065468"/>
            <a:ext cx="8208912" cy="1299636"/>
          </a:xfrm>
        </p:spPr>
        <p:txBody>
          <a:bodyPr/>
          <a:lstStyle/>
          <a:p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Further consideration</a:t>
            </a:r>
            <a:b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on LTE </a:t>
            </a:r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V2X</a:t>
            </a:r>
            <a:endParaRPr lang="ko-KR" altLang="en-US" b="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98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</a:pPr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During RAN email </a:t>
            </a:r>
            <a:r>
              <a:rPr lang="en-US" altLang="ko-KR" b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discussion on NR data </a:t>
            </a:r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collection/SON/MDT, some companies pointed out that V2X could be applicable for LTE </a:t>
            </a:r>
            <a:r>
              <a:rPr lang="en-US" altLang="ko-KR" b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MDT. Moderator </a:t>
            </a:r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finally suggested in RP-180863 that </a:t>
            </a:r>
            <a:r>
              <a:rPr lang="en-US" altLang="ko-KR" b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how to handle these brackets can be decided at </a:t>
            </a:r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RAN#80.</a:t>
            </a:r>
            <a:endParaRPr lang="en-US" altLang="ko-KR" b="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ko-KR" b="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If RAN supports applicability of V2X in LTE MDT, it is necessary that V2X experts should participate in the technical discussion. </a:t>
            </a:r>
          </a:p>
          <a:p>
            <a:pPr>
              <a:lnSpc>
                <a:spcPct val="120000"/>
              </a:lnSpc>
            </a:pPr>
            <a:r>
              <a:rPr lang="en-GB" altLang="ko-KR" sz="2700" b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SA1 is </a:t>
            </a:r>
            <a:r>
              <a:rPr lang="en-GB" altLang="ko-KR" sz="2700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currently studying </a:t>
            </a:r>
            <a:r>
              <a:rPr lang="en-GB" altLang="ko-KR" sz="2700" b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use cases related </a:t>
            </a:r>
            <a:r>
              <a:rPr lang="en-GB" altLang="ko-KR" sz="2700" b="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QoS</a:t>
            </a:r>
            <a:r>
              <a:rPr lang="en-GB" altLang="ko-KR" sz="2700" b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provision to support V2X services through SI “Improvement of V2X Service Handling” (FS_V2XIMP, SP-180247</a:t>
            </a:r>
            <a:r>
              <a:rPr lang="en-GB" altLang="ko-KR" sz="2700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).</a:t>
            </a:r>
          </a:p>
          <a:p>
            <a:pPr lvl="1">
              <a:lnSpc>
                <a:spcPct val="120000"/>
              </a:lnSpc>
            </a:pPr>
            <a:r>
              <a:rPr lang="en-GB" altLang="ko-KR" sz="2100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SA1 </a:t>
            </a:r>
            <a:r>
              <a:rPr lang="en-GB" altLang="ko-KR" sz="2100" b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plans to perform consolidation of the identified potential requirements </a:t>
            </a:r>
            <a:r>
              <a:rPr lang="en-GB" altLang="ko-KR" sz="2100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 </a:t>
            </a:r>
            <a:r>
              <a:rPr lang="en-GB" altLang="ko-KR" sz="2100" b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 specify normative requirements for Release 16. </a:t>
            </a:r>
            <a:r>
              <a:rPr lang="en-GB" altLang="ko-KR" sz="2100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This work may be related to V2X MDT.</a:t>
            </a:r>
            <a:endParaRPr lang="en-US" altLang="ko-KR" sz="2100" b="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 AS layer, UE supporting LTE V2X can currently inform </a:t>
            </a:r>
            <a:r>
              <a:rPr lang="en-US" altLang="ko-KR" b="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eNB</a:t>
            </a:r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about some assistance information which </a:t>
            </a:r>
            <a:r>
              <a:rPr lang="en-US" altLang="ko-KR" b="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eNB</a:t>
            </a:r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may be able to collect for input to MDT, if supported:</a:t>
            </a:r>
          </a:p>
          <a:p>
            <a:pPr lvl="1">
              <a:lnSpc>
                <a:spcPct val="120000"/>
              </a:lnSpc>
            </a:pP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V2X UE in RRC_CONNECTED can currently report estimated traffic characteristics, geographical </a:t>
            </a:r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location 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information, </a:t>
            </a:r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</a:t>
            </a:r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hannel busy ratio and </a:t>
            </a:r>
            <a:r>
              <a:rPr lang="en-US" altLang="ko-KR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Sidelink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L2 buffer status</a:t>
            </a:r>
          </a:p>
          <a:p>
            <a:pPr>
              <a:lnSpc>
                <a:spcPct val="120000"/>
              </a:lnSpc>
            </a:pPr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LTE </a:t>
            </a:r>
            <a:r>
              <a:rPr lang="en-US" altLang="ko-KR" b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V2X </a:t>
            </a:r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was </a:t>
            </a:r>
            <a:r>
              <a:rPr lang="en-US" altLang="ko-KR" b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recently enhanced with multiple carrier operation in REL-15. However, </a:t>
            </a:r>
            <a:r>
              <a:rPr lang="en-US" altLang="ko-KR" b="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 still </a:t>
            </a:r>
            <a:r>
              <a:rPr lang="en-US" altLang="ko-KR" b="0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have </a:t>
            </a:r>
            <a:r>
              <a:rPr lang="en-US" altLang="ko-KR" b="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some open issues to be resolved and therefore we should continue to work for REL-15 </a:t>
            </a:r>
            <a:r>
              <a:rPr lang="en-US" altLang="ko-KR" b="0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maintenance e.g. until end of 2018.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Observations</a:t>
            </a:r>
            <a:endParaRPr lang="ko-KR" altLang="en-US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620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</a:pPr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If </a:t>
            </a:r>
            <a:r>
              <a:rPr lang="en-US" altLang="ko-KR" b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RAN supports applicability of V2X in LTE </a:t>
            </a:r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MDT, further </a:t>
            </a:r>
            <a:r>
              <a:rPr lang="en-US" altLang="ko-KR" b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work on LTE V2X </a:t>
            </a:r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MDT should be </a:t>
            </a:r>
            <a:r>
              <a:rPr lang="en-US" altLang="ko-KR" b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considered in </a:t>
            </a:r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REL-16, </a:t>
            </a:r>
            <a:r>
              <a:rPr lang="en-US" altLang="ko-KR" b="0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after stabilization of REL-15 LTE V2X, e.g. December 2018</a:t>
            </a:r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 allow more V2X experts participate in V2X MDT, RAN2 </a:t>
            </a:r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could also </a:t>
            </a:r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lead V2X MDT work in cooperation with </a:t>
            </a:r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RAN3.</a:t>
            </a:r>
          </a:p>
          <a:p>
            <a:pPr>
              <a:lnSpc>
                <a:spcPct val="120000"/>
              </a:lnSpc>
            </a:pPr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If </a:t>
            </a:r>
            <a:r>
              <a:rPr lang="en-US" altLang="ko-KR" b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RAN supports applicability of V2X in LTE MDT, </a:t>
            </a:r>
            <a:r>
              <a:rPr lang="en-US" altLang="ko-KR" b="0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RAN2/3 should be tasked to check if the existing metrics supported in REL-14/15 LTE V2X can be reused for V2X MDT and if new metrics should be </a:t>
            </a:r>
            <a:r>
              <a:rPr lang="en-US" altLang="ko-KR" b="0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specified</a:t>
            </a:r>
            <a:r>
              <a:rPr lang="en-US" altLang="ko-KR" b="0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lvl="1">
              <a:lnSpc>
                <a:spcPct val="120000"/>
              </a:lnSpc>
            </a:pPr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RAN could consider either extension of NR V2X or a 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separate </a:t>
            </a:r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LTE WI 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 </a:t>
            </a:r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this task.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Proposals</a:t>
            </a:r>
            <a:endParaRPr lang="ko-KR" altLang="en-US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639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6694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4_WTS_PPT양식_Beta_r1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>
          <a:solidFill>
            <a:schemeClr val="tx1"/>
          </a:solidFill>
          <a:miter lim="800000"/>
          <a:headEnd/>
          <a:tailEnd/>
        </a:ln>
      </a:spPr>
      <a:bodyPr wrap="square" rtlCol="0" anchor="ctr">
        <a:noAutofit/>
      </a:bodyPr>
      <a:lstStyle>
        <a:defPPr marL="90488" indent="-90488" algn="l">
          <a:buFontTx/>
          <a:buChar char="•"/>
          <a:defRPr sz="1200" dirty="0" smtClean="0">
            <a:solidFill>
              <a:srgbClr val="000000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50" charset="-127"/>
          </a:defRPr>
        </a:defPPr>
      </a:lstStyle>
    </a:lnDef>
    <a:txDef>
      <a:spPr>
        <a:noFill/>
      </a:spPr>
      <a:bodyPr wrap="none" rtlCol="0" anchor="t" anchorCtr="0">
        <a:spAutoFit/>
      </a:bodyPr>
      <a:lstStyle>
        <a:defPPr>
          <a:defRPr sz="1300" b="1" dirty="0" smtClean="0">
            <a:ea typeface="돋움" pitchFamily="50" charset="-127"/>
          </a:defRPr>
        </a:defPPr>
      </a:lstStyle>
    </a:tx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2014_WTS_PPT양식_Beta_r1</Template>
  <TotalTime>18695</TotalTime>
  <Words>327</Words>
  <Application>Microsoft Office PowerPoint</Application>
  <PresentationFormat>A4 용지(210x297mm)</PresentationFormat>
  <Paragraphs>14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4" baseType="lpstr">
      <vt:lpstr>LG스마트체2.0 Bold</vt:lpstr>
      <vt:lpstr>LG스마트체2.0 SemiBold</vt:lpstr>
      <vt:lpstr>굴림</vt:lpstr>
      <vt:lpstr>돋움</vt:lpstr>
      <vt:lpstr>맑은 고딕</vt:lpstr>
      <vt:lpstr>Arial</vt:lpstr>
      <vt:lpstr>Calibri</vt:lpstr>
      <vt:lpstr>Tahoma</vt:lpstr>
      <vt:lpstr>Wingdings</vt:lpstr>
      <vt:lpstr>2014_WTS_PPT양식_Beta_r1</vt:lpstr>
      <vt:lpstr>Further consideration on LTE V2X</vt:lpstr>
      <vt:lpstr>Observations</vt:lpstr>
      <vt:lpstr>Proposals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RP-180829</dc:title>
  <dc:creator>user</dc:creator>
  <cp:lastModifiedBy>LEE Young Dae/Advanced Communication Standard Team(youngdae.lee@lge.com)</cp:lastModifiedBy>
  <cp:revision>446</cp:revision>
  <dcterms:created xsi:type="dcterms:W3CDTF">2014-06-23T02:51:18Z</dcterms:created>
  <dcterms:modified xsi:type="dcterms:W3CDTF">2018-06-05T08:55:52Z</dcterms:modified>
</cp:coreProperties>
</file>