
<file path=[Content_Types].xml><?xml version="1.0" encoding="utf-8"?>
<Types xmlns="http://schemas.openxmlformats.org/package/2006/content-types">
  <Default Extension="bin" ContentType="image/unknown"/>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10"/>
  </p:notesMasterIdLst>
  <p:handoutMasterIdLst>
    <p:handoutMasterId r:id="rId11"/>
  </p:handoutMasterIdLst>
  <p:sldIdLst>
    <p:sldId id="983" r:id="rId6"/>
    <p:sldId id="949" r:id="rId7"/>
    <p:sldId id="1017" r:id="rId8"/>
    <p:sldId id="1016"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porate Internal Template" id="{2C9DC1DC-DC52-4730-B7DA-888882CCC10D}">
          <p14:sldIdLst>
            <p14:sldId id="983"/>
            <p14:sldId id="949"/>
            <p14:sldId id="1017"/>
            <p14:sldId id="1016"/>
          </p14:sldIdLst>
        </p14:section>
        <p14:section name="Usage Guidelines" id="{9FBA792A-A1D8-465D-9847-07C02E4F48F3}">
          <p14:sldIdLst/>
        </p14:section>
        <p14:section name="Slide Types" id="{DBF0F1FC-5A7F-4CF0-8306-5887B4B82216}">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F9300"/>
    <a:srgbClr val="FF40FF"/>
    <a:srgbClr val="47694B"/>
    <a:srgbClr val="39C751"/>
    <a:srgbClr val="22FE47"/>
    <a:srgbClr val="38C850"/>
    <a:srgbClr val="E04F4F"/>
    <a:srgbClr val="E05050"/>
    <a:srgbClr val="1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93" autoAdjust="0"/>
    <p:restoredTop sz="95196" autoAdjust="0"/>
  </p:normalViewPr>
  <p:slideViewPr>
    <p:cSldViewPr snapToGrid="0">
      <p:cViewPr varScale="1">
        <p:scale>
          <a:sx n="115" d="100"/>
          <a:sy n="115" d="100"/>
        </p:scale>
        <p:origin x="392" y="192"/>
      </p:cViewPr>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2066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a:t>
            </a:fld>
            <a:endParaRPr lang="en-US" dirty="0"/>
          </a:p>
        </p:txBody>
      </p:sp>
    </p:spTree>
    <p:extLst>
      <p:ext uri="{BB962C8B-B14F-4D97-AF65-F5344CB8AC3E}">
        <p14:creationId xmlns:p14="http://schemas.microsoft.com/office/powerpoint/2010/main" val="1615144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2</a:t>
            </a:fld>
            <a:endParaRPr lang="en-US" dirty="0"/>
          </a:p>
        </p:txBody>
      </p:sp>
    </p:spTree>
    <p:extLst>
      <p:ext uri="{BB962C8B-B14F-4D97-AF65-F5344CB8AC3E}">
        <p14:creationId xmlns:p14="http://schemas.microsoft.com/office/powerpoint/2010/main" val="37908748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21487" y="6153502"/>
            <a:ext cx="356148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6845" y="6153504"/>
            <a:ext cx="358933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5604" y="6075318"/>
            <a:ext cx="3633788"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Footer</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21488" y="6113020"/>
            <a:ext cx="3575405" cy="180646"/>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10562" y="6529940"/>
            <a:ext cx="4188646" cy="131703"/>
          </a:xfrm>
          <a:prstGeom prst="rect">
            <a:avLst/>
          </a:prstGeom>
          <a:noFill/>
          <a:ln>
            <a:noFill/>
          </a:ln>
        </p:spPr>
        <p:txBody>
          <a:bodyPr vert="horz" wrap="square" lIns="0" tIns="0" rIns="0" bIns="0" rtlCol="0" anchor="b" anchorCtr="0">
            <a:spAutoFit/>
          </a:bodyPr>
          <a:lstStyle/>
          <a:p>
            <a:pPr marL="0" algn="r" defTabSz="914400" rtl="0" eaLnBrk="1" latinLnBrk="0" hangingPunct="1">
              <a:lnSpc>
                <a:spcPct val="107000"/>
              </a:lnSpc>
              <a:spcBef>
                <a:spcPts val="1200"/>
              </a:spcBef>
            </a:pPr>
            <a:r>
              <a:rPr lang="en-US" sz="800" kern="1200" dirty="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299" y="6502996"/>
            <a:ext cx="6267450" cy="148073"/>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dirty="0"/>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Titl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black">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dirty="0"/>
              <a:t>Title</a:t>
            </a:r>
          </a:p>
        </p:txBody>
      </p:sp>
      <p:sp>
        <p:nvSpPr>
          <p:cNvPr id="38" name="Text Placeholder 7"/>
          <p:cNvSpPr>
            <a:spLocks noGrp="1"/>
          </p:cNvSpPr>
          <p:nvPr>
            <p:ph type="body" sz="quarter" idx="10" hasCustomPrompt="1"/>
          </p:nvPr>
        </p:nvSpPr>
        <p:spPr bwMode="black">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r>
              <a:rPr lang="en-US" dirty="0"/>
              <a:t>Employing Entity</a:t>
            </a:r>
          </a:p>
        </p:txBody>
      </p:sp>
      <p:sp>
        <p:nvSpPr>
          <p:cNvPr id="8" name="Freeform 5">
            <a:extLst>
              <a:ext uri="{FF2B5EF4-FFF2-40B4-BE49-F238E27FC236}">
                <a16:creationId xmlns:a16="http://schemas.microsoft.com/office/drawing/2014/main" id="{262B856B-06E3-42C1-A484-F4FEE5201A6D}"/>
              </a:ext>
            </a:extLst>
          </p:cNvPr>
          <p:cNvSpPr>
            <a:spLocks noEditPoints="1"/>
          </p:cNvSpPr>
          <p:nvPr userDrawn="1"/>
        </p:nvSpPr>
        <p:spPr bwMode="black">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8765"/>
            <a:ext cx="2620523" cy="221599"/>
          </a:xfrm>
        </p:spPr>
        <p:txBody>
          <a:bodyPr wrap="square" anchor="b">
            <a:spAutoFit/>
          </a:bodyPr>
          <a:lstStyle>
            <a:lvl1pPr marL="0" marR="0" indent="0" algn="r" defTabSz="914400" rtl="0" eaLnBrk="1" fontAlgn="auto" latinLnBrk="0" hangingPunct="1">
              <a:lnSpc>
                <a:spcPct val="90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18" y="379079"/>
            <a:ext cx="2608489"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4" y="379079"/>
            <a:ext cx="2605416"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0679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3890"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30540" y="1719072"/>
            <a:ext cx="3566160"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888" y="5047937"/>
            <a:ext cx="6302375"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dirty="0"/>
              <a:t>Source sample text</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187112"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2"/>
            <a:ext cx="11190732"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685B3DF-D0B8-4187-A90E-E17FD7D8D9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3057" cy="6864691"/>
          </a:xfrm>
          <a:prstGeom prst="rect">
            <a:avLst/>
          </a:prstGeom>
        </p:spPr>
      </p:pic>
      <p:sp>
        <p:nvSpPr>
          <p:cNvPr id="36" name="Text Placeholder 5">
            <a:extLst>
              <a:ext uri="{FF2B5EF4-FFF2-40B4-BE49-F238E27FC236}">
                <a16:creationId xmlns:a16="http://schemas.microsoft.com/office/drawing/2014/main" id="{F5B8A5AD-77FD-40A3-8C93-0F5B1D37D376}"/>
              </a:ext>
            </a:extLst>
          </p:cNvPr>
          <p:cNvSpPr txBox="1">
            <a:spLocks/>
          </p:cNvSpPr>
          <p:nvPr/>
        </p:nvSpPr>
        <p:spPr bwMode="gray">
          <a:xfrm>
            <a:off x="525991" y="1195413"/>
            <a:ext cx="2620484" cy="155364"/>
          </a:xfrm>
          <a:prstGeom prst="rect">
            <a:avLst/>
          </a:prstGeom>
        </p:spPr>
        <p:txBody>
          <a:bodyPr/>
          <a:lstStyle>
            <a:lvl1pPr marL="0" indent="0" algn="l" defTabSz="1543050" rtl="0" eaLnBrk="1" latinLnBrk="0" hangingPunct="1">
              <a:lnSpc>
                <a:spcPct val="98000"/>
              </a:lnSpc>
              <a:spcBef>
                <a:spcPts val="0"/>
              </a:spcBef>
              <a:buClr>
                <a:srgbClr val="3253DC"/>
              </a:buClr>
              <a:buFont typeface="Arial" panose="020B0604020202020204" pitchFamily="34" charset="0"/>
              <a:buNone/>
              <a:defRPr sz="2100" kern="1200" baseline="0">
                <a:solidFill>
                  <a:schemeClr val="bg1"/>
                </a:solidFill>
                <a:latin typeface="+mn-lt"/>
                <a:ea typeface="+mn-ea"/>
                <a:cs typeface="+mn-cs"/>
              </a:defRPr>
            </a:lvl1pPr>
            <a:lvl2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baseline="0">
                <a:solidFill>
                  <a:schemeClr val="bg1"/>
                </a:solidFill>
                <a:latin typeface="+mn-lt"/>
                <a:ea typeface="+mn-ea"/>
                <a:cs typeface="+mn-cs"/>
              </a:defRPr>
            </a:lvl2pPr>
            <a:lvl3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2700" kern="1200">
                <a:solidFill>
                  <a:schemeClr val="bg1"/>
                </a:solidFill>
                <a:latin typeface="+mn-lt"/>
                <a:ea typeface="+mn-ea"/>
                <a:cs typeface="+mn-cs"/>
              </a:defRPr>
            </a:lvl3pPr>
            <a:lvl4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a:solidFill>
                  <a:schemeClr val="bg1"/>
                </a:solidFill>
                <a:latin typeface="+mn-lt"/>
                <a:ea typeface="+mn-ea"/>
                <a:cs typeface="+mn-cs"/>
              </a:defRPr>
            </a:lvl4pPr>
            <a:lvl5pPr marL="0" indent="0" algn="l" defTabSz="1543050" rtl="0" eaLnBrk="1" latinLnBrk="0" hangingPunct="1">
              <a:lnSpc>
                <a:spcPct val="98000"/>
              </a:lnSpc>
              <a:spcBef>
                <a:spcPts val="0"/>
              </a:spcBef>
              <a:buClr>
                <a:srgbClr val="595959"/>
              </a:buClr>
              <a:buFont typeface="Microsoft Sans Serif" panose="020B0604020202020204" pitchFamily="34" charset="0"/>
              <a:buNone/>
              <a:tabLst/>
              <a:defRPr sz="2700" kern="1200" baseline="0">
                <a:solidFill>
                  <a:schemeClr val="bg1"/>
                </a:solidFill>
                <a:latin typeface="+mn-lt"/>
                <a:ea typeface="+mn-ea"/>
                <a:cs typeface="+mn-cs"/>
              </a:defRPr>
            </a:lvl5pPr>
            <a:lvl6pPr marL="0" indent="0" algn="l" defTabSz="1543050" rtl="0" eaLnBrk="1" latinLnBrk="0" hangingPunct="1">
              <a:lnSpc>
                <a:spcPct val="94000"/>
              </a:lnSpc>
              <a:spcBef>
                <a:spcPts val="0"/>
              </a:spcBef>
              <a:buFont typeface="Microsoft Sans Serif" panose="020B0604020202020204" pitchFamily="34" charset="0"/>
              <a:buChar char="​"/>
              <a:defRPr sz="4050" kern="1200">
                <a:solidFill>
                  <a:schemeClr val="tx1">
                    <a:lumMod val="85000"/>
                    <a:lumOff val="15000"/>
                  </a:schemeClr>
                </a:solidFill>
                <a:latin typeface="+mn-lt"/>
                <a:ea typeface="+mn-ea"/>
                <a:cs typeface="+mn-cs"/>
              </a:defRPr>
            </a:lvl6pPr>
            <a:lvl7pPr marL="0" indent="0" algn="l" defTabSz="1543050" rtl="0" eaLnBrk="1" latinLnBrk="0" hangingPunct="1">
              <a:lnSpc>
                <a:spcPct val="107000"/>
              </a:lnSpc>
              <a:spcBef>
                <a:spcPts val="2025"/>
              </a:spcBef>
              <a:buFont typeface="Microsoft Sans Serif" panose="020B0604020202020204" pitchFamily="34" charset="0"/>
              <a:buChar char="​"/>
              <a:defRPr sz="3544" kern="1200" baseline="0">
                <a:solidFill>
                  <a:schemeClr val="tx1">
                    <a:lumMod val="85000"/>
                    <a:lumOff val="15000"/>
                  </a:schemeClr>
                </a:solidFill>
                <a:latin typeface="+mn-lt"/>
                <a:ea typeface="+mn-ea"/>
                <a:cs typeface="+mn-cs"/>
              </a:defRPr>
            </a:lvl7pPr>
            <a:lvl8pPr marL="0" indent="0" algn="l" defTabSz="1543050" rtl="0" eaLnBrk="1" latinLnBrk="0" hangingPunct="1">
              <a:lnSpc>
                <a:spcPct val="86000"/>
              </a:lnSpc>
              <a:spcBef>
                <a:spcPts val="3038"/>
              </a:spcBef>
              <a:buSzPct val="100000"/>
              <a:buFont typeface="Microsoft Sans Serif" panose="020B0604020202020204" pitchFamily="34" charset="0"/>
              <a:buChar char="​"/>
              <a:defRPr lang="en-US" sz="9281" kern="1200" baseline="0" dirty="0" smtClean="0">
                <a:solidFill>
                  <a:schemeClr val="tx1">
                    <a:lumMod val="85000"/>
                    <a:lumOff val="15000"/>
                  </a:schemeClr>
                </a:solidFill>
                <a:latin typeface="+mn-lt"/>
                <a:ea typeface="+mn-ea"/>
                <a:cs typeface="+mn-cs"/>
              </a:defRPr>
            </a:lvl8pPr>
            <a:lvl9pPr marL="0" indent="0" algn="l" defTabSz="1543050" rtl="0" eaLnBrk="1" latinLnBrk="0" hangingPunct="1">
              <a:lnSpc>
                <a:spcPct val="84000"/>
              </a:lnSpc>
              <a:spcBef>
                <a:spcPts val="3038"/>
              </a:spcBef>
              <a:buFont typeface="Microsoft Sans Serif" panose="020B0604020202020204" pitchFamily="34" charset="0"/>
              <a:buChar char="​"/>
              <a:defRPr sz="11475" kern="1200" baseline="0">
                <a:solidFill>
                  <a:schemeClr val="tx1">
                    <a:lumMod val="85000"/>
                    <a:lumOff val="15000"/>
                  </a:schemeClr>
                </a:solidFill>
                <a:latin typeface="+mn-lt"/>
                <a:ea typeface="+mn-ea"/>
                <a:cs typeface="+mn-cs"/>
              </a:defRPr>
            </a:lvl9pPr>
          </a:lstStyle>
          <a:p>
            <a:endParaRPr lang="en-US" sz="1244" dirty="0"/>
          </a:p>
        </p:txBody>
      </p:sp>
      <p:sp>
        <p:nvSpPr>
          <p:cNvPr id="37" name="Text Placeholder 48">
            <a:extLst>
              <a:ext uri="{FF2B5EF4-FFF2-40B4-BE49-F238E27FC236}">
                <a16:creationId xmlns:a16="http://schemas.microsoft.com/office/drawing/2014/main" id="{F572DD9E-91CD-4EB3-BD1B-612DC67D1B23}"/>
              </a:ext>
            </a:extLst>
          </p:cNvPr>
          <p:cNvSpPr txBox="1">
            <a:spLocks/>
          </p:cNvSpPr>
          <p:nvPr/>
        </p:nvSpPr>
        <p:spPr bwMode="gray">
          <a:xfrm>
            <a:off x="6241568" y="1194991"/>
            <a:ext cx="2272217" cy="157198"/>
          </a:xfrm>
          <a:prstGeom prst="rect">
            <a:avLst/>
          </a:prstGeom>
        </p:spPr>
        <p:txBody>
          <a:bodyPr/>
          <a:lstStyle>
            <a:lvl1pPr marL="0" indent="0" algn="l" defTabSz="1543050" rtl="0" eaLnBrk="1" latinLnBrk="0" hangingPunct="1">
              <a:lnSpc>
                <a:spcPct val="98000"/>
              </a:lnSpc>
              <a:spcBef>
                <a:spcPts val="0"/>
              </a:spcBef>
              <a:buClr>
                <a:srgbClr val="3253DC"/>
              </a:buClr>
              <a:buFont typeface="Arial" panose="020B0604020202020204" pitchFamily="34" charset="0"/>
              <a:buNone/>
              <a:defRPr sz="2100" kern="1200" baseline="0">
                <a:solidFill>
                  <a:schemeClr val="bg1"/>
                </a:solidFill>
                <a:latin typeface="+mn-lt"/>
                <a:ea typeface="+mn-ea"/>
                <a:cs typeface="+mn-cs"/>
              </a:defRPr>
            </a:lvl1pPr>
            <a:lvl2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baseline="0">
                <a:solidFill>
                  <a:schemeClr val="bg1"/>
                </a:solidFill>
                <a:latin typeface="+mn-lt"/>
                <a:ea typeface="+mn-ea"/>
                <a:cs typeface="+mn-cs"/>
              </a:defRPr>
            </a:lvl2pPr>
            <a:lvl3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2700" kern="1200">
                <a:solidFill>
                  <a:schemeClr val="bg1"/>
                </a:solidFill>
                <a:latin typeface="+mn-lt"/>
                <a:ea typeface="+mn-ea"/>
                <a:cs typeface="+mn-cs"/>
              </a:defRPr>
            </a:lvl3pPr>
            <a:lvl4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a:solidFill>
                  <a:schemeClr val="bg1"/>
                </a:solidFill>
                <a:latin typeface="+mn-lt"/>
                <a:ea typeface="+mn-ea"/>
                <a:cs typeface="+mn-cs"/>
              </a:defRPr>
            </a:lvl4pPr>
            <a:lvl5pPr marL="0" indent="0" algn="l" defTabSz="1543050" rtl="0" eaLnBrk="1" latinLnBrk="0" hangingPunct="1">
              <a:lnSpc>
                <a:spcPct val="98000"/>
              </a:lnSpc>
              <a:spcBef>
                <a:spcPts val="0"/>
              </a:spcBef>
              <a:buClr>
                <a:srgbClr val="595959"/>
              </a:buClr>
              <a:buFont typeface="Microsoft Sans Serif" panose="020B0604020202020204" pitchFamily="34" charset="0"/>
              <a:buNone/>
              <a:tabLst/>
              <a:defRPr sz="2700" kern="1200" baseline="0">
                <a:solidFill>
                  <a:schemeClr val="bg1"/>
                </a:solidFill>
                <a:latin typeface="+mn-lt"/>
                <a:ea typeface="+mn-ea"/>
                <a:cs typeface="+mn-cs"/>
              </a:defRPr>
            </a:lvl5pPr>
            <a:lvl6pPr marL="0" indent="0" algn="l" defTabSz="1543050" rtl="0" eaLnBrk="1" latinLnBrk="0" hangingPunct="1">
              <a:lnSpc>
                <a:spcPct val="94000"/>
              </a:lnSpc>
              <a:spcBef>
                <a:spcPts val="0"/>
              </a:spcBef>
              <a:buFont typeface="Microsoft Sans Serif" panose="020B0604020202020204" pitchFamily="34" charset="0"/>
              <a:buChar char="​"/>
              <a:defRPr sz="4050" kern="1200">
                <a:solidFill>
                  <a:schemeClr val="tx1">
                    <a:lumMod val="85000"/>
                    <a:lumOff val="15000"/>
                  </a:schemeClr>
                </a:solidFill>
                <a:latin typeface="+mn-lt"/>
                <a:ea typeface="+mn-ea"/>
                <a:cs typeface="+mn-cs"/>
              </a:defRPr>
            </a:lvl6pPr>
            <a:lvl7pPr marL="0" indent="0" algn="l" defTabSz="1543050" rtl="0" eaLnBrk="1" latinLnBrk="0" hangingPunct="1">
              <a:lnSpc>
                <a:spcPct val="107000"/>
              </a:lnSpc>
              <a:spcBef>
                <a:spcPts val="2025"/>
              </a:spcBef>
              <a:buFont typeface="Microsoft Sans Serif" panose="020B0604020202020204" pitchFamily="34" charset="0"/>
              <a:buChar char="​"/>
              <a:defRPr sz="3544" kern="1200" baseline="0">
                <a:solidFill>
                  <a:schemeClr val="tx1">
                    <a:lumMod val="85000"/>
                    <a:lumOff val="15000"/>
                  </a:schemeClr>
                </a:solidFill>
                <a:latin typeface="+mn-lt"/>
                <a:ea typeface="+mn-ea"/>
                <a:cs typeface="+mn-cs"/>
              </a:defRPr>
            </a:lvl7pPr>
            <a:lvl8pPr marL="0" indent="0" algn="l" defTabSz="1543050" rtl="0" eaLnBrk="1" latinLnBrk="0" hangingPunct="1">
              <a:lnSpc>
                <a:spcPct val="86000"/>
              </a:lnSpc>
              <a:spcBef>
                <a:spcPts val="3038"/>
              </a:spcBef>
              <a:buSzPct val="100000"/>
              <a:buFont typeface="Microsoft Sans Serif" panose="020B0604020202020204" pitchFamily="34" charset="0"/>
              <a:buChar char="​"/>
              <a:defRPr lang="en-US" sz="9281" kern="1200" baseline="0" dirty="0" smtClean="0">
                <a:solidFill>
                  <a:schemeClr val="tx1">
                    <a:lumMod val="85000"/>
                    <a:lumOff val="15000"/>
                  </a:schemeClr>
                </a:solidFill>
                <a:latin typeface="+mn-lt"/>
                <a:ea typeface="+mn-ea"/>
                <a:cs typeface="+mn-cs"/>
              </a:defRPr>
            </a:lvl8pPr>
            <a:lvl9pPr marL="0" indent="0" algn="l" defTabSz="1543050" rtl="0" eaLnBrk="1" latinLnBrk="0" hangingPunct="1">
              <a:lnSpc>
                <a:spcPct val="84000"/>
              </a:lnSpc>
              <a:spcBef>
                <a:spcPts val="3038"/>
              </a:spcBef>
              <a:buFont typeface="Microsoft Sans Serif" panose="020B0604020202020204" pitchFamily="34" charset="0"/>
              <a:buChar char="​"/>
              <a:defRPr sz="11475" kern="1200" baseline="0">
                <a:solidFill>
                  <a:schemeClr val="tx1">
                    <a:lumMod val="85000"/>
                    <a:lumOff val="15000"/>
                  </a:schemeClr>
                </a:solidFill>
                <a:latin typeface="+mn-lt"/>
                <a:ea typeface="+mn-ea"/>
                <a:cs typeface="+mn-cs"/>
              </a:defRPr>
            </a:lvl9pPr>
          </a:lstStyle>
          <a:p>
            <a:endParaRPr lang="en-US" sz="1244" dirty="0"/>
          </a:p>
        </p:txBody>
      </p:sp>
      <p:sp>
        <p:nvSpPr>
          <p:cNvPr id="22" name="Text Placeholder 21">
            <a:extLst>
              <a:ext uri="{FF2B5EF4-FFF2-40B4-BE49-F238E27FC236}">
                <a16:creationId xmlns:a16="http://schemas.microsoft.com/office/drawing/2014/main" id="{EEBDBE16-0B2B-46C1-B772-4CB28DBD2FCB}"/>
              </a:ext>
            </a:extLst>
          </p:cNvPr>
          <p:cNvSpPr>
            <a:spLocks noGrp="1"/>
          </p:cNvSpPr>
          <p:nvPr>
            <p:ph type="body" sz="quarter" idx="13"/>
          </p:nvPr>
        </p:nvSpPr>
        <p:spPr>
          <a:xfrm>
            <a:off x="560375" y="795193"/>
            <a:ext cx="2608489" cy="723853"/>
          </a:xfrm>
        </p:spPr>
        <p:txBody>
          <a:bodyPr/>
          <a:lstStyle/>
          <a:p>
            <a:r>
              <a:rPr lang="en-US" dirty="0"/>
              <a:t>3GPP RAN #80</a:t>
            </a:r>
          </a:p>
          <a:p>
            <a:r>
              <a:rPr lang="en-US" dirty="0"/>
              <a:t>June 11-14, 2018</a:t>
            </a:r>
          </a:p>
          <a:p>
            <a:r>
              <a:rPr lang="en-US" dirty="0"/>
              <a:t>San Diego, USA</a:t>
            </a:r>
          </a:p>
        </p:txBody>
      </p:sp>
      <p:sp>
        <p:nvSpPr>
          <p:cNvPr id="13" name="Oval 12">
            <a:extLst>
              <a:ext uri="{FF2B5EF4-FFF2-40B4-BE49-F238E27FC236}">
                <a16:creationId xmlns:a16="http://schemas.microsoft.com/office/drawing/2014/main" id="{3A000476-DDD9-4D50-9DC9-5D3C245D2B05}"/>
              </a:ext>
            </a:extLst>
          </p:cNvPr>
          <p:cNvSpPr/>
          <p:nvPr/>
        </p:nvSpPr>
        <p:spPr>
          <a:xfrm>
            <a:off x="2065098" y="2881348"/>
            <a:ext cx="5662436" cy="1782123"/>
          </a:xfrm>
          <a:prstGeom prst="ellipse">
            <a:avLst/>
          </a:prstGeom>
          <a:gradFill flip="none" rotWithShape="1">
            <a:gsLst>
              <a:gs pos="35000">
                <a:schemeClr val="tx1">
                  <a:alpha val="35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5">
            <a:extLst>
              <a:ext uri="{FF2B5EF4-FFF2-40B4-BE49-F238E27FC236}">
                <a16:creationId xmlns:a16="http://schemas.microsoft.com/office/drawing/2014/main" id="{C7BAAA34-8BD0-4E34-9FDC-0DA83A76AACE}"/>
              </a:ext>
            </a:extLst>
          </p:cNvPr>
          <p:cNvSpPr>
            <a:spLocks noEditPoints="1"/>
          </p:cNvSpPr>
          <p:nvPr/>
        </p:nvSpPr>
        <p:spPr bwMode="gray">
          <a:xfrm>
            <a:off x="590851" y="363644"/>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8" name="Title 6"/>
          <p:cNvSpPr>
            <a:spLocks noGrp="1"/>
          </p:cNvSpPr>
          <p:nvPr>
            <p:ph type="ctrTitle"/>
          </p:nvPr>
        </p:nvSpPr>
        <p:spPr>
          <a:xfrm>
            <a:off x="525991" y="2728152"/>
            <a:ext cx="11300567" cy="1753585"/>
          </a:xfrm>
        </p:spPr>
        <p:txBody>
          <a:bodyPr/>
          <a:lstStyle/>
          <a:p>
            <a:r>
              <a:rPr lang="en-US" sz="6600" dirty="0"/>
              <a:t>Views &amp; principles on </a:t>
            </a:r>
            <a:br>
              <a:rPr lang="en-US" sz="6600" dirty="0"/>
            </a:br>
            <a:r>
              <a:rPr lang="en-US" sz="6600" dirty="0"/>
              <a:t>3GPP RAN Rel-16</a:t>
            </a:r>
            <a:endParaRPr lang="en-US" sz="4400" dirty="0"/>
          </a:p>
        </p:txBody>
      </p:sp>
      <p:sp>
        <p:nvSpPr>
          <p:cNvPr id="10" name="Text Placeholder 21">
            <a:extLst>
              <a:ext uri="{FF2B5EF4-FFF2-40B4-BE49-F238E27FC236}">
                <a16:creationId xmlns:a16="http://schemas.microsoft.com/office/drawing/2014/main" id="{2F04BF4B-3967-6A4B-8673-C182AE29E1AB}"/>
              </a:ext>
            </a:extLst>
          </p:cNvPr>
          <p:cNvSpPr txBox="1">
            <a:spLocks/>
          </p:cNvSpPr>
          <p:nvPr/>
        </p:nvSpPr>
        <p:spPr bwMode="black">
          <a:xfrm>
            <a:off x="8685896" y="364225"/>
            <a:ext cx="2608489" cy="241285"/>
          </a:xfrm>
          <a:prstGeom prst="rect">
            <a:avLst/>
          </a:prstGeom>
        </p:spPr>
        <p:txBody>
          <a:bodyPr vert="horz" wrap="square" lIns="0" tIns="0" rIns="0" bIns="0" rtlCol="0" anchor="b">
            <a:sp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RP-180666</a:t>
            </a:r>
          </a:p>
        </p:txBody>
      </p:sp>
    </p:spTree>
    <p:extLst>
      <p:ext uri="{BB962C8B-B14F-4D97-AF65-F5344CB8AC3E}">
        <p14:creationId xmlns:p14="http://schemas.microsoft.com/office/powerpoint/2010/main" val="26548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16 is about cellular expansion</a:t>
            </a:r>
          </a:p>
        </p:txBody>
      </p:sp>
      <p:sp>
        <p:nvSpPr>
          <p:cNvPr id="3" name="Content Placeholder 2"/>
          <p:cNvSpPr>
            <a:spLocks noGrp="1"/>
          </p:cNvSpPr>
          <p:nvPr>
            <p:ph sz="quarter" idx="12"/>
          </p:nvPr>
        </p:nvSpPr>
        <p:spPr>
          <a:xfrm>
            <a:off x="495301" y="5419755"/>
            <a:ext cx="11190732" cy="997292"/>
          </a:xfrm>
        </p:spPr>
        <p:txBody>
          <a:bodyPr/>
          <a:lstStyle/>
          <a:p>
            <a:r>
              <a:rPr lang="en-US" dirty="0"/>
              <a:t>Release 16 is an integral part of the 5G vision</a:t>
            </a:r>
          </a:p>
          <a:p>
            <a:r>
              <a:rPr lang="en-US" dirty="0"/>
              <a:t>Further </a:t>
            </a:r>
            <a:r>
              <a:rPr lang="en-US" b="1" u="sng" dirty="0">
                <a:solidFill>
                  <a:srgbClr val="FF0000"/>
                </a:solidFill>
              </a:rPr>
              <a:t>expand</a:t>
            </a:r>
            <a:r>
              <a:rPr lang="en-US" dirty="0"/>
              <a:t> cellular beyond mobile broadband leveraging both NR &amp; LTE</a:t>
            </a:r>
          </a:p>
        </p:txBody>
      </p:sp>
      <p:sp>
        <p:nvSpPr>
          <p:cNvPr id="5" name="Footer Placeholder 4"/>
          <p:cNvSpPr>
            <a:spLocks noGrp="1"/>
          </p:cNvSpPr>
          <p:nvPr>
            <p:ph type="ftr" sz="quarter" idx="3"/>
          </p:nvPr>
        </p:nvSpPr>
        <p:spPr>
          <a:xfrm>
            <a:off x="495300" y="6550361"/>
            <a:ext cx="6080760"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2023626592"/>
              </p:ext>
            </p:extLst>
          </p:nvPr>
        </p:nvGraphicFramePr>
        <p:xfrm>
          <a:off x="316292" y="1310553"/>
          <a:ext cx="11636381" cy="741680"/>
        </p:xfrm>
        <a:graphic>
          <a:graphicData uri="http://schemas.openxmlformats.org/drawingml/2006/table">
            <a:tbl>
              <a:tblPr firstRow="1" bandRow="1">
                <a:tableStyleId>{5C22544A-7EE6-4342-B048-85BDC9FD1C3A}</a:tableStyleId>
              </a:tblPr>
              <a:tblGrid>
                <a:gridCol w="684493">
                  <a:extLst>
                    <a:ext uri="{9D8B030D-6E8A-4147-A177-3AD203B41FA5}">
                      <a16:colId xmlns:a16="http://schemas.microsoft.com/office/drawing/2014/main" val="20000"/>
                    </a:ext>
                  </a:extLst>
                </a:gridCol>
                <a:gridCol w="684493">
                  <a:extLst>
                    <a:ext uri="{9D8B030D-6E8A-4147-A177-3AD203B41FA5}">
                      <a16:colId xmlns:a16="http://schemas.microsoft.com/office/drawing/2014/main" val="20001"/>
                    </a:ext>
                  </a:extLst>
                </a:gridCol>
                <a:gridCol w="684493">
                  <a:extLst>
                    <a:ext uri="{9D8B030D-6E8A-4147-A177-3AD203B41FA5}">
                      <a16:colId xmlns:a16="http://schemas.microsoft.com/office/drawing/2014/main" val="20002"/>
                    </a:ext>
                  </a:extLst>
                </a:gridCol>
                <a:gridCol w="684493">
                  <a:extLst>
                    <a:ext uri="{9D8B030D-6E8A-4147-A177-3AD203B41FA5}">
                      <a16:colId xmlns:a16="http://schemas.microsoft.com/office/drawing/2014/main" val="20003"/>
                    </a:ext>
                  </a:extLst>
                </a:gridCol>
                <a:gridCol w="684493">
                  <a:extLst>
                    <a:ext uri="{9D8B030D-6E8A-4147-A177-3AD203B41FA5}">
                      <a16:colId xmlns:a16="http://schemas.microsoft.com/office/drawing/2014/main" val="20004"/>
                    </a:ext>
                  </a:extLst>
                </a:gridCol>
                <a:gridCol w="684493">
                  <a:extLst>
                    <a:ext uri="{9D8B030D-6E8A-4147-A177-3AD203B41FA5}">
                      <a16:colId xmlns:a16="http://schemas.microsoft.com/office/drawing/2014/main" val="20005"/>
                    </a:ext>
                  </a:extLst>
                </a:gridCol>
                <a:gridCol w="684493">
                  <a:extLst>
                    <a:ext uri="{9D8B030D-6E8A-4147-A177-3AD203B41FA5}">
                      <a16:colId xmlns:a16="http://schemas.microsoft.com/office/drawing/2014/main" val="20006"/>
                    </a:ext>
                  </a:extLst>
                </a:gridCol>
                <a:gridCol w="684493">
                  <a:extLst>
                    <a:ext uri="{9D8B030D-6E8A-4147-A177-3AD203B41FA5}">
                      <a16:colId xmlns:a16="http://schemas.microsoft.com/office/drawing/2014/main" val="20007"/>
                    </a:ext>
                  </a:extLst>
                </a:gridCol>
                <a:gridCol w="684493">
                  <a:extLst>
                    <a:ext uri="{9D8B030D-6E8A-4147-A177-3AD203B41FA5}">
                      <a16:colId xmlns:a16="http://schemas.microsoft.com/office/drawing/2014/main" val="20008"/>
                    </a:ext>
                  </a:extLst>
                </a:gridCol>
                <a:gridCol w="684493">
                  <a:extLst>
                    <a:ext uri="{9D8B030D-6E8A-4147-A177-3AD203B41FA5}">
                      <a16:colId xmlns:a16="http://schemas.microsoft.com/office/drawing/2014/main" val="20009"/>
                    </a:ext>
                  </a:extLst>
                </a:gridCol>
                <a:gridCol w="684493">
                  <a:extLst>
                    <a:ext uri="{9D8B030D-6E8A-4147-A177-3AD203B41FA5}">
                      <a16:colId xmlns:a16="http://schemas.microsoft.com/office/drawing/2014/main" val="20010"/>
                    </a:ext>
                  </a:extLst>
                </a:gridCol>
                <a:gridCol w="684493">
                  <a:extLst>
                    <a:ext uri="{9D8B030D-6E8A-4147-A177-3AD203B41FA5}">
                      <a16:colId xmlns:a16="http://schemas.microsoft.com/office/drawing/2014/main" val="20011"/>
                    </a:ext>
                  </a:extLst>
                </a:gridCol>
                <a:gridCol w="684493">
                  <a:extLst>
                    <a:ext uri="{9D8B030D-6E8A-4147-A177-3AD203B41FA5}">
                      <a16:colId xmlns:a16="http://schemas.microsoft.com/office/drawing/2014/main" val="20012"/>
                    </a:ext>
                  </a:extLst>
                </a:gridCol>
                <a:gridCol w="684493">
                  <a:extLst>
                    <a:ext uri="{9D8B030D-6E8A-4147-A177-3AD203B41FA5}">
                      <a16:colId xmlns:a16="http://schemas.microsoft.com/office/drawing/2014/main" val="20013"/>
                    </a:ext>
                  </a:extLst>
                </a:gridCol>
                <a:gridCol w="684493">
                  <a:extLst>
                    <a:ext uri="{9D8B030D-6E8A-4147-A177-3AD203B41FA5}">
                      <a16:colId xmlns:a16="http://schemas.microsoft.com/office/drawing/2014/main" val="20014"/>
                    </a:ext>
                  </a:extLst>
                </a:gridCol>
                <a:gridCol w="684493">
                  <a:extLst>
                    <a:ext uri="{9D8B030D-6E8A-4147-A177-3AD203B41FA5}">
                      <a16:colId xmlns:a16="http://schemas.microsoft.com/office/drawing/2014/main" val="20015"/>
                    </a:ext>
                  </a:extLst>
                </a:gridCol>
                <a:gridCol w="684493">
                  <a:extLst>
                    <a:ext uri="{9D8B030D-6E8A-4147-A177-3AD203B41FA5}">
                      <a16:colId xmlns:a16="http://schemas.microsoft.com/office/drawing/2014/main" val="20016"/>
                    </a:ext>
                  </a:extLst>
                </a:gridCol>
              </a:tblGrid>
              <a:tr h="370840">
                <a:tc gridSpan="4">
                  <a:txBody>
                    <a:bodyPr/>
                    <a:lstStyle/>
                    <a:p>
                      <a:pPr algn="ctr"/>
                      <a:r>
                        <a:rPr lang="en-US" sz="1600" dirty="0"/>
                        <a:t>2016</a:t>
                      </a:r>
                    </a:p>
                  </a:txBody>
                  <a:tcPr>
                    <a:solidFill>
                      <a:schemeClr val="bg2">
                        <a:lumMod val="75000"/>
                      </a:schemeClr>
                    </a:solidFill>
                  </a:tcPr>
                </a:tc>
                <a:tc hMerge="1">
                  <a:txBody>
                    <a:bodyPr/>
                    <a:lstStyle/>
                    <a:p>
                      <a:pPr algn="ctr"/>
                      <a:endParaRPr lang="en-US" dirty="0"/>
                    </a:p>
                  </a:txBody>
                  <a:tcPr>
                    <a:solidFill>
                      <a:schemeClr val="accent6">
                        <a:lumMod val="75000"/>
                      </a:schemeClr>
                    </a:solidFill>
                  </a:tcPr>
                </a:tc>
                <a:tc hMerge="1">
                  <a:txBody>
                    <a:bodyPr/>
                    <a:lstStyle/>
                    <a:p>
                      <a:pPr algn="ctr"/>
                      <a:endParaRPr lang="en-US" dirty="0"/>
                    </a:p>
                  </a:txBody>
                  <a:tcPr>
                    <a:solidFill>
                      <a:schemeClr val="accent6">
                        <a:lumMod val="75000"/>
                      </a:schemeClr>
                    </a:solidFill>
                  </a:tcPr>
                </a:tc>
                <a:tc hMerge="1">
                  <a:txBody>
                    <a:bodyPr/>
                    <a:lstStyle/>
                    <a:p>
                      <a:pPr algn="ctr"/>
                      <a:endParaRPr lang="en-US" dirty="0"/>
                    </a:p>
                  </a:txBody>
                  <a:tcPr>
                    <a:solidFill>
                      <a:schemeClr val="accent6">
                        <a:lumMod val="75000"/>
                      </a:schemeClr>
                    </a:solidFill>
                  </a:tcPr>
                </a:tc>
                <a:tc gridSpan="4">
                  <a:txBody>
                    <a:bodyPr/>
                    <a:lstStyle/>
                    <a:p>
                      <a:pPr algn="ctr"/>
                      <a:r>
                        <a:rPr lang="en-US" sz="1600" dirty="0"/>
                        <a:t>2017</a:t>
                      </a:r>
                    </a:p>
                  </a:txBody>
                  <a:tcPr>
                    <a:solidFill>
                      <a:schemeClr val="bg2">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gridSpan="4">
                  <a:txBody>
                    <a:bodyPr/>
                    <a:lstStyle/>
                    <a:p>
                      <a:pPr algn="ctr"/>
                      <a:r>
                        <a:rPr lang="en-US" sz="1600" dirty="0"/>
                        <a:t>2018</a:t>
                      </a:r>
                    </a:p>
                  </a:txBody>
                  <a:tcPr>
                    <a:solidFill>
                      <a:schemeClr val="bg2">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gridSpan="4">
                  <a:txBody>
                    <a:bodyPr/>
                    <a:lstStyle/>
                    <a:p>
                      <a:pPr algn="ctr"/>
                      <a:r>
                        <a:rPr lang="en-US" sz="1600" dirty="0"/>
                        <a:t>2019</a:t>
                      </a:r>
                    </a:p>
                  </a:txBody>
                  <a:tcPr>
                    <a:solidFill>
                      <a:schemeClr val="bg2">
                        <a:lumMod val="75000"/>
                      </a:schemeClr>
                    </a:solidFill>
                  </a:tcPr>
                </a:tc>
                <a:tc hMerge="1">
                  <a:txBody>
                    <a:bodyPr/>
                    <a:lstStyle/>
                    <a:p>
                      <a:endParaRPr lang="en-US"/>
                    </a:p>
                  </a:txBody>
                  <a:tcPr>
                    <a:solidFill>
                      <a:schemeClr val="accent6">
                        <a:lumMod val="75000"/>
                      </a:schemeClr>
                    </a:solidFill>
                  </a:tcPr>
                </a:tc>
                <a:tc hMerge="1">
                  <a:txBody>
                    <a:bodyPr/>
                    <a:lstStyle/>
                    <a:p>
                      <a:endParaRPr lang="en-US"/>
                    </a:p>
                  </a:txBody>
                  <a:tcPr>
                    <a:solidFill>
                      <a:schemeClr val="accent6">
                        <a:lumMod val="75000"/>
                      </a:schemeClr>
                    </a:solidFill>
                  </a:tcPr>
                </a:tc>
                <a:tc hMerge="1">
                  <a:txBody>
                    <a:bodyPr/>
                    <a:lstStyle/>
                    <a:p>
                      <a:endParaRPr lang="en-US" dirty="0"/>
                    </a:p>
                  </a:txBody>
                  <a:tcPr>
                    <a:solidFill>
                      <a:schemeClr val="accent6">
                        <a:lumMod val="75000"/>
                      </a:schemeClr>
                    </a:solidFill>
                  </a:tcPr>
                </a:tc>
                <a:tc>
                  <a:txBody>
                    <a:bodyPr/>
                    <a:lstStyle/>
                    <a:p>
                      <a:pPr algn="ctr"/>
                      <a:r>
                        <a:rPr lang="en-US" sz="1600" dirty="0"/>
                        <a:t>2020</a:t>
                      </a:r>
                    </a:p>
                  </a:txBody>
                  <a:tcPr>
                    <a:solidFill>
                      <a:schemeClr val="bg2">
                        <a:lumMod val="75000"/>
                      </a:schemeClr>
                    </a:solidFill>
                  </a:tcPr>
                </a:tc>
                <a:extLst>
                  <a:ext uri="{0D108BD9-81ED-4DB2-BD59-A6C34878D82A}">
                    <a16:rowId xmlns:a16="http://schemas.microsoft.com/office/drawing/2014/main" val="10000"/>
                  </a:ext>
                </a:extLst>
              </a:tr>
              <a:tr h="370840">
                <a:tc>
                  <a:txBody>
                    <a:bodyPr/>
                    <a:lstStyle/>
                    <a:p>
                      <a:pPr algn="ctr"/>
                      <a:r>
                        <a:rPr lang="en-US" sz="1600" dirty="0"/>
                        <a:t>Q1</a:t>
                      </a:r>
                    </a:p>
                  </a:txBody>
                  <a:tcPr>
                    <a:solidFill>
                      <a:schemeClr val="bg2">
                        <a:lumMod val="40000"/>
                        <a:lumOff val="60000"/>
                      </a:schemeClr>
                    </a:solidFill>
                  </a:tcPr>
                </a:tc>
                <a:tc>
                  <a:txBody>
                    <a:bodyPr/>
                    <a:lstStyle/>
                    <a:p>
                      <a:pPr algn="ctr"/>
                      <a:r>
                        <a:rPr lang="en-US" sz="1600" dirty="0"/>
                        <a:t>Q2</a:t>
                      </a:r>
                    </a:p>
                  </a:txBody>
                  <a:tcPr>
                    <a:solidFill>
                      <a:schemeClr val="bg2">
                        <a:lumMod val="40000"/>
                        <a:lumOff val="60000"/>
                      </a:schemeClr>
                    </a:solidFill>
                  </a:tcPr>
                </a:tc>
                <a:tc>
                  <a:txBody>
                    <a:bodyPr/>
                    <a:lstStyle/>
                    <a:p>
                      <a:pPr algn="ctr"/>
                      <a:r>
                        <a:rPr lang="en-US" sz="1600" dirty="0"/>
                        <a:t>Q3</a:t>
                      </a:r>
                    </a:p>
                  </a:txBody>
                  <a:tcPr>
                    <a:solidFill>
                      <a:schemeClr val="bg2">
                        <a:lumMod val="40000"/>
                        <a:lumOff val="60000"/>
                      </a:schemeClr>
                    </a:solidFill>
                  </a:tcPr>
                </a:tc>
                <a:tc>
                  <a:txBody>
                    <a:bodyPr/>
                    <a:lstStyle/>
                    <a:p>
                      <a:pPr algn="ctr"/>
                      <a:r>
                        <a:rPr lang="en-US" sz="1600" dirty="0"/>
                        <a:t>Q4</a:t>
                      </a:r>
                    </a:p>
                  </a:txBody>
                  <a:tcPr>
                    <a:solidFill>
                      <a:schemeClr val="bg2">
                        <a:lumMod val="40000"/>
                        <a:lumOff val="60000"/>
                      </a:schemeClr>
                    </a:solidFill>
                  </a:tcPr>
                </a:tc>
                <a:tc>
                  <a:txBody>
                    <a:bodyPr/>
                    <a:lstStyle/>
                    <a:p>
                      <a:pPr algn="ctr"/>
                      <a:r>
                        <a:rPr lang="en-US" sz="1600" dirty="0"/>
                        <a:t>Q1</a:t>
                      </a:r>
                    </a:p>
                  </a:txBody>
                  <a:tcPr>
                    <a:solidFill>
                      <a:schemeClr val="bg2">
                        <a:lumMod val="40000"/>
                        <a:lumOff val="60000"/>
                      </a:schemeClr>
                    </a:solidFill>
                  </a:tcPr>
                </a:tc>
                <a:tc>
                  <a:txBody>
                    <a:bodyPr/>
                    <a:lstStyle/>
                    <a:p>
                      <a:pPr algn="ctr"/>
                      <a:r>
                        <a:rPr lang="en-US" sz="1600" dirty="0"/>
                        <a:t>Q2</a:t>
                      </a:r>
                    </a:p>
                  </a:txBody>
                  <a:tcPr>
                    <a:solidFill>
                      <a:schemeClr val="bg2">
                        <a:lumMod val="40000"/>
                        <a:lumOff val="60000"/>
                      </a:schemeClr>
                    </a:solidFill>
                  </a:tcPr>
                </a:tc>
                <a:tc>
                  <a:txBody>
                    <a:bodyPr/>
                    <a:lstStyle/>
                    <a:p>
                      <a:pPr algn="ctr"/>
                      <a:r>
                        <a:rPr lang="en-US" sz="1600" dirty="0"/>
                        <a:t>Q3</a:t>
                      </a:r>
                    </a:p>
                  </a:txBody>
                  <a:tcPr>
                    <a:solidFill>
                      <a:schemeClr val="bg2">
                        <a:lumMod val="40000"/>
                        <a:lumOff val="60000"/>
                      </a:schemeClr>
                    </a:solidFill>
                  </a:tcPr>
                </a:tc>
                <a:tc>
                  <a:txBody>
                    <a:bodyPr/>
                    <a:lstStyle/>
                    <a:p>
                      <a:pPr algn="ctr"/>
                      <a:r>
                        <a:rPr lang="en-US" sz="1600" dirty="0"/>
                        <a:t>Q4</a:t>
                      </a:r>
                    </a:p>
                  </a:txBody>
                  <a:tcPr>
                    <a:solidFill>
                      <a:schemeClr val="bg2">
                        <a:lumMod val="40000"/>
                        <a:lumOff val="60000"/>
                      </a:schemeClr>
                    </a:solidFill>
                  </a:tcPr>
                </a:tc>
                <a:tc>
                  <a:txBody>
                    <a:bodyPr/>
                    <a:lstStyle/>
                    <a:p>
                      <a:pPr algn="ctr"/>
                      <a:r>
                        <a:rPr lang="en-US" sz="1600" dirty="0"/>
                        <a:t>Q1</a:t>
                      </a:r>
                    </a:p>
                  </a:txBody>
                  <a:tcPr>
                    <a:solidFill>
                      <a:schemeClr val="bg2">
                        <a:lumMod val="40000"/>
                        <a:lumOff val="60000"/>
                      </a:schemeClr>
                    </a:solidFill>
                  </a:tcPr>
                </a:tc>
                <a:tc>
                  <a:txBody>
                    <a:bodyPr/>
                    <a:lstStyle/>
                    <a:p>
                      <a:pPr algn="ctr"/>
                      <a:r>
                        <a:rPr lang="en-US" sz="1600" dirty="0"/>
                        <a:t>Q2</a:t>
                      </a:r>
                    </a:p>
                  </a:txBody>
                  <a:tcPr>
                    <a:solidFill>
                      <a:schemeClr val="bg2">
                        <a:lumMod val="40000"/>
                        <a:lumOff val="60000"/>
                      </a:schemeClr>
                    </a:solidFill>
                  </a:tcPr>
                </a:tc>
                <a:tc>
                  <a:txBody>
                    <a:bodyPr/>
                    <a:lstStyle/>
                    <a:p>
                      <a:pPr algn="ctr"/>
                      <a:r>
                        <a:rPr lang="en-US" sz="1600" dirty="0"/>
                        <a:t>Q3</a:t>
                      </a:r>
                    </a:p>
                  </a:txBody>
                  <a:tcPr>
                    <a:solidFill>
                      <a:schemeClr val="bg2">
                        <a:lumMod val="40000"/>
                        <a:lumOff val="60000"/>
                      </a:schemeClr>
                    </a:solidFill>
                  </a:tcPr>
                </a:tc>
                <a:tc>
                  <a:txBody>
                    <a:bodyPr/>
                    <a:lstStyle/>
                    <a:p>
                      <a:pPr algn="ctr"/>
                      <a:r>
                        <a:rPr lang="en-US" sz="1600" dirty="0"/>
                        <a:t>Q4</a:t>
                      </a:r>
                    </a:p>
                  </a:txBody>
                  <a:tcPr>
                    <a:solidFill>
                      <a:schemeClr val="bg2">
                        <a:lumMod val="40000"/>
                        <a:lumOff val="60000"/>
                      </a:schemeClr>
                    </a:solidFill>
                  </a:tcPr>
                </a:tc>
                <a:tc>
                  <a:txBody>
                    <a:bodyPr/>
                    <a:lstStyle/>
                    <a:p>
                      <a:pPr algn="ctr"/>
                      <a:r>
                        <a:rPr lang="en-US" sz="1600" dirty="0"/>
                        <a:t>Q1</a:t>
                      </a:r>
                    </a:p>
                  </a:txBody>
                  <a:tcPr>
                    <a:solidFill>
                      <a:schemeClr val="bg2">
                        <a:lumMod val="40000"/>
                        <a:lumOff val="60000"/>
                      </a:schemeClr>
                    </a:solidFill>
                  </a:tcPr>
                </a:tc>
                <a:tc>
                  <a:txBody>
                    <a:bodyPr/>
                    <a:lstStyle/>
                    <a:p>
                      <a:pPr algn="ctr"/>
                      <a:r>
                        <a:rPr lang="en-US" sz="1600" dirty="0"/>
                        <a:t>Q2</a:t>
                      </a:r>
                    </a:p>
                  </a:txBody>
                  <a:tcPr>
                    <a:solidFill>
                      <a:schemeClr val="bg2">
                        <a:lumMod val="40000"/>
                        <a:lumOff val="60000"/>
                      </a:schemeClr>
                    </a:solidFill>
                  </a:tcPr>
                </a:tc>
                <a:tc>
                  <a:txBody>
                    <a:bodyPr/>
                    <a:lstStyle/>
                    <a:p>
                      <a:pPr algn="ctr"/>
                      <a:r>
                        <a:rPr lang="en-US" sz="1600" dirty="0"/>
                        <a:t>Q3</a:t>
                      </a:r>
                    </a:p>
                  </a:txBody>
                  <a:tcPr>
                    <a:solidFill>
                      <a:schemeClr val="bg2">
                        <a:lumMod val="40000"/>
                        <a:lumOff val="60000"/>
                      </a:schemeClr>
                    </a:solidFill>
                  </a:tcPr>
                </a:tc>
                <a:tc>
                  <a:txBody>
                    <a:bodyPr/>
                    <a:lstStyle/>
                    <a:p>
                      <a:pPr algn="ctr"/>
                      <a:r>
                        <a:rPr lang="en-US" sz="1600" dirty="0"/>
                        <a:t>Q4</a:t>
                      </a:r>
                    </a:p>
                  </a:txBody>
                  <a:tcPr>
                    <a:solidFill>
                      <a:schemeClr val="bg2">
                        <a:lumMod val="40000"/>
                        <a:lumOff val="60000"/>
                      </a:schemeClr>
                    </a:solidFill>
                  </a:tcPr>
                </a:tc>
                <a:tc>
                  <a:txBody>
                    <a:bodyPr/>
                    <a:lstStyle/>
                    <a:p>
                      <a:pPr algn="ctr"/>
                      <a:r>
                        <a:rPr lang="en-US" sz="1600" dirty="0"/>
                        <a:t>Q1</a:t>
                      </a:r>
                    </a:p>
                  </a:txBody>
                  <a:tcPr>
                    <a:solidFill>
                      <a:schemeClr val="bg2">
                        <a:lumMod val="40000"/>
                        <a:lumOff val="60000"/>
                      </a:schemeClr>
                    </a:solidFill>
                  </a:tcPr>
                </a:tc>
                <a:extLst>
                  <a:ext uri="{0D108BD9-81ED-4DB2-BD59-A6C34878D82A}">
                    <a16:rowId xmlns:a16="http://schemas.microsoft.com/office/drawing/2014/main" val="10001"/>
                  </a:ext>
                </a:extLst>
              </a:tr>
            </a:tbl>
          </a:graphicData>
        </a:graphic>
      </p:graphicFrame>
      <p:sp>
        <p:nvSpPr>
          <p:cNvPr id="7" name="Rounded Rectangle 6"/>
          <p:cNvSpPr/>
          <p:nvPr/>
        </p:nvSpPr>
        <p:spPr>
          <a:xfrm>
            <a:off x="316292" y="2216179"/>
            <a:ext cx="3436558" cy="364769"/>
          </a:xfrm>
          <a:prstGeom prst="roundRect">
            <a:avLst/>
          </a:prstGeom>
          <a:solidFill>
            <a:srgbClr val="FFF0B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5G study</a:t>
            </a:r>
          </a:p>
        </p:txBody>
      </p:sp>
      <p:sp>
        <p:nvSpPr>
          <p:cNvPr id="9" name="Rounded Rectangle 8"/>
          <p:cNvSpPr/>
          <p:nvPr/>
        </p:nvSpPr>
        <p:spPr>
          <a:xfrm>
            <a:off x="3752851" y="2655235"/>
            <a:ext cx="5411696" cy="364769"/>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Release 15 </a:t>
            </a:r>
            <a:r>
              <a:rPr lang="en-US" i="1" dirty="0">
                <a:solidFill>
                  <a:schemeClr val="tx1"/>
                </a:solidFill>
              </a:rPr>
              <a:t>(5G Phase 1)</a:t>
            </a:r>
          </a:p>
        </p:txBody>
      </p:sp>
      <p:sp>
        <p:nvSpPr>
          <p:cNvPr id="18" name="TextBox 17"/>
          <p:cNvSpPr txBox="1"/>
          <p:nvPr/>
        </p:nvSpPr>
        <p:spPr>
          <a:xfrm>
            <a:off x="3698357" y="3020004"/>
            <a:ext cx="5520683" cy="276999"/>
          </a:xfrm>
          <a:prstGeom prst="rect">
            <a:avLst/>
          </a:prstGeom>
          <a:noFill/>
        </p:spPr>
        <p:txBody>
          <a:bodyPr wrap="square" rtlCol="0">
            <a:spAutoFit/>
          </a:bodyPr>
          <a:lstStyle/>
          <a:p>
            <a:r>
              <a:rPr lang="en-US" sz="1200" b="1" i="1" dirty="0" err="1">
                <a:solidFill>
                  <a:schemeClr val="tx2">
                    <a:lumMod val="75000"/>
                  </a:schemeClr>
                </a:solidFill>
              </a:rPr>
              <a:t>eMBB</a:t>
            </a:r>
            <a:r>
              <a:rPr lang="en-US" sz="1200" b="1" i="1" dirty="0">
                <a:solidFill>
                  <a:schemeClr val="tx2">
                    <a:lumMod val="75000"/>
                  </a:schemeClr>
                </a:solidFill>
              </a:rPr>
              <a:t> (TDD/FDD, FR1/FR2, NSA/SA, EPC/5GC), URLLC</a:t>
            </a:r>
          </a:p>
        </p:txBody>
      </p:sp>
      <p:sp>
        <p:nvSpPr>
          <p:cNvPr id="21" name="Rounded Rectangle 20"/>
          <p:cNvSpPr/>
          <p:nvPr/>
        </p:nvSpPr>
        <p:spPr>
          <a:xfrm>
            <a:off x="7143750" y="4329636"/>
            <a:ext cx="4808923" cy="364769"/>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Release 16 </a:t>
            </a:r>
            <a:r>
              <a:rPr lang="en-US" i="1" dirty="0">
                <a:solidFill>
                  <a:schemeClr val="tx1"/>
                </a:solidFill>
              </a:rPr>
              <a:t>(5G Phase 2)</a:t>
            </a:r>
          </a:p>
        </p:txBody>
      </p:sp>
      <p:sp>
        <p:nvSpPr>
          <p:cNvPr id="22" name="TextBox 21"/>
          <p:cNvSpPr txBox="1"/>
          <p:nvPr/>
        </p:nvSpPr>
        <p:spPr>
          <a:xfrm>
            <a:off x="7143750" y="4694405"/>
            <a:ext cx="4520849" cy="276999"/>
          </a:xfrm>
          <a:prstGeom prst="rect">
            <a:avLst/>
          </a:prstGeom>
          <a:noFill/>
        </p:spPr>
        <p:txBody>
          <a:bodyPr wrap="square" rtlCol="0">
            <a:spAutoFit/>
          </a:bodyPr>
          <a:lstStyle/>
          <a:p>
            <a:r>
              <a:rPr lang="en-US" sz="1200" b="1" i="1" dirty="0">
                <a:solidFill>
                  <a:schemeClr val="tx2">
                    <a:lumMod val="75000"/>
                  </a:schemeClr>
                </a:solidFill>
              </a:rPr>
              <a:t>5G Evolution &amp; Expansion</a:t>
            </a:r>
          </a:p>
        </p:txBody>
      </p:sp>
      <p:sp>
        <p:nvSpPr>
          <p:cNvPr id="24" name="TextBox 23"/>
          <p:cNvSpPr txBox="1"/>
          <p:nvPr/>
        </p:nvSpPr>
        <p:spPr>
          <a:xfrm>
            <a:off x="6134482" y="3384773"/>
            <a:ext cx="704850" cy="369332"/>
          </a:xfrm>
          <a:prstGeom prst="rect">
            <a:avLst/>
          </a:prstGeom>
          <a:solidFill>
            <a:srgbClr val="FFFF00"/>
          </a:solidFill>
        </p:spPr>
        <p:txBody>
          <a:bodyPr wrap="square" rtlCol="0">
            <a:spAutoFit/>
          </a:bodyPr>
          <a:lstStyle/>
          <a:p>
            <a:pPr algn="ctr"/>
            <a:r>
              <a:rPr lang="en-US" sz="900" b="1" i="1">
                <a:solidFill>
                  <a:schemeClr val="tx2">
                    <a:lumMod val="75000"/>
                  </a:schemeClr>
                </a:solidFill>
              </a:rPr>
              <a:t>NSA Op.3  </a:t>
            </a:r>
            <a:r>
              <a:rPr lang="en-US" sz="900" b="1" i="1" dirty="0">
                <a:solidFill>
                  <a:schemeClr val="tx2">
                    <a:lumMod val="75000"/>
                  </a:schemeClr>
                </a:solidFill>
              </a:rPr>
              <a:t>ASN.1</a:t>
            </a:r>
          </a:p>
        </p:txBody>
      </p:sp>
      <p:sp>
        <p:nvSpPr>
          <p:cNvPr id="25" name="TextBox 24"/>
          <p:cNvSpPr txBox="1"/>
          <p:nvPr/>
        </p:nvSpPr>
        <p:spPr>
          <a:xfrm>
            <a:off x="7572757" y="3384773"/>
            <a:ext cx="704850" cy="400110"/>
          </a:xfrm>
          <a:prstGeom prst="rect">
            <a:avLst/>
          </a:prstGeom>
          <a:solidFill>
            <a:srgbClr val="FFFF00"/>
          </a:solidFill>
        </p:spPr>
        <p:txBody>
          <a:bodyPr wrap="square" rtlCol="0">
            <a:spAutoFit/>
          </a:bodyPr>
          <a:lstStyle/>
          <a:p>
            <a:pPr algn="ctr"/>
            <a:r>
              <a:rPr lang="en-US" sz="1000" b="1" i="1" dirty="0">
                <a:solidFill>
                  <a:schemeClr val="tx2">
                    <a:lumMod val="75000"/>
                  </a:schemeClr>
                </a:solidFill>
              </a:rPr>
              <a:t>R15 ASN.1</a:t>
            </a:r>
          </a:p>
        </p:txBody>
      </p:sp>
      <p:sp>
        <p:nvSpPr>
          <p:cNvPr id="26" name="TextBox 25"/>
          <p:cNvSpPr txBox="1"/>
          <p:nvPr/>
        </p:nvSpPr>
        <p:spPr>
          <a:xfrm>
            <a:off x="8699324" y="3369384"/>
            <a:ext cx="704850" cy="400110"/>
          </a:xfrm>
          <a:prstGeom prst="rect">
            <a:avLst/>
          </a:prstGeom>
          <a:solidFill>
            <a:srgbClr val="FFFF00"/>
          </a:solidFill>
        </p:spPr>
        <p:txBody>
          <a:bodyPr wrap="square" rtlCol="0">
            <a:spAutoFit/>
          </a:bodyPr>
          <a:lstStyle/>
          <a:p>
            <a:pPr algn="ctr"/>
            <a:r>
              <a:rPr lang="en-US" sz="1000" b="1" i="1" dirty="0">
                <a:solidFill>
                  <a:schemeClr val="tx2">
                    <a:lumMod val="75000"/>
                  </a:schemeClr>
                </a:solidFill>
              </a:rPr>
              <a:t>Late R15 ASN.1</a:t>
            </a:r>
          </a:p>
        </p:txBody>
      </p:sp>
      <p:sp>
        <p:nvSpPr>
          <p:cNvPr id="27" name="TextBox 26"/>
          <p:cNvSpPr txBox="1"/>
          <p:nvPr/>
        </p:nvSpPr>
        <p:spPr>
          <a:xfrm>
            <a:off x="6698741" y="5019645"/>
            <a:ext cx="1142618" cy="400110"/>
          </a:xfrm>
          <a:prstGeom prst="rect">
            <a:avLst/>
          </a:prstGeom>
          <a:solidFill>
            <a:srgbClr val="F816D8"/>
          </a:solidFill>
        </p:spPr>
        <p:txBody>
          <a:bodyPr wrap="square" rtlCol="0">
            <a:spAutoFit/>
          </a:bodyPr>
          <a:lstStyle/>
          <a:p>
            <a:pPr algn="ctr"/>
            <a:r>
              <a:rPr lang="en-US" sz="1000" b="1" i="1" dirty="0">
                <a:solidFill>
                  <a:schemeClr val="bg1"/>
                </a:solidFill>
              </a:rPr>
              <a:t>R16 </a:t>
            </a:r>
            <a:r>
              <a:rPr lang="en-US" sz="1000" b="1" i="1">
                <a:solidFill>
                  <a:schemeClr val="bg1"/>
                </a:solidFill>
              </a:rPr>
              <a:t>package approved</a:t>
            </a:r>
            <a:endParaRPr lang="en-US" sz="1000" b="1" i="1" dirty="0">
              <a:solidFill>
                <a:schemeClr val="bg1"/>
              </a:solidFill>
            </a:endParaRPr>
          </a:p>
        </p:txBody>
      </p:sp>
    </p:spTree>
    <p:extLst>
      <p:ext uri="{BB962C8B-B14F-4D97-AF65-F5344CB8AC3E}">
        <p14:creationId xmlns:p14="http://schemas.microsoft.com/office/powerpoint/2010/main" val="24730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D3F0B-D585-454F-AB11-60EAC8B434CF}"/>
              </a:ext>
            </a:extLst>
          </p:cNvPr>
          <p:cNvSpPr>
            <a:spLocks noGrp="1"/>
          </p:cNvSpPr>
          <p:nvPr>
            <p:ph type="title"/>
          </p:nvPr>
        </p:nvSpPr>
        <p:spPr/>
        <p:txBody>
          <a:bodyPr/>
          <a:lstStyle/>
          <a:p>
            <a:r>
              <a:rPr lang="en-US" dirty="0"/>
              <a:t>A few guiding principles to define a Rel-16 “package”</a:t>
            </a:r>
          </a:p>
        </p:txBody>
      </p:sp>
      <p:sp>
        <p:nvSpPr>
          <p:cNvPr id="3" name="Content Placeholder 2">
            <a:extLst>
              <a:ext uri="{FF2B5EF4-FFF2-40B4-BE49-F238E27FC236}">
                <a16:creationId xmlns:a16="http://schemas.microsoft.com/office/drawing/2014/main" id="{D17FD9E4-995B-3342-A36F-3053DC25D1BC}"/>
              </a:ext>
            </a:extLst>
          </p:cNvPr>
          <p:cNvSpPr>
            <a:spLocks noGrp="1"/>
          </p:cNvSpPr>
          <p:nvPr>
            <p:ph sz="quarter" idx="12"/>
          </p:nvPr>
        </p:nvSpPr>
        <p:spPr/>
        <p:txBody>
          <a:bodyPr/>
          <a:lstStyle/>
          <a:p>
            <a:r>
              <a:rPr lang="en-US" sz="2000" dirty="0"/>
              <a:t>Try to focus on new work areas where </a:t>
            </a:r>
          </a:p>
          <a:p>
            <a:pPr lvl="1"/>
            <a:r>
              <a:rPr lang="en-US" sz="1800" dirty="0"/>
              <a:t>(1) we can get to a </a:t>
            </a:r>
            <a:r>
              <a:rPr lang="en-US" sz="1800" dirty="0">
                <a:solidFill>
                  <a:srgbClr val="F816D8"/>
                </a:solidFill>
              </a:rPr>
              <a:t>work item </a:t>
            </a:r>
            <a:r>
              <a:rPr lang="en-US" sz="1800" dirty="0"/>
              <a:t>by the end of Rel-16</a:t>
            </a:r>
          </a:p>
          <a:p>
            <a:pPr lvl="1"/>
            <a:r>
              <a:rPr lang="en-US" sz="1800" dirty="0"/>
              <a:t>(2) we believe that work item corresponds to a </a:t>
            </a:r>
            <a:r>
              <a:rPr lang="en-US" sz="1800" dirty="0">
                <a:solidFill>
                  <a:srgbClr val="F816D8"/>
                </a:solidFill>
              </a:rPr>
              <a:t>business opportunity</a:t>
            </a:r>
          </a:p>
          <a:p>
            <a:pPr lvl="2"/>
            <a:endParaRPr lang="en-US" sz="1700" dirty="0"/>
          </a:p>
          <a:p>
            <a:r>
              <a:rPr lang="en-US" sz="2000" dirty="0"/>
              <a:t>Ensure adequate time is given to the expansion of cellular to </a:t>
            </a:r>
            <a:r>
              <a:rPr lang="en-US" sz="2000" dirty="0">
                <a:solidFill>
                  <a:srgbClr val="F816D8"/>
                </a:solidFill>
              </a:rPr>
              <a:t>new verticals</a:t>
            </a:r>
          </a:p>
          <a:p>
            <a:pPr lvl="1"/>
            <a:r>
              <a:rPr lang="en-US" sz="1800" dirty="0"/>
              <a:t>Significant interest from various new segments to adopt cellular tech</a:t>
            </a:r>
          </a:p>
          <a:p>
            <a:pPr lvl="2"/>
            <a:r>
              <a:rPr lang="en-US" sz="1400" dirty="0"/>
              <a:t>Automotive, Industrial/Production, </a:t>
            </a:r>
            <a:r>
              <a:rPr lang="en-US" sz="1400" dirty="0" err="1"/>
              <a:t>CableCo</a:t>
            </a:r>
            <a:r>
              <a:rPr lang="en-US" sz="1400" dirty="0"/>
              <a:t>, Broadcasters, Public Safety, Utilities</a:t>
            </a:r>
          </a:p>
          <a:p>
            <a:pPr lvl="2"/>
            <a:endParaRPr lang="en-US" sz="1700" dirty="0"/>
          </a:p>
          <a:p>
            <a:r>
              <a:rPr lang="en-US" sz="2000" dirty="0"/>
              <a:t>Limited room for “study only” activities (</a:t>
            </a:r>
            <a:r>
              <a:rPr lang="en-US" sz="2000"/>
              <a:t>within RAN1, maybe </a:t>
            </a:r>
            <a:r>
              <a:rPr lang="en-US" sz="2000" dirty="0">
                <a:solidFill>
                  <a:srgbClr val="F816D8"/>
                </a:solidFill>
              </a:rPr>
              <a:t>1 TU</a:t>
            </a:r>
            <a:r>
              <a:rPr lang="en-US" sz="2000" dirty="0"/>
              <a:t>)</a:t>
            </a:r>
          </a:p>
          <a:p>
            <a:pPr lvl="2"/>
            <a:endParaRPr lang="en-US" sz="1700" dirty="0"/>
          </a:p>
          <a:p>
            <a:r>
              <a:rPr lang="en-US" sz="2000" dirty="0"/>
              <a:t>Rebalance time allocation between NR and LTE (move some time budget from LTE to NR)</a:t>
            </a:r>
          </a:p>
          <a:p>
            <a:pPr lvl="2"/>
            <a:endParaRPr lang="en-US" sz="1700" dirty="0"/>
          </a:p>
          <a:p>
            <a:r>
              <a:rPr lang="en-US" sz="2000" dirty="0"/>
              <a:t>More </a:t>
            </a:r>
            <a:r>
              <a:rPr lang="en-US" sz="2000" dirty="0">
                <a:solidFill>
                  <a:srgbClr val="F816D8"/>
                </a:solidFill>
              </a:rPr>
              <a:t>reasonable workload </a:t>
            </a:r>
            <a:r>
              <a:rPr lang="en-US" sz="2000" dirty="0"/>
              <a:t>in terms of meeting time</a:t>
            </a:r>
          </a:p>
        </p:txBody>
      </p:sp>
      <p:sp>
        <p:nvSpPr>
          <p:cNvPr id="5" name="Footer Placeholder 4">
            <a:extLst>
              <a:ext uri="{FF2B5EF4-FFF2-40B4-BE49-F238E27FC236}">
                <a16:creationId xmlns:a16="http://schemas.microsoft.com/office/drawing/2014/main" id="{F1397BE7-42C1-1B45-8444-90C17E8D5E60}"/>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448206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183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c06861ca-3f08-4d07-bff7-bb15bac121f4">HR33RHYHUWRF-4-6878</_dlc_DocId>
    <_dlc_DocIdUrl xmlns="c06861ca-3f08-4d07-bff7-bb15bac121f4">
      <Url>https://projects.qualcomm.com/sites/pentari/_layouts/15/DocIdRedir.aspx?ID=HR33RHYHUWRF-4-6878</Url>
      <Description>HR33RHYHUWRF-4-6878</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29BFD66497B943AA3B102F0C7B1355" ma:contentTypeVersion="3" ma:contentTypeDescription="Create a new document." ma:contentTypeScope="" ma:versionID="bfaad8acd7d275f3e3bca56f362c82b7">
  <xsd:schema xmlns:xsd="http://www.w3.org/2001/XMLSchema" xmlns:xs="http://www.w3.org/2001/XMLSchema" xmlns:p="http://schemas.microsoft.com/office/2006/metadata/properties" xmlns:ns2="c06861ca-3f08-4d07-bff7-bb15bac121f4" targetNamespace="http://schemas.microsoft.com/office/2006/metadata/properties" ma:root="true" ma:fieldsID="d438a935a9f46a554a3c2b40b6909714" ns2:_="">
    <xsd:import namespace="c06861ca-3f08-4d07-bff7-bb15bac121f4"/>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861ca-3f08-4d07-bff7-bb15bac121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BB97DB-4DB7-4251-B1B2-B979A3BA3FA1}">
  <ds:schemaRefs>
    <ds:schemaRef ds:uri="http://schemas.microsoft.com/sharepoint/events"/>
  </ds:schemaRefs>
</ds:datastoreItem>
</file>

<file path=customXml/itemProps2.xml><?xml version="1.0" encoding="utf-8"?>
<ds:datastoreItem xmlns:ds="http://schemas.openxmlformats.org/officeDocument/2006/customXml" ds:itemID="{B78595C1-BC3E-42E6-826C-A69041097B69}">
  <ds:schemaRefs>
    <ds:schemaRef ds:uri="http://schemas.openxmlformats.org/package/2006/metadata/core-properties"/>
    <ds:schemaRef ds:uri="http://purl.org/dc/dcmitype/"/>
    <ds:schemaRef ds:uri="c06861ca-3f08-4d07-bff7-bb15bac121f4"/>
    <ds:schemaRef ds:uri="http://purl.org/dc/terms/"/>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22C3FA40-64D2-47BC-AB45-0D1C32B9CA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861ca-3f08-4d07-bff7-bb15bac121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E0630368-D4E9-44EE-80D0-0243D337F1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Qualcomm 16x9 Corporate Internal Template</Template>
  <TotalTime>8162</TotalTime>
  <Words>251</Words>
  <Application>Microsoft Macintosh PowerPoint</Application>
  <PresentationFormat>Widescreen</PresentationFormat>
  <Paragraphs>55</Paragraphs>
  <Slides>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Century Gothic</vt:lpstr>
      <vt:lpstr>Microsoft Sans Serif</vt:lpstr>
      <vt:lpstr>Qualcomm</vt:lpstr>
      <vt:lpstr>Views &amp; principles on  3GPP RAN Rel-16</vt:lpstr>
      <vt:lpstr>Release 16 is about cellular expansion</vt:lpstr>
      <vt:lpstr>A few guiding principles to define a Rel-16 “package”</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Internal Template</dc:title>
  <dc:creator>Lorenzo Casaccia</dc:creator>
  <cp:lastModifiedBy>Lorenzo Casaccia</cp:lastModifiedBy>
  <cp:revision>117</cp:revision>
  <cp:lastPrinted>2018-04-25T16:11:52Z</cp:lastPrinted>
  <dcterms:created xsi:type="dcterms:W3CDTF">2018-04-03T14:46:02Z</dcterms:created>
  <dcterms:modified xsi:type="dcterms:W3CDTF">2018-06-02T04:06:39Z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93122314</vt:i4>
  </property>
  <property fmtid="{D5CDD505-2E9C-101B-9397-08002B2CF9AE}" pid="4" name="_EmailSubject">
    <vt:lpwstr>Rel-16 slides</vt:lpwstr>
  </property>
  <property fmtid="{D5CDD505-2E9C-101B-9397-08002B2CF9AE}" pid="5" name="_AuthorEmail">
    <vt:lpwstr>juanm@qti.qualcomm.com</vt:lpwstr>
  </property>
  <property fmtid="{D5CDD505-2E9C-101B-9397-08002B2CF9AE}" pid="6" name="_AuthorEmailDisplayName">
    <vt:lpwstr>Juan Montojo</vt:lpwstr>
  </property>
  <property fmtid="{D5CDD505-2E9C-101B-9397-08002B2CF9AE}" pid="7" name="_PreviousAdHocReviewCycleID">
    <vt:i4>-780960712</vt:i4>
  </property>
  <property fmtid="{D5CDD505-2E9C-101B-9397-08002B2CF9AE}" pid="8" name="ContentTypeId">
    <vt:lpwstr>0x010100BC29BFD66497B943AA3B102F0C7B1355</vt:lpwstr>
  </property>
  <property fmtid="{D5CDD505-2E9C-101B-9397-08002B2CF9AE}" pid="9" name="_dlc_DocIdItemGuid">
    <vt:lpwstr>ffacf594-3d06-4e92-9649-8392e9dc8d44</vt:lpwstr>
  </property>
</Properties>
</file>