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4"/>
  </p:notesMasterIdLst>
  <p:handoutMasterIdLst>
    <p:handoutMasterId r:id="rId25"/>
  </p:handoutMasterIdLst>
  <p:sldIdLst>
    <p:sldId id="303" r:id="rId2"/>
    <p:sldId id="839" r:id="rId3"/>
    <p:sldId id="838" r:id="rId4"/>
    <p:sldId id="708" r:id="rId5"/>
    <p:sldId id="709" r:id="rId6"/>
    <p:sldId id="710" r:id="rId7"/>
    <p:sldId id="711" r:id="rId8"/>
    <p:sldId id="712" r:id="rId9"/>
    <p:sldId id="714" r:id="rId10"/>
    <p:sldId id="717" r:id="rId11"/>
    <p:sldId id="759" r:id="rId12"/>
    <p:sldId id="761" r:id="rId13"/>
    <p:sldId id="760" r:id="rId14"/>
    <p:sldId id="724" r:id="rId15"/>
    <p:sldId id="889" r:id="rId16"/>
    <p:sldId id="897" r:id="rId17"/>
    <p:sldId id="892" r:id="rId18"/>
    <p:sldId id="893" r:id="rId19"/>
    <p:sldId id="894" r:id="rId20"/>
    <p:sldId id="895" r:id="rId21"/>
    <p:sldId id="896" r:id="rId22"/>
    <p:sldId id="614" r:id="rId23"/>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M Meredith"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2AF2F"/>
    <a:srgbClr val="000000"/>
    <a:srgbClr val="5C88D0"/>
    <a:srgbClr val="2A6EA8"/>
    <a:srgbClr val="B1D254"/>
    <a:srgbClr val="72732F"/>
    <a:srgbClr val="C6D254"/>
    <a:srgbClr val="FFF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625" autoAdjust="0"/>
  </p:normalViewPr>
  <p:slideViewPr>
    <p:cSldViewPr snapToGrid="0">
      <p:cViewPr varScale="1">
        <p:scale>
          <a:sx n="102" d="100"/>
          <a:sy n="102" d="100"/>
        </p:scale>
        <p:origin x="-330" y="-10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AF6F31B-ADF7-4F78-9E38-5C00584B5CBA}" type="datetime1">
              <a:rPr lang="en-US"/>
              <a:pPr>
                <a:defRPr/>
              </a:pPr>
              <a:t>6/11/2018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47479D10-77ED-4DE1-8DE9-E2632B3693D9}" type="slidenum">
              <a:rPr lang="en-GB"/>
              <a:pPr/>
              <a:t>‹#›</a:t>
            </a:fld>
            <a:endParaRPr lang="en-GB" dirty="0"/>
          </a:p>
        </p:txBody>
      </p:sp>
    </p:spTree>
    <p:extLst>
      <p:ext uri="{BB962C8B-B14F-4D97-AF65-F5344CB8AC3E}">
        <p14:creationId xmlns="" xmlns:p14="http://schemas.microsoft.com/office/powerpoint/2010/main" val="24965030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E0C8213C-DF02-48A4-AC89-8C70BDB0D4FB}" type="datetime1">
              <a:rPr lang="en-US"/>
              <a:pPr>
                <a:defRPr/>
              </a:pPr>
              <a:t>6/11/2018</a:t>
            </a:fld>
            <a:endParaRPr lang="en-US" dirty="0"/>
          </a:p>
        </p:txBody>
      </p:sp>
      <p:sp>
        <p:nvSpPr>
          <p:cNvPr id="61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a:defRPr sz="1200">
                <a:latin typeface="Times New Roman" panose="02020603050405020304" pitchFamily="18" charset="0"/>
              </a:defRPr>
            </a:lvl1pPr>
          </a:lstStyle>
          <a:p>
            <a:fld id="{E704CCF8-A79B-49D4-8388-DD8A45E0E520}" type="slidenum">
              <a:rPr lang="en-GB"/>
              <a:pPr/>
              <a:t>‹#›</a:t>
            </a:fld>
            <a:endParaRPr lang="en-GB" dirty="0"/>
          </a:p>
        </p:txBody>
      </p:sp>
    </p:spTree>
    <p:extLst>
      <p:ext uri="{BB962C8B-B14F-4D97-AF65-F5344CB8AC3E}">
        <p14:creationId xmlns="" xmlns:p14="http://schemas.microsoft.com/office/powerpoint/2010/main" val="39988333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F9DEE81A-7AF5-4828-B9DD-B6252956FDB3}" type="slidenum">
              <a:rPr lang="en-GB" sz="1200">
                <a:latin typeface="Times New Roman" panose="02020603050405020304" pitchFamily="18" charset="0"/>
              </a:rPr>
              <a:pPr eaLnBrk="1" hangingPunct="1"/>
              <a:t>1</a:t>
            </a:fld>
            <a:endParaRPr lang="en-GB" sz="1200" dirty="0">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extLst>
      <p:ext uri="{BB962C8B-B14F-4D97-AF65-F5344CB8AC3E}">
        <p14:creationId xmlns="" xmlns:p14="http://schemas.microsoft.com/office/powerpoint/2010/main" val="59390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 xmlns:p14="http://schemas.microsoft.com/office/powerpoint/2010/main" val="241647874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 xmlns:p14="http://schemas.microsoft.com/office/powerpoint/2010/main" val="195504872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 xmlns:p14="http://schemas.microsoft.com/office/powerpoint/2010/main" val="2550881702"/>
      </p:ext>
    </p:extLst>
  </p:cSld>
  <p:clrMapOvr>
    <a:masterClrMapping/>
  </p:clrMapOvr>
  <p:transition spd="slow"/>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329126034"/>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cs typeface="+mn-cs"/>
            </a:endParaRPr>
          </a:p>
        </p:txBody>
      </p:sp>
      <p:sp>
        <p:nvSpPr>
          <p:cNvPr id="56334" name="AutoShape 14"/>
          <p:cNvSpPr>
            <a:spLocks noChangeArrowheads="1"/>
          </p:cNvSpPr>
          <p:nvPr/>
        </p:nvSpPr>
        <p:spPr bwMode="auto">
          <a:xfrm>
            <a:off x="590550" y="6373813"/>
            <a:ext cx="6169025" cy="323850"/>
          </a:xfrm>
          <a:prstGeom prst="homePlate">
            <a:avLst>
              <a:gd name="adj" fmla="val 91576"/>
            </a:avLst>
          </a:prstGeom>
          <a:solidFill>
            <a:srgbClr val="72AF2F">
              <a:alpha val="95000"/>
            </a:srgbClr>
          </a:solidFill>
          <a:ln w="9525">
            <a:noFill/>
            <a:miter lim="800000"/>
            <a:headEnd/>
            <a:tailEnd/>
          </a:ln>
          <a:effectLst/>
        </p:spPr>
        <p:txBody>
          <a:bodyPr wrap="none" anchor="ctr"/>
          <a:lstStyle/>
          <a:p>
            <a:pPr eaLnBrk="0" hangingPunct="0">
              <a:defRPr/>
            </a:pPr>
            <a:endParaRPr lang="en-GB" dirty="0">
              <a:latin typeface="Arial" charset="0"/>
              <a:cs typeface="+mn-cs"/>
            </a:endParaRPr>
          </a:p>
        </p:txBody>
      </p:sp>
      <p:sp>
        <p:nvSpPr>
          <p:cNvPr id="1029" name="Title Placeholder 1"/>
          <p:cNvSpPr>
            <a:spLocks noGrp="1"/>
          </p:cNvSpPr>
          <p:nvPr>
            <p:ph type="title"/>
          </p:nvPr>
        </p:nvSpPr>
        <p:spPr bwMode="auto">
          <a:xfrm>
            <a:off x="2122488" y="1939925"/>
            <a:ext cx="523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
        <p:nvSpPr>
          <p:cNvPr id="1030" name="Text Placeholder 2"/>
          <p:cNvSpPr>
            <a:spLocks noGrp="1"/>
          </p:cNvSpPr>
          <p:nvPr>
            <p:ph type="body" idx="1"/>
          </p:nvPr>
        </p:nvSpPr>
        <p:spPr bwMode="auto">
          <a:xfrm>
            <a:off x="485775" y="3852863"/>
            <a:ext cx="8388350" cy="2432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1031" name="Picture 6" descr="3GPP_TM_RD.jpg"/>
          <p:cNvPicPr>
            <a:picLocks noChangeAspect="1"/>
          </p:cNvPicPr>
          <p:nvPr/>
        </p:nvPicPr>
        <p:blipFill>
          <a:blip r:embed="rId6" cstate="screen">
            <a:extLst>
              <a:ext uri="{28A0092B-C50C-407E-A947-70E740481C1C}">
                <a14:useLocalDpi xmlns=""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Box 13"/>
          <p:cNvSpPr txBox="1"/>
          <p:nvPr/>
        </p:nvSpPr>
        <p:spPr>
          <a:xfrm>
            <a:off x="538163" y="6394450"/>
            <a:ext cx="5087937" cy="311150"/>
          </a:xfrm>
          <a:prstGeom prst="rect">
            <a:avLst/>
          </a:prstGeom>
          <a:noFill/>
        </p:spPr>
        <p:txBody>
          <a:bodyPr anchor="ctr">
            <a:norm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dirty="0"/>
              <a:t>Support Team report to </a:t>
            </a:r>
            <a:r>
              <a:rPr lang="en-GB" dirty="0" smtClean="0"/>
              <a:t>TSGs</a:t>
            </a:r>
            <a:endParaRPr lang="en-GB" dirty="0">
              <a:solidFill>
                <a:schemeClr val="bg1"/>
              </a:solidFill>
            </a:endParaRPr>
          </a:p>
        </p:txBody>
      </p:sp>
      <p:sp>
        <p:nvSpPr>
          <p:cNvPr id="12" name="Oval 11"/>
          <p:cNvSpPr/>
          <p:nvPr/>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40F4D8BC-881A-4ECA-B765-459F2E0E20F5}" type="slidenum">
              <a:rPr lang="en-GB" b="1"/>
              <a:pPr algn="ctr"/>
              <a:t>‹#›</a:t>
            </a:fld>
            <a:endParaRPr lang="en-GB" b="1" dirty="0"/>
          </a:p>
          <a:p>
            <a:endParaRPr lang="en-GB" dirty="0"/>
          </a:p>
        </p:txBody>
      </p:sp>
      <p:sp>
        <p:nvSpPr>
          <p:cNvPr id="16" name="Rectangle 15"/>
          <p:cNvSpPr/>
          <p:nvPr/>
        </p:nvSpPr>
        <p:spPr>
          <a:xfrm>
            <a:off x="4086225" y="3305175"/>
            <a:ext cx="971550" cy="247650"/>
          </a:xfrm>
          <a:prstGeom prst="rect">
            <a:avLst/>
          </a:prstGeom>
        </p:spPr>
        <p:txBody>
          <a:bodyPr wrap="none">
            <a:spAutoFit/>
          </a:bodyPr>
          <a:lstStyle/>
          <a:p>
            <a:pPr>
              <a:defRPr/>
            </a:pPr>
            <a:r>
              <a:rPr lang="en-GB" dirty="0">
                <a:solidFill>
                  <a:schemeClr val="bg1"/>
                </a:solidFill>
              </a:rPr>
              <a:t>© 3GPP 2012</a:t>
            </a:r>
            <a:endParaRPr lang="en-GB" dirty="0"/>
          </a:p>
        </p:txBody>
      </p:sp>
      <p:sp>
        <p:nvSpPr>
          <p:cNvPr id="17" name="Rectangle 16"/>
          <p:cNvSpPr/>
          <p:nvPr/>
        </p:nvSpPr>
        <p:spPr>
          <a:xfrm>
            <a:off x="7439025" y="6461125"/>
            <a:ext cx="824265" cy="215444"/>
          </a:xfrm>
          <a:prstGeom prst="rect">
            <a:avLst/>
          </a:prstGeom>
        </p:spPr>
        <p:txBody>
          <a:bodyPr wrap="non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r>
              <a:rPr lang="en-GB" sz="800" dirty="0"/>
              <a:t>© 3GPP </a:t>
            </a:r>
            <a:r>
              <a:rPr lang="en-GB" sz="800" dirty="0" smtClean="0"/>
              <a:t>2018</a:t>
            </a:r>
            <a:endParaRPr lang="en-GB" sz="800" dirty="0"/>
          </a:p>
        </p:txBody>
      </p:sp>
      <p:sp>
        <p:nvSpPr>
          <p:cNvPr id="1037" name="Text Box 13"/>
          <p:cNvSpPr txBox="1">
            <a:spLocks noChangeArrowheads="1"/>
          </p:cNvSpPr>
          <p:nvPr/>
        </p:nvSpPr>
        <p:spPr bwMode="auto">
          <a:xfrm>
            <a:off x="5822066" y="177800"/>
            <a:ext cx="1462972"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GB" sz="1200" b="1" dirty="0" smtClean="0">
                <a:solidFill>
                  <a:schemeClr val="tx1"/>
                </a:solidFill>
              </a:rPr>
              <a:t>SP-180465</a:t>
            </a:r>
            <a:r>
              <a:rPr lang="en-GB" sz="1200" b="1" dirty="0">
                <a:solidFill>
                  <a:schemeClr val="tx1"/>
                </a:solidFill>
              </a:rPr>
              <a:t/>
            </a:r>
            <a:br>
              <a:rPr lang="en-GB" sz="1200" b="1" dirty="0">
                <a:solidFill>
                  <a:schemeClr val="tx1"/>
                </a:solidFill>
              </a:rPr>
            </a:br>
            <a:r>
              <a:rPr lang="en-GB" sz="1200" b="1" dirty="0" smtClean="0">
                <a:solidFill>
                  <a:schemeClr val="tx1"/>
                </a:solidFill>
              </a:rPr>
              <a:t>RP-180616</a:t>
            </a:r>
            <a:br>
              <a:rPr lang="en-GB" sz="1200" b="1" dirty="0" smtClean="0">
                <a:solidFill>
                  <a:schemeClr val="tx1"/>
                </a:solidFill>
              </a:rPr>
            </a:br>
            <a:r>
              <a:rPr lang="en-GB" sz="1200" b="1" dirty="0" smtClean="0">
                <a:solidFill>
                  <a:schemeClr val="tx1"/>
                </a:solidFill>
              </a:rPr>
              <a:t>CP-181007</a:t>
            </a:r>
            <a:endParaRPr lang="en-GB" sz="1200" dirty="0">
              <a:solidFill>
                <a:schemeClr val="bg2">
                  <a:lumMod val="75000"/>
                </a:schemeClr>
              </a:solidFill>
            </a:endParaRPr>
          </a:p>
        </p:txBody>
      </p:sp>
      <p:sp>
        <p:nvSpPr>
          <p:cNvPr id="1038" name="Text Box 14"/>
          <p:cNvSpPr txBox="1">
            <a:spLocks noChangeArrowheads="1"/>
          </p:cNvSpPr>
          <p:nvPr/>
        </p:nvSpPr>
        <p:spPr bwMode="auto">
          <a:xfrm>
            <a:off x="323850" y="73025"/>
            <a:ext cx="5810250"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r>
              <a:rPr lang="sv-SE" sz="1200" b="1" baseline="0" dirty="0" smtClean="0">
                <a:solidFill>
                  <a:schemeClr val="tx1"/>
                </a:solidFill>
                <a:latin typeface="Arial "/>
              </a:rPr>
              <a:t>Chennai, India, March 2018</a:t>
            </a:r>
            <a:endParaRPr lang="sv-SE" sz="1200" b="1" dirty="0" smtClean="0">
              <a:solidFill>
                <a:schemeClr val="tx1"/>
              </a:solidFill>
              <a:latin typeface="Arial "/>
            </a:endParaRPr>
          </a:p>
          <a:p>
            <a:r>
              <a:rPr lang="sv-SE" sz="1200" b="1" dirty="0" smtClean="0">
                <a:solidFill>
                  <a:schemeClr val="tx1"/>
                </a:solidFill>
                <a:latin typeface="Arial "/>
              </a:rPr>
              <a:t>3GPP </a:t>
            </a:r>
            <a:r>
              <a:rPr lang="sv-SE" sz="1200" b="1" dirty="0">
                <a:solidFill>
                  <a:schemeClr val="tx1"/>
                </a:solidFill>
                <a:latin typeface="Arial "/>
              </a:rPr>
              <a:t>TSGs </a:t>
            </a:r>
            <a:r>
              <a:rPr lang="sv-SE" sz="1200" b="1" dirty="0" smtClean="0">
                <a:solidFill>
                  <a:schemeClr val="tx1"/>
                </a:solidFill>
                <a:latin typeface="Arial "/>
              </a:rPr>
              <a:t>RAN</a:t>
            </a:r>
            <a:r>
              <a:rPr lang="sv-SE" sz="1200" b="1" dirty="0">
                <a:solidFill>
                  <a:schemeClr val="tx1"/>
                </a:solidFill>
                <a:latin typeface="Arial "/>
              </a:rPr>
              <a:t>, CT, SA </a:t>
            </a:r>
            <a:r>
              <a:rPr lang="sv-SE" sz="1200" b="1" dirty="0" smtClean="0">
                <a:solidFill>
                  <a:schemeClr val="tx1"/>
                </a:solidFill>
                <a:latin typeface="Arial "/>
              </a:rPr>
              <a:t>#79</a:t>
            </a:r>
            <a:endParaRPr lang="sv-SE" sz="1200" b="1" dirty="0">
              <a:solidFill>
                <a:schemeClr val="tx1"/>
              </a:solidFill>
              <a:latin typeface="Arial "/>
            </a:endParaRPr>
          </a:p>
        </p:txBody>
      </p:sp>
    </p:spTree>
  </p:cSld>
  <p:clrMap bg1="lt1" tx1="dk1" bg2="lt2" tx2="dk2" accent1="accent1" accent2="accent2" accent3="accent3" accent4="accent4" accent5="accent5" accent6="accent6" hlink="hlink" folHlink="folHlink"/>
  <p:sldLayoutIdLst>
    <p:sldLayoutId id="2147483732" r:id="rId1"/>
    <p:sldLayoutId id="2147483731" r:id="rId2"/>
    <p:sldLayoutId id="2147483730"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4.xml"/><Relationship Id="rId6" Type="http://schemas.openxmlformats.org/officeDocument/2006/relationships/image" Target="../media/image8.emf"/><Relationship Id="rId5" Type="http://schemas.openxmlformats.org/officeDocument/2006/relationships/image" Target="../media/image7.emf"/><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4.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r>
              <a:rPr lang="en-GB" sz="2900" b="1" i="1" dirty="0" smtClean="0">
                <a:effectLst>
                  <a:outerShdw blurRad="38100" dist="38100" dir="2700000" algn="tl">
                    <a:srgbClr val="C0C0C0"/>
                  </a:outerShdw>
                </a:effectLst>
              </a:rPr>
              <a:t>  </a:t>
            </a:r>
            <a:r>
              <a:rPr lang="en-GB" sz="2900" dirty="0" smtClean="0"/>
              <a:t/>
            </a:r>
            <a:br>
              <a:rPr lang="en-GB" sz="2900" dirty="0" smtClean="0"/>
            </a:br>
            <a:r>
              <a:rPr lang="en-GB" sz="2900" dirty="0" smtClean="0"/>
              <a:t> </a:t>
            </a:r>
            <a:r>
              <a:rPr lang="en-US" sz="5400" b="1" dirty="0" smtClean="0"/>
              <a:t>Support Team Report</a:t>
            </a:r>
            <a:r>
              <a:rPr lang="en-GB" sz="5400" b="1" i="1" dirty="0" smtClean="0"/>
              <a:t/>
            </a:r>
            <a:br>
              <a:rPr lang="en-GB" sz="5400" b="1" i="1" dirty="0" smtClean="0"/>
            </a:br>
            <a:r>
              <a:rPr lang="en-GB" sz="2900" dirty="0" smtClean="0">
                <a:latin typeface="Arial" panose="020B0604020202020204" pitchFamily="34" charset="0"/>
              </a:rPr>
              <a:t> </a:t>
            </a:r>
            <a:r>
              <a:rPr lang="en-US" sz="2900" dirty="0" smtClean="0">
                <a:effectLst>
                  <a:outerShdw blurRad="38100" dist="38100" dir="2700000" algn="tl">
                    <a:srgbClr val="C0C0C0"/>
                  </a:outerShdw>
                </a:effectLst>
                <a:latin typeface="Arial" panose="020B0604020202020204" pitchFamily="34" charset="0"/>
              </a:rPr>
              <a:t/>
            </a:r>
            <a:br>
              <a:rPr lang="en-US" sz="2900" dirty="0" smtClean="0">
                <a:effectLst>
                  <a:outerShdw blurRad="38100" dist="38100" dir="2700000" algn="tl">
                    <a:srgbClr val="C0C0C0"/>
                  </a:outerShdw>
                </a:effectLst>
                <a:latin typeface="Arial" panose="020B0604020202020204" pitchFamily="34" charset="0"/>
              </a:rPr>
            </a:br>
            <a:r>
              <a:rPr lang="en-US" sz="2500" dirty="0" smtClean="0">
                <a:effectLst>
                  <a:outerShdw blurRad="38100" dist="38100" dir="2700000" algn="tl">
                    <a:srgbClr val="C0C0C0"/>
                  </a:outerShdw>
                </a:effectLst>
              </a:rPr>
              <a:t/>
            </a:r>
            <a:br>
              <a:rPr lang="en-US" sz="2500" dirty="0" smtClean="0">
                <a:effectLst>
                  <a:outerShdw blurRad="38100" dist="38100" dir="2700000" algn="tl">
                    <a:srgbClr val="C0C0C0"/>
                  </a:outerShdw>
                </a:effectLst>
              </a:rPr>
            </a:br>
            <a:endParaRPr lang="en-GB" sz="25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689100" y="4022725"/>
            <a:ext cx="6400800" cy="1568450"/>
          </a:xfrm>
        </p:spPr>
        <p:txBody>
          <a:bodyPr/>
          <a:lstStyle/>
          <a:p>
            <a:pPr>
              <a:lnSpc>
                <a:spcPct val="80000"/>
              </a:lnSpc>
            </a:pPr>
            <a:r>
              <a:rPr lang="en-US" sz="2000" dirty="0" smtClean="0"/>
              <a:t/>
            </a:r>
            <a:br>
              <a:rPr lang="en-US" sz="2000" dirty="0" smtClean="0"/>
            </a:br>
            <a:r>
              <a:rPr lang="en-US" dirty="0" smtClean="0">
                <a:latin typeface="Arial" panose="020B0604020202020204" pitchFamily="34" charset="0"/>
              </a:rPr>
              <a:t>John M Meredith</a:t>
            </a:r>
          </a:p>
          <a:p>
            <a:pPr>
              <a:lnSpc>
                <a:spcPct val="80000"/>
              </a:lnSpc>
            </a:pPr>
            <a:endParaRPr lang="en-US" sz="2000" dirty="0" smtClean="0">
              <a:latin typeface="Arial" panose="020B0604020202020204" pitchFamily="34" charset="0"/>
            </a:endParaRPr>
          </a:p>
          <a:p>
            <a:pPr>
              <a:lnSpc>
                <a:spcPct val="80000"/>
              </a:lnSpc>
            </a:pPr>
            <a:r>
              <a:rPr lang="en-US" sz="2000" dirty="0" smtClean="0">
                <a:latin typeface="Arial" panose="020B0604020202020204" pitchFamily="34" charset="0"/>
              </a:rPr>
              <a:t>Director, MCC</a:t>
            </a:r>
          </a:p>
          <a:p>
            <a:pPr>
              <a:lnSpc>
                <a:spcPct val="80000"/>
              </a:lnSpc>
            </a:pPr>
            <a:endParaRPr lang="en-GB" sz="2000" dirty="0" smtClea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898037" y="1274884"/>
            <a:ext cx="7410450" cy="2466975"/>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902799" y="3741494"/>
            <a:ext cx="7400925" cy="245745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508245" y="1283311"/>
            <a:ext cx="8096250" cy="5029200"/>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345587" y="1322388"/>
            <a:ext cx="8515350" cy="5029200"/>
          </a:xfrm>
          <a:prstGeom prst="rect">
            <a:avLst/>
          </a:prstGeom>
          <a:noFill/>
          <a:ln w="9525">
            <a:noFill/>
            <a:miter lim="800000"/>
            <a:headEnd/>
            <a:tailEnd/>
          </a:ln>
          <a:effectLst/>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622300" y="1233488"/>
            <a:ext cx="6477000" cy="8651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Specs per Release</a:t>
            </a:r>
            <a:endParaRPr lang="en-GB" sz="2800" dirty="0"/>
          </a:p>
        </p:txBody>
      </p:sp>
      <p:sp>
        <p:nvSpPr>
          <p:cNvPr id="75779" name="Rectangle 3"/>
          <p:cNvSpPr>
            <a:spLocks noChangeArrowheads="1"/>
          </p:cNvSpPr>
          <p:nvPr/>
        </p:nvSpPr>
        <p:spPr bwMode="auto">
          <a:xfrm>
            <a:off x="6423025" y="5595938"/>
            <a:ext cx="2378075"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dirty="0">
                <a:latin typeface="Times New Roman" panose="02020603050405020304" pitchFamily="18" charset="0"/>
              </a:rPr>
              <a:t>from query 2002-04-12_live-specs-per-Rel</a:t>
            </a:r>
          </a:p>
        </p:txBody>
      </p:sp>
      <p:sp>
        <p:nvSpPr>
          <p:cNvPr id="75780" name="Text Box 4"/>
          <p:cNvSpPr txBox="1">
            <a:spLocks noChangeArrowheads="1"/>
          </p:cNvSpPr>
          <p:nvPr/>
        </p:nvSpPr>
        <p:spPr bwMode="auto">
          <a:xfrm>
            <a:off x="200025" y="5919788"/>
            <a:ext cx="8943975" cy="30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400" baseline="30000" dirty="0">
                <a:latin typeface="Times New Roman" panose="02020603050405020304" pitchFamily="18" charset="0"/>
              </a:rPr>
              <a:t>#</a:t>
            </a:r>
            <a:r>
              <a:rPr lang="en-US" sz="1400" dirty="0">
                <a:latin typeface="Times New Roman" panose="02020603050405020304" pitchFamily="18" charset="0"/>
              </a:rPr>
              <a:t> Greyed Releases are closed.                                  * Figures in the right column are values reported last plenary meeting.</a:t>
            </a:r>
            <a:endParaRPr lang="en-GB" sz="1400" dirty="0">
              <a:latin typeface="Times New Roman" panose="02020603050405020304" pitchFamily="18" charset="0"/>
            </a:endParaRPr>
          </a:p>
        </p:txBody>
      </p:sp>
      <p:pic>
        <p:nvPicPr>
          <p:cNvPr id="8194" name="Picture 2"/>
          <p:cNvPicPr>
            <a:picLocks noChangeAspect="1" noChangeArrowheads="1"/>
          </p:cNvPicPr>
          <p:nvPr/>
        </p:nvPicPr>
        <p:blipFill>
          <a:blip r:embed="rId2" cstate="print"/>
          <a:srcRect/>
          <a:stretch>
            <a:fillRect/>
          </a:stretch>
        </p:blipFill>
        <p:spPr bwMode="auto">
          <a:xfrm>
            <a:off x="960683" y="2334969"/>
            <a:ext cx="3533775" cy="2628900"/>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cstate="print"/>
          <a:srcRect/>
          <a:stretch>
            <a:fillRect/>
          </a:stretch>
        </p:blipFill>
        <p:spPr bwMode="auto">
          <a:xfrm>
            <a:off x="4870939" y="2338632"/>
            <a:ext cx="3810000" cy="2762250"/>
          </a:xfrm>
          <a:prstGeom prst="rect">
            <a:avLst/>
          </a:prstGeom>
          <a:noFill/>
          <a:ln w="9525">
            <a:noFill/>
            <a:miter lim="800000"/>
            <a:headEnd/>
            <a:tailEnd/>
          </a:ln>
          <a:effectLst/>
        </p:spPr>
      </p:pic>
    </p:spTree>
  </p:cSld>
  <p:clrMapOvr>
    <a:masterClrMapping/>
  </p:clrMapOvr>
  <p:transition spd="slow">
    <p:diamon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684213" y="1484313"/>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Other stuff</a:t>
            </a:r>
            <a:endParaRPr lang="en-GB" sz="2800" dirty="0"/>
          </a:p>
        </p:txBody>
      </p:sp>
      <p:pic>
        <p:nvPicPr>
          <p:cNvPr id="30723" name="Picture 3" descr="MCj03710640000[1]"/>
          <p:cNvPicPr>
            <a:picLocks noChangeAspect="1" noChangeArrowheads="1"/>
          </p:cNvPicPr>
          <p:nvPr/>
        </p:nvPicPr>
        <p:blipFill>
          <a:blip r:embed="rId2" cstate="screen">
            <a:extLst>
              <a:ext uri="{28A0092B-C50C-407E-A947-70E740481C1C}">
                <a14:useLocalDpi xmlns="" xmlns:a14="http://schemas.microsoft.com/office/drawing/2010/main" val="0"/>
              </a:ext>
            </a:extLst>
          </a:blip>
          <a:srcRect/>
          <a:stretch>
            <a:fillRect/>
          </a:stretch>
        </p:blipFill>
        <p:spPr bwMode="auto">
          <a:xfrm>
            <a:off x="974725" y="2479675"/>
            <a:ext cx="1898650" cy="167005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title"/>
          </p:nvPr>
        </p:nvSpPr>
        <p:spPr bwMode="auto">
          <a:xfrm>
            <a:off x="263525" y="554892"/>
            <a:ext cx="5232400" cy="830996"/>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dirty="0" smtClean="0"/>
              <a:t>Marketing matters (1)</a:t>
            </a:r>
          </a:p>
        </p:txBody>
      </p:sp>
      <p:sp>
        <p:nvSpPr>
          <p:cNvPr id="5" name="Content Placeholder 2"/>
          <p:cNvSpPr>
            <a:spLocks noGrp="1"/>
          </p:cNvSpPr>
          <p:nvPr>
            <p:ph idx="1"/>
          </p:nvPr>
        </p:nvSpPr>
        <p:spPr bwMode="auto">
          <a:xfrm>
            <a:off x="207963" y="1336431"/>
            <a:ext cx="8697912" cy="4578595"/>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Tx/>
              <a:buBlip>
                <a:blip r:embed="rId2"/>
              </a:buBlip>
              <a:defRPr/>
            </a:pPr>
            <a:endParaRPr lang="en-GB" altLang="en-US" sz="1800" dirty="0" smtClean="0"/>
          </a:p>
          <a:p>
            <a:pPr>
              <a:buFontTx/>
              <a:buBlip>
                <a:blip r:embed="rId2"/>
              </a:buBlip>
              <a:defRPr/>
            </a:pPr>
            <a:r>
              <a:rPr lang="en-GB" altLang="en-US" sz="1800" dirty="0" smtClean="0"/>
              <a:t>5G branding effort…</a:t>
            </a:r>
          </a:p>
          <a:p>
            <a:pPr lvl="1">
              <a:defRPr/>
            </a:pPr>
            <a:r>
              <a:rPr lang="en-GB" altLang="en-US" sz="1400" dirty="0" smtClean="0"/>
              <a:t>Endorsed 5G World Series</a:t>
            </a:r>
          </a:p>
          <a:p>
            <a:pPr lvl="1">
              <a:defRPr/>
            </a:pPr>
            <a:r>
              <a:rPr lang="en-GB" altLang="en-US" sz="1400" dirty="0" smtClean="0"/>
              <a:t>Two 5G summits planned in 2H18 (Tokyo and Melbourne)</a:t>
            </a:r>
          </a:p>
          <a:p>
            <a:pPr lvl="1">
              <a:defRPr/>
            </a:pPr>
            <a:r>
              <a:rPr lang="en-GB" altLang="en-US" sz="1400" dirty="0" smtClean="0"/>
              <a:t>1000 pins and 160 polo shirts re-ordered</a:t>
            </a:r>
          </a:p>
          <a:p>
            <a:pPr>
              <a:buFontTx/>
              <a:buBlip>
                <a:blip r:embed="rId2"/>
              </a:buBlip>
              <a:defRPr/>
            </a:pPr>
            <a:r>
              <a:rPr lang="en-GB" altLang="en-US" sz="1800" dirty="0" smtClean="0"/>
              <a:t>Conferences; coordinated </a:t>
            </a:r>
            <a:r>
              <a:rPr lang="en-GB" altLang="en-US" sz="1800" dirty="0"/>
              <a:t>speaking slots at 13 conferences in </a:t>
            </a:r>
            <a:r>
              <a:rPr lang="en-GB" altLang="en-US" sz="1800" dirty="0" smtClean="0"/>
              <a:t>1H2018</a:t>
            </a:r>
          </a:p>
          <a:p>
            <a:pPr>
              <a:buFontTx/>
              <a:buBlip>
                <a:blip r:embed="rId2"/>
              </a:buBlip>
              <a:defRPr/>
            </a:pPr>
            <a:r>
              <a:rPr lang="en-GB" altLang="en-US" sz="1800" dirty="0" smtClean="0"/>
              <a:t>Exhibition presence planned at Critical Coms World (May) and 5G World Summit (June)</a:t>
            </a:r>
          </a:p>
          <a:p>
            <a:pPr>
              <a:buFontTx/>
              <a:buBlip>
                <a:blip r:embed="rId2"/>
              </a:buBlip>
              <a:defRPr/>
            </a:pPr>
            <a:r>
              <a:rPr lang="en-GB" altLang="en-US" sz="1800" dirty="0" smtClean="0"/>
              <a:t>19 Web </a:t>
            </a:r>
            <a:r>
              <a:rPr lang="en-GB" altLang="en-US" sz="1800" dirty="0"/>
              <a:t>news </a:t>
            </a:r>
            <a:r>
              <a:rPr lang="en-GB" altLang="en-US" sz="1800" dirty="0" smtClean="0"/>
              <a:t>stories</a:t>
            </a:r>
            <a:r>
              <a:rPr lang="en-GB" altLang="en-US" sz="1800" dirty="0"/>
              <a:t> </a:t>
            </a:r>
            <a:r>
              <a:rPr lang="en-GB" altLang="en-US" sz="1800" dirty="0" smtClean="0"/>
              <a:t>in past 6 months (3gpp.org)</a:t>
            </a:r>
            <a:endParaRPr lang="en-GB" altLang="en-US" sz="1400" dirty="0" smtClean="0"/>
          </a:p>
          <a:p>
            <a:pPr>
              <a:buFontTx/>
              <a:buBlip>
                <a:blip r:embed="rId2"/>
              </a:buBlip>
              <a:defRPr/>
            </a:pPr>
            <a:endParaRPr lang="en-GB" altLang="en-US" sz="1800" dirty="0" smtClean="0"/>
          </a:p>
          <a:p>
            <a:pPr>
              <a:buFontTx/>
              <a:buBlip>
                <a:blip r:embed="rId2"/>
              </a:buBlip>
              <a:defRPr/>
            </a:pPr>
            <a:endParaRPr lang="en-GB" altLang="en-US" sz="1800" dirty="0"/>
          </a:p>
          <a:p>
            <a:pPr>
              <a:buFontTx/>
              <a:buBlip>
                <a:blip r:embed="rId2"/>
              </a:buBlip>
              <a:defRPr/>
            </a:pPr>
            <a:endParaRPr lang="en-GB" altLang="en-US" sz="1800" dirty="0" smtClean="0"/>
          </a:p>
          <a:p>
            <a:pPr>
              <a:buFontTx/>
              <a:buBlip>
                <a:blip r:embed="rId2"/>
              </a:buBlip>
              <a:defRPr/>
            </a:pPr>
            <a:endParaRPr lang="en-GB" altLang="en-US" sz="1800" dirty="0"/>
          </a:p>
          <a:p>
            <a:pPr>
              <a:buFontTx/>
              <a:buBlip>
                <a:blip r:embed="rId2"/>
              </a:buBlip>
              <a:defRPr/>
            </a:pPr>
            <a:endParaRPr lang="en-GB" altLang="en-US" sz="1800" dirty="0" smtClean="0"/>
          </a:p>
          <a:p>
            <a:pPr>
              <a:buNone/>
              <a:defRPr/>
            </a:pPr>
            <a:endParaRPr lang="en-GB" altLang="en-US" sz="1800" dirty="0" smtClean="0"/>
          </a:p>
          <a:p>
            <a:pPr>
              <a:buFontTx/>
              <a:buBlip>
                <a:blip r:embed="rId2"/>
              </a:buBlip>
              <a:defRPr/>
            </a:pPr>
            <a:endParaRPr lang="en-GB" altLang="en-US" sz="1800" dirty="0" smtClean="0"/>
          </a:p>
        </p:txBody>
      </p:sp>
      <p:sp>
        <p:nvSpPr>
          <p:cNvPr id="6" name="TextBox 1"/>
          <p:cNvSpPr txBox="1">
            <a:spLocks noChangeArrowheads="1"/>
          </p:cNvSpPr>
          <p:nvPr/>
        </p:nvSpPr>
        <p:spPr bwMode="auto">
          <a:xfrm>
            <a:off x="1795341" y="3900733"/>
            <a:ext cx="5168900" cy="1785937"/>
          </a:xfrm>
          <a:prstGeom prst="rect">
            <a:avLst/>
          </a:prstGeom>
          <a:noFill/>
          <a:ln w="9525">
            <a:noFill/>
            <a:miter lim="800000"/>
            <a:headEnd/>
            <a:tailEnd/>
          </a:ln>
        </p:spPr>
        <p:txBody>
          <a:bodyPr wrap="none">
            <a:spAutoFit/>
          </a:bodyPr>
          <a:lstStyle/>
          <a:p>
            <a:pPr algn="ctr"/>
            <a:r>
              <a:rPr lang="en-GB" dirty="0">
                <a:solidFill>
                  <a:srgbClr val="0070C0"/>
                </a:solidFill>
              </a:rPr>
              <a:t>Launch of the 3GPP CVD process - Towards a better Public Warning System (</a:t>
            </a:r>
            <a:r>
              <a:rPr lang="en-GB" dirty="0" err="1">
                <a:solidFill>
                  <a:srgbClr val="0070C0"/>
                </a:solidFill>
              </a:rPr>
              <a:t>ePWS</a:t>
            </a:r>
            <a:r>
              <a:rPr lang="en-GB" dirty="0">
                <a:solidFill>
                  <a:srgbClr val="0070C0"/>
                </a:solidFill>
              </a:rPr>
              <a:t>) – </a:t>
            </a:r>
          </a:p>
          <a:p>
            <a:pPr algn="ctr"/>
            <a:r>
              <a:rPr lang="en-GB" dirty="0">
                <a:solidFill>
                  <a:srgbClr val="0070C0"/>
                </a:solidFill>
              </a:rPr>
              <a:t>Management, Orchestration and Charging for 5G networks - 5G Progress in Chennai, </a:t>
            </a:r>
          </a:p>
          <a:p>
            <a:pPr algn="ctr"/>
            <a:r>
              <a:rPr lang="en-GB" dirty="0">
                <a:solidFill>
                  <a:srgbClr val="0070C0"/>
                </a:solidFill>
              </a:rPr>
              <a:t>Optimizing media and radio signal processing for 5G -  Lifetime Achievement, second </a:t>
            </a:r>
          </a:p>
          <a:p>
            <a:pPr algn="ctr"/>
            <a:r>
              <a:rPr lang="en-GB" dirty="0">
                <a:solidFill>
                  <a:srgbClr val="0070C0"/>
                </a:solidFill>
              </a:rPr>
              <a:t>award presented - MCPTT tests to be hosted by TAMU, Texas - Video - 3GPP MC </a:t>
            </a:r>
          </a:p>
          <a:p>
            <a:pPr algn="ctr"/>
            <a:r>
              <a:rPr lang="en-GB" dirty="0">
                <a:solidFill>
                  <a:srgbClr val="0070C0"/>
                </a:solidFill>
              </a:rPr>
              <a:t>progress and TCCA partnership  -  Video Interview - On 5G Core Stage 3 Work  -  </a:t>
            </a:r>
          </a:p>
          <a:p>
            <a:pPr algn="ctr"/>
            <a:r>
              <a:rPr lang="en-GB" dirty="0">
                <a:solidFill>
                  <a:srgbClr val="0070C0"/>
                </a:solidFill>
              </a:rPr>
              <a:t>5G device certification  -  BIF to Partner 3GPP  -  Submission of initial 5G description </a:t>
            </a:r>
          </a:p>
          <a:p>
            <a:pPr algn="ctr"/>
            <a:r>
              <a:rPr lang="en-GB" dirty="0">
                <a:solidFill>
                  <a:srgbClr val="0070C0"/>
                </a:solidFill>
              </a:rPr>
              <a:t>for IMT-2020  -  Lifetime Achievement Award  -  System architecture milestone of 5G </a:t>
            </a:r>
          </a:p>
          <a:p>
            <a:pPr algn="ctr"/>
            <a:r>
              <a:rPr lang="en-GB" dirty="0">
                <a:solidFill>
                  <a:srgbClr val="0070C0"/>
                </a:solidFill>
              </a:rPr>
              <a:t>Phase 1 is achieved  -  Video - NR first specs &amp; 5G system progress  -  Satellite </a:t>
            </a:r>
          </a:p>
          <a:p>
            <a:pPr algn="ctr"/>
            <a:r>
              <a:rPr lang="en-GB" dirty="0">
                <a:solidFill>
                  <a:srgbClr val="0070C0"/>
                </a:solidFill>
              </a:rPr>
              <a:t>components for the 5G system  -  Industry support for 3GPP NR announcement  -  </a:t>
            </a:r>
          </a:p>
          <a:p>
            <a:pPr algn="ctr"/>
            <a:r>
              <a:rPr lang="en-GB" dirty="0">
                <a:solidFill>
                  <a:srgbClr val="0070C0"/>
                </a:solidFill>
              </a:rPr>
              <a:t>First 5G NR Specs Approved  -  Virtual Reality - Ecosystem &amp; Standards Workshop</a:t>
            </a:r>
          </a:p>
          <a:p>
            <a:pPr algn="ctr"/>
            <a:endParaRPr lang="en-GB" dirty="0">
              <a:solidFill>
                <a:srgbClr val="0070C0"/>
              </a:solidFill>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title"/>
          </p:nvPr>
        </p:nvSpPr>
        <p:spPr bwMode="auto">
          <a:xfrm>
            <a:off x="263525" y="554892"/>
            <a:ext cx="5232400" cy="830996"/>
          </a:xfrm>
          <a:noFill/>
          <a:ln>
            <a:miter lim="800000"/>
            <a:headEnd/>
            <a:tailEnd/>
          </a:ln>
        </p:spPr>
        <p:txBody>
          <a:bodyPr vert="horz" wrap="square" lIns="91440" tIns="45720" rIns="91440" bIns="45720" numCol="1" anchor="t" anchorCtr="0" compatLnSpc="1">
            <a:prstTxWarp prst="textNoShape">
              <a:avLst/>
            </a:prstTxWarp>
          </a:bodyPr>
          <a:lstStyle/>
          <a:p>
            <a:pPr algn="l"/>
            <a:r>
              <a:rPr lang="en-GB" altLang="en-US" dirty="0" smtClean="0"/>
              <a:t>Marketing matters (2)</a:t>
            </a:r>
          </a:p>
        </p:txBody>
      </p:sp>
      <p:sp>
        <p:nvSpPr>
          <p:cNvPr id="8" name="Content Placeholder 2"/>
          <p:cNvSpPr>
            <a:spLocks noGrp="1"/>
          </p:cNvSpPr>
          <p:nvPr>
            <p:ph idx="1"/>
          </p:nvPr>
        </p:nvSpPr>
        <p:spPr bwMode="auto">
          <a:xfrm>
            <a:off x="207963" y="1961663"/>
            <a:ext cx="8697912" cy="2891692"/>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FontTx/>
              <a:buBlip>
                <a:blip r:embed="rId2"/>
              </a:buBlip>
              <a:defRPr/>
            </a:pPr>
            <a:endParaRPr lang="en-GB" altLang="en-US" sz="1800" dirty="0" smtClean="0"/>
          </a:p>
          <a:p>
            <a:pPr>
              <a:buFontTx/>
              <a:buBlip>
                <a:blip r:embed="rId2"/>
              </a:buBlip>
              <a:defRPr/>
            </a:pPr>
            <a:r>
              <a:rPr lang="en-GB" altLang="en-US" sz="1800" dirty="0" smtClean="0"/>
              <a:t>2017 Awards process complete</a:t>
            </a:r>
          </a:p>
          <a:p>
            <a:pPr>
              <a:buFontTx/>
              <a:buBlip>
                <a:blip r:embed="rId2"/>
              </a:buBlip>
              <a:defRPr/>
            </a:pPr>
            <a:r>
              <a:rPr lang="en-GB" altLang="en-US" sz="1800" dirty="0" smtClean="0"/>
              <a:t>Key marcom dates:</a:t>
            </a:r>
          </a:p>
          <a:p>
            <a:pPr lvl="1">
              <a:defRPr/>
            </a:pPr>
            <a:r>
              <a:rPr lang="en-GB" altLang="en-US" sz="1100" dirty="0" smtClean="0"/>
              <a:t>5G </a:t>
            </a:r>
            <a:r>
              <a:rPr lang="en-GB" altLang="en-US" sz="1100" dirty="0"/>
              <a:t>World </a:t>
            </a:r>
            <a:r>
              <a:rPr lang="en-GB" altLang="en-US" sz="1100" dirty="0" smtClean="0"/>
              <a:t>Summit (June 12-14) &amp; TSG#80 News (web)</a:t>
            </a:r>
            <a:endParaRPr lang="en-GB" altLang="en-US" sz="1100" dirty="0"/>
          </a:p>
          <a:p>
            <a:pPr lvl="1">
              <a:defRPr/>
            </a:pPr>
            <a:r>
              <a:rPr lang="en-GB" altLang="en-US" sz="1100" dirty="0" smtClean="0"/>
              <a:t>TSG#81 Australia – 5G Summit at Telstra (Sept. 19), videos, </a:t>
            </a:r>
          </a:p>
          <a:p>
            <a:pPr marL="457200" lvl="1" indent="0">
              <a:buFont typeface="Arial" panose="020B0604020202020204" pitchFamily="34" charset="0"/>
              <a:buNone/>
              <a:defRPr/>
            </a:pPr>
            <a:r>
              <a:rPr lang="en-GB" altLang="en-US" sz="1100" dirty="0"/>
              <a:t>	</a:t>
            </a:r>
            <a:r>
              <a:rPr lang="en-GB" altLang="en-US" sz="1100" dirty="0" smtClean="0"/>
              <a:t>	press coordination </a:t>
            </a:r>
            <a:r>
              <a:rPr lang="en-GB" altLang="en-US" sz="1100" dirty="0"/>
              <a:t>(</a:t>
            </a:r>
            <a:r>
              <a:rPr lang="en-GB" altLang="en-US" sz="1100" dirty="0" smtClean="0"/>
              <a:t>September 10 - 19)</a:t>
            </a:r>
          </a:p>
          <a:p>
            <a:pPr lvl="1">
              <a:defRPr/>
            </a:pPr>
            <a:r>
              <a:rPr lang="en-GB" altLang="en-US" sz="1100" dirty="0" smtClean="0"/>
              <a:t>2018 Awards process (September – December)</a:t>
            </a:r>
            <a:endParaRPr lang="en-GB" altLang="en-US" sz="1100" dirty="0"/>
          </a:p>
          <a:p>
            <a:pPr lvl="1">
              <a:defRPr/>
            </a:pPr>
            <a:r>
              <a:rPr lang="en-GB" altLang="en-US" sz="1100" dirty="0"/>
              <a:t>3GPP Summit – Tokyo (</a:t>
            </a:r>
            <a:r>
              <a:rPr lang="en-GB" altLang="en-US" sz="1100" dirty="0" smtClean="0"/>
              <a:t>October 17), &amp; PCG</a:t>
            </a:r>
            <a:endParaRPr lang="en-GB" altLang="en-US" sz="1100" dirty="0"/>
          </a:p>
          <a:p>
            <a:pPr lvl="1">
              <a:defRPr/>
            </a:pPr>
            <a:r>
              <a:rPr lang="en-GB" altLang="en-US" sz="1100" dirty="0"/>
              <a:t>3GPP 20 years – </a:t>
            </a:r>
            <a:r>
              <a:rPr lang="en-GB" altLang="en-US" sz="1100" dirty="0" smtClean="0"/>
              <a:t>TSG#82 </a:t>
            </a:r>
            <a:r>
              <a:rPr lang="en-GB" altLang="en-US" sz="1100" dirty="0"/>
              <a:t>Sorrento (December) </a:t>
            </a:r>
            <a:endParaRPr lang="en-GB" altLang="en-US" sz="1400" dirty="0"/>
          </a:p>
          <a:p>
            <a:pPr lvl="3">
              <a:buFontTx/>
              <a:buBlip>
                <a:blip r:embed="rId2"/>
              </a:buBlip>
              <a:defRPr/>
            </a:pPr>
            <a:endParaRPr lang="en-GB" altLang="en-US" sz="800" dirty="0" smtClean="0"/>
          </a:p>
          <a:p>
            <a:pPr>
              <a:buFontTx/>
              <a:buBlip>
                <a:blip r:embed="rId2"/>
              </a:buBlip>
              <a:defRPr/>
            </a:pPr>
            <a:endParaRPr lang="en-GB" altLang="en-US" sz="1800" dirty="0" smtClean="0"/>
          </a:p>
          <a:p>
            <a:pPr>
              <a:buFontTx/>
              <a:buBlip>
                <a:blip r:embed="rId2"/>
              </a:buBlip>
              <a:defRPr/>
            </a:pPr>
            <a:endParaRPr lang="en-GB" altLang="en-US" sz="1800" dirty="0" smtClean="0"/>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smtClean="0"/>
              <a:t>Quality control of new TSs and TRs (1)</a:t>
            </a:r>
          </a:p>
        </p:txBody>
      </p:sp>
      <p:sp>
        <p:nvSpPr>
          <p:cNvPr id="82947" name="Text Box 3"/>
          <p:cNvSpPr txBox="1">
            <a:spLocks noChangeArrowheads="1"/>
          </p:cNvSpPr>
          <p:nvPr/>
        </p:nvSpPr>
        <p:spPr bwMode="auto">
          <a:xfrm>
            <a:off x="588108" y="1479666"/>
            <a:ext cx="8159652" cy="36625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During the drafting phase of new TSs and TRs, the </a:t>
            </a:r>
            <a:r>
              <a:rPr lang="en-GB" sz="1600" dirty="0" err="1" smtClean="0"/>
              <a:t>rapporteur</a:t>
            </a:r>
            <a:r>
              <a:rPr lang="en-GB" sz="1600" dirty="0" smtClean="0"/>
              <a:t> is the prime mover in developing the text, and avoiding typographical and other editorial errors which might otherwise be introduced when incorporating text (and figures) from </a:t>
            </a:r>
            <a:r>
              <a:rPr lang="en-GB" sz="1600" dirty="0" err="1" smtClean="0"/>
              <a:t>pCRs</a:t>
            </a:r>
            <a:r>
              <a:rPr lang="en-GB" sz="1600" dirty="0" smtClean="0"/>
              <a:t> (text proposals) agreed during (and possibly between) working group meetings.</a:t>
            </a:r>
          </a:p>
          <a:p>
            <a:pPr>
              <a:spcBef>
                <a:spcPct val="50000"/>
              </a:spcBef>
            </a:pPr>
            <a:r>
              <a:rPr lang="en-GB" sz="1600" dirty="0" smtClean="0"/>
              <a:t>Once the WG has agreed a version 0.y.z that is deemed to be at least 60% complete, and thus ready to be brought to TSG for information (exceptionally, if at least 80% complete, for approval), it is the responsibility of MCC to perform a detailed quality check against the provisions of the 3GPP drafting rules (TR 21.801), and to produce version 1.0.0.</a:t>
            </a:r>
          </a:p>
          <a:p>
            <a:pPr>
              <a:spcBef>
                <a:spcPct val="50000"/>
              </a:spcBef>
            </a:pPr>
            <a:r>
              <a:rPr lang="en-GB" sz="1600" dirty="0" smtClean="0"/>
              <a:t>Similarly, once version 1.y.z has reached at least 80% completion, it is the responsibility of MCC to repeat those checks and produce v2.0.0 to be sent to TSG for approval.</a:t>
            </a:r>
          </a:p>
          <a:p>
            <a:pPr>
              <a:spcBef>
                <a:spcPct val="50000"/>
              </a:spcBef>
            </a:pPr>
            <a:r>
              <a:rPr lang="en-GB" sz="1600" dirty="0" smtClean="0"/>
              <a:t>Note that the TSG working procedures (TR 21.900) clearly indicate that it is MCC’s responsibility to produce versions 1.0.0 and 2.0.0, not the </a:t>
            </a:r>
            <a:r>
              <a:rPr lang="en-GB" sz="1600" dirty="0" err="1" smtClean="0"/>
              <a:t>rapporteur’s</a:t>
            </a:r>
            <a:r>
              <a:rPr lang="en-GB" sz="1600" dirty="0" smtClean="0"/>
              <a:t>.</a:t>
            </a:r>
          </a:p>
        </p:txBody>
      </p:sp>
    </p:spTree>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smtClean="0"/>
              <a:t>Quality control of new TSs and TRs (2)</a:t>
            </a:r>
          </a:p>
        </p:txBody>
      </p:sp>
      <p:sp>
        <p:nvSpPr>
          <p:cNvPr id="82947" name="Text Box 3"/>
          <p:cNvSpPr txBox="1">
            <a:spLocks noChangeArrowheads="1"/>
          </p:cNvSpPr>
          <p:nvPr/>
        </p:nvSpPr>
        <p:spPr bwMode="auto">
          <a:xfrm>
            <a:off x="588108" y="1479666"/>
            <a:ext cx="8159652" cy="44012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The problem is ...</a:t>
            </a:r>
          </a:p>
          <a:p>
            <a:pPr>
              <a:spcBef>
                <a:spcPct val="50000"/>
              </a:spcBef>
            </a:pPr>
            <a:r>
              <a:rPr lang="en-GB" sz="1600" dirty="0" smtClean="0"/>
              <a:t>... that the WG-agreed version of a new spec (TS or TR) is frequently only available a matter of a few days before the start of the TSG to which it is being brought for information or approval. Furthermore, at TSGs #80, there are a total of around 125 new specs on which to perform quality checks and to raise to version 1.0.0 or 2.0.0.</a:t>
            </a:r>
          </a:p>
          <a:p>
            <a:pPr>
              <a:spcBef>
                <a:spcPct val="50000"/>
              </a:spcBef>
            </a:pPr>
            <a:r>
              <a:rPr lang="en-GB" sz="1600" dirty="0" smtClean="0"/>
              <a:t>While some of the new specs are short and already of good presentational quality, others are very long and of poor quality, measured against the provisions of 21.801. And though MCC do their best to ensure good quality levels are maintained throughout the drafting process, it is almost inevitable that some time has to be spent on each spec before it is truly ready to be offered to the TSG, especially for approval.</a:t>
            </a:r>
          </a:p>
          <a:p>
            <a:pPr>
              <a:spcBef>
                <a:spcPct val="50000"/>
              </a:spcBef>
            </a:pPr>
            <a:r>
              <a:rPr lang="en-GB" sz="1600" dirty="0" smtClean="0"/>
              <a:t>The consequence of this volume of documents and the late availability of the WG-agreed drafts means that MCC has to cut corners and simply cannot perform as thorough a quality check as is needed on these specs. (Bear in mind that, during the short period between end of WG meeting and TDoc availability deadline for the following TSG meeting, MCC is also occupied with compiling CR packs and other </a:t>
            </a:r>
            <a:r>
              <a:rPr lang="en-GB" sz="1600" dirty="0" err="1" smtClean="0"/>
              <a:t>TDocs</a:t>
            </a:r>
            <a:r>
              <a:rPr lang="en-GB" sz="1600" dirty="0" smtClean="0"/>
              <a:t> for plenary.)</a:t>
            </a:r>
          </a:p>
        </p:txBody>
      </p:sp>
    </p:spTree>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smtClean="0"/>
              <a:t>Quality control of new TSs and TRs (3)</a:t>
            </a:r>
          </a:p>
        </p:txBody>
      </p:sp>
      <p:sp>
        <p:nvSpPr>
          <p:cNvPr id="82947" name="Text Box 3"/>
          <p:cNvSpPr txBox="1">
            <a:spLocks noChangeArrowheads="1"/>
          </p:cNvSpPr>
          <p:nvPr/>
        </p:nvSpPr>
        <p:spPr bwMode="auto">
          <a:xfrm>
            <a:off x="588108" y="1479666"/>
            <a:ext cx="8159652" cy="16927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This means that a clean-up between approval of the draft v2.y.z and availability of the approved version x.0.0 will very often be needed, potentially missing the target date by which of all new spec versions should be available, i.e. one week (CT and SA) or two weeks (RAN</a:t>
            </a:r>
            <a:r>
              <a:rPr lang="en-GB" sz="1600" smtClean="0"/>
              <a:t>) after </a:t>
            </a:r>
            <a:r>
              <a:rPr lang="en-GB" sz="1600" dirty="0" smtClean="0"/>
              <a:t>the end of the TSG round.</a:t>
            </a:r>
          </a:p>
          <a:p>
            <a:pPr>
              <a:spcBef>
                <a:spcPct val="50000"/>
              </a:spcBef>
            </a:pPr>
            <a:r>
              <a:rPr lang="en-GB" sz="1600" dirty="0" smtClean="0"/>
              <a:t>If those deadlines are to be respected, even with a little leeway, there may still very well be a need for minor corrective, MCC-sourced, CRs at the next WG meeting.</a:t>
            </a:r>
          </a:p>
        </p:txBody>
      </p:sp>
    </p:spTree>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Text Box 3"/>
          <p:cNvSpPr txBox="1">
            <a:spLocks noChangeArrowheads="1"/>
          </p:cNvSpPr>
          <p:nvPr/>
        </p:nvSpPr>
        <p:spPr bwMode="auto">
          <a:xfrm>
            <a:off x="230401" y="1957754"/>
            <a:ext cx="4716737" cy="2616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100" dirty="0" smtClean="0"/>
              <a:t>(none)</a:t>
            </a:r>
          </a:p>
        </p:txBody>
      </p:sp>
      <p:sp>
        <p:nvSpPr>
          <p:cNvPr id="121863" name="Rectangle 7"/>
          <p:cNvSpPr>
            <a:spLocks noGrp="1" noChangeArrowheads="1"/>
          </p:cNvSpPr>
          <p:nvPr>
            <p:ph type="title"/>
          </p:nvPr>
        </p:nvSpPr>
        <p:spPr>
          <a:xfrm>
            <a:off x="303213" y="873125"/>
            <a:ext cx="5232400" cy="1143000"/>
          </a:xfrm>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r>
              <a:rPr lang="en-US" dirty="0" smtClean="0"/>
              <a:t>Changes of personnel</a:t>
            </a:r>
            <a:endParaRPr lang="en-GB" dirty="0" smtClean="0"/>
          </a:p>
        </p:txBody>
      </p:sp>
    </p:spTree>
    <p:extLst>
      <p:ext uri="{BB962C8B-B14F-4D97-AF65-F5344CB8AC3E}">
        <p14:creationId xmlns="" xmlns:p14="http://schemas.microsoft.com/office/powerpoint/2010/main" val="3758086208"/>
      </p:ext>
    </p:extLst>
  </p:cSld>
  <p:clrMapOvr>
    <a:masterClrMapping/>
  </p:clrMapOvr>
  <p:transition spd="slow">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606491"/>
            <a:ext cx="7188200" cy="681134"/>
          </a:xfrm>
        </p:spPr>
        <p:txBody>
          <a:bodyPr/>
          <a:lstStyle/>
          <a:p>
            <a:pPr algn="l"/>
            <a:r>
              <a:rPr lang="en-GB" dirty="0" smtClean="0"/>
              <a:t>In-person support to WG meetings (1)</a:t>
            </a:r>
          </a:p>
        </p:txBody>
      </p:sp>
      <p:sp>
        <p:nvSpPr>
          <p:cNvPr id="82947" name="Text Box 3"/>
          <p:cNvSpPr txBox="1">
            <a:spLocks noChangeArrowheads="1"/>
          </p:cNvSpPr>
          <p:nvPr/>
        </p:nvSpPr>
        <p:spPr bwMode="auto">
          <a:xfrm>
            <a:off x="588108" y="1334278"/>
            <a:ext cx="8159652" cy="52852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We warned the TSGs some time ago that, with the increasing workload of some 3GPP working groups, but a more or less static </a:t>
            </a:r>
            <a:r>
              <a:rPr lang="en-GB" sz="1600" dirty="0" smtClean="0"/>
              <a:t>support budget</a:t>
            </a:r>
            <a:r>
              <a:rPr lang="en-GB" sz="1600" dirty="0" smtClean="0"/>
              <a:t>, it might no longer be possible to give comprehensive on-site support to the less productive WGs with dwindling populations. We suggested those WGs might be merged with another, more active, WG to avoid the problem of non-support, but the chairmen of the WGs and the TSGs concerned were not enthusiastic to do this.</a:t>
            </a:r>
          </a:p>
          <a:p>
            <a:pPr>
              <a:spcBef>
                <a:spcPct val="50000"/>
              </a:spcBef>
            </a:pPr>
            <a:r>
              <a:rPr lang="en-GB" sz="1600" dirty="0" smtClean="0"/>
              <a:t>In consequence, I must now confirm that we will no longer provide MCC support on-site to </a:t>
            </a:r>
            <a:r>
              <a:rPr lang="en-GB" sz="1600" dirty="0" smtClean="0"/>
              <a:t>meetings of WGs </a:t>
            </a:r>
            <a:r>
              <a:rPr lang="en-GB" sz="1600" dirty="0" smtClean="0"/>
              <a:t>RAN6 or CT6. We will </a:t>
            </a:r>
            <a:r>
              <a:rPr lang="en-GB" sz="1600" dirty="0" smtClean="0"/>
              <a:t>endeavour to continue </a:t>
            </a:r>
            <a:r>
              <a:rPr lang="en-GB" sz="1600" dirty="0" smtClean="0"/>
              <a:t>to be available at ETSI HQ during reasonable hours while the meeting is running, and will do all the necessary preparation before the meeting, and wind-up afterwards. This includes preparation of TSs and TRs for TSG presentation, CR implementation, etc, etc. But the MCC support person will </a:t>
            </a:r>
            <a:r>
              <a:rPr lang="en-GB" sz="1600" dirty="0" smtClean="0"/>
              <a:t>generally not </a:t>
            </a:r>
            <a:r>
              <a:rPr lang="en-GB" sz="1600" dirty="0" smtClean="0"/>
              <a:t>attend meetings of the group in person, unless the meetings are held in Sophia </a:t>
            </a:r>
            <a:r>
              <a:rPr lang="en-GB" sz="1600" dirty="0" err="1" smtClean="0"/>
              <a:t>Antipolis</a:t>
            </a:r>
            <a:r>
              <a:rPr lang="en-GB" sz="1600" dirty="0" smtClean="0"/>
              <a:t>.</a:t>
            </a:r>
          </a:p>
          <a:p>
            <a:pPr>
              <a:spcBef>
                <a:spcPct val="50000"/>
              </a:spcBef>
            </a:pPr>
            <a:r>
              <a:rPr lang="en-GB" sz="1600" dirty="0" smtClean="0"/>
              <a:t>This means that the WG Chairman must be responsible for creating a meeting report, and especially for recording any unresolved controversies, sustained objections, and working agreements.</a:t>
            </a:r>
          </a:p>
          <a:p>
            <a:pPr>
              <a:spcBef>
                <a:spcPct val="50000"/>
              </a:spcBef>
            </a:pPr>
            <a:r>
              <a:rPr lang="en-GB" sz="1600" dirty="0" smtClean="0"/>
              <a:t>Furthermore, depending on budgets, we may reach a point when MCC cannot guarantee to support on-site ad hoc meetings, or more than six ordinary meetings of a group per year.</a:t>
            </a:r>
          </a:p>
        </p:txBody>
      </p:sp>
    </p:spTree>
  </p:cSld>
  <p:clrMapOvr>
    <a:masterClrMapping/>
  </p:clrMapOvr>
  <p:transition spd="slow">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p:cNvSpPr>
          <p:nvPr>
            <p:ph type="title"/>
          </p:nvPr>
        </p:nvSpPr>
        <p:spPr>
          <a:xfrm>
            <a:off x="572477" y="781426"/>
            <a:ext cx="7188200" cy="803275"/>
          </a:xfrm>
        </p:spPr>
        <p:txBody>
          <a:bodyPr/>
          <a:lstStyle/>
          <a:p>
            <a:pPr algn="l"/>
            <a:r>
              <a:rPr lang="en-GB" dirty="0" smtClean="0"/>
              <a:t>In-person support to WG meetings (2)</a:t>
            </a:r>
          </a:p>
        </p:txBody>
      </p:sp>
      <p:sp>
        <p:nvSpPr>
          <p:cNvPr id="82947" name="Text Box 3"/>
          <p:cNvSpPr txBox="1">
            <a:spLocks noChangeArrowheads="1"/>
          </p:cNvSpPr>
          <p:nvPr/>
        </p:nvSpPr>
        <p:spPr bwMode="auto">
          <a:xfrm>
            <a:off x="588108" y="1479666"/>
            <a:ext cx="8159652" cy="16927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600" dirty="0" smtClean="0"/>
              <a:t>Finally, despite the foregoing, it may at some point become necessary to deploy the MCC personnel concerned to service meetings of groups other than their “own”. This would enable us to provide service to very active and busy groups rather than those with little work and few delegates.</a:t>
            </a:r>
          </a:p>
          <a:p>
            <a:pPr>
              <a:spcBef>
                <a:spcPct val="50000"/>
              </a:spcBef>
            </a:pPr>
            <a:r>
              <a:rPr lang="en-GB" sz="1600" dirty="0" smtClean="0"/>
              <a:t>I regret that these measures are necessary, but MCC must </a:t>
            </a:r>
            <a:r>
              <a:rPr lang="en-GB" sz="1600" dirty="0" smtClean="0"/>
              <a:t>respect our </a:t>
            </a:r>
            <a:r>
              <a:rPr lang="en-GB" sz="1600" dirty="0" smtClean="0"/>
              <a:t>limited </a:t>
            </a:r>
            <a:r>
              <a:rPr lang="en-GB" sz="1600" dirty="0" smtClean="0"/>
              <a:t>budget, </a:t>
            </a:r>
            <a:r>
              <a:rPr lang="en-GB" sz="1600" dirty="0" smtClean="0"/>
              <a:t>and deploy our services when and where they can be of most use.</a:t>
            </a:r>
          </a:p>
        </p:txBody>
      </p:sp>
    </p:spTree>
  </p:cSld>
  <p:clrMapOvr>
    <a:masterClrMapping/>
  </p:clrMapOvr>
  <p:transition spd="slow">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eredith\Documents\d\2017-09-11_3gpp_Sapporo\02) contribs\01) MCC report\people-silhouette-clipart-people-silhouette-clipart-300_300.jpg"/>
          <p:cNvPicPr>
            <a:picLocks noChangeAspect="1" noChangeArrowheads="1"/>
          </p:cNvPicPr>
          <p:nvPr/>
        </p:nvPicPr>
        <p:blipFill>
          <a:blip r:embed="rId2" cstate="print"/>
          <a:srcRect/>
          <a:stretch>
            <a:fillRect/>
          </a:stretch>
        </p:blipFill>
        <p:spPr bwMode="auto">
          <a:xfrm>
            <a:off x="1823085" y="3280409"/>
            <a:ext cx="1722755" cy="1722755"/>
          </a:xfrm>
          <a:prstGeom prst="rect">
            <a:avLst/>
          </a:prstGeom>
          <a:noFill/>
        </p:spPr>
      </p:pic>
      <p:sp>
        <p:nvSpPr>
          <p:cNvPr id="8" name="TextBox 7"/>
          <p:cNvSpPr txBox="1"/>
          <p:nvPr/>
        </p:nvSpPr>
        <p:spPr>
          <a:xfrm>
            <a:off x="2251393" y="2365058"/>
            <a:ext cx="4162425" cy="1384995"/>
          </a:xfrm>
          <a:prstGeom prst="rect">
            <a:avLst/>
          </a:prstGeom>
          <a:noFill/>
        </p:spPr>
        <p:txBody>
          <a:bodyPr>
            <a:spAutoFit/>
          </a:bodyPr>
          <a:lstStyle/>
          <a:p>
            <a:pPr algn="ctr" eaLnBrk="0" hangingPunct="0">
              <a:defRPr/>
            </a:pPr>
            <a:r>
              <a:rPr lang="en-GB" sz="2800" b="1" dirty="0" smtClean="0">
                <a:cs typeface="+mn-cs"/>
                <a:hlinkClick r:id="rId3"/>
              </a:rPr>
              <a:t>www.3gpp.org</a:t>
            </a:r>
            <a:endParaRPr lang="en-GB" sz="2800" b="1" dirty="0" smtClean="0">
              <a:cs typeface="+mn-cs"/>
            </a:endParaRPr>
          </a:p>
          <a:p>
            <a:pPr algn="ctr" eaLnBrk="0" hangingPunct="0">
              <a:defRPr/>
            </a:pPr>
            <a:r>
              <a:rPr lang="en-GB" sz="2800" b="1" dirty="0" smtClean="0">
                <a:cs typeface="+mn-cs"/>
                <a:hlinkClick r:id="rId4"/>
              </a:rPr>
              <a:t>portal.3gpp.org</a:t>
            </a:r>
            <a:endParaRPr lang="en-GB" sz="2800" b="1" dirty="0" smtClean="0">
              <a:cs typeface="+mn-cs"/>
            </a:endParaRPr>
          </a:p>
          <a:p>
            <a:pPr algn="ctr" eaLnBrk="0" hangingPunct="0">
              <a:defRPr/>
            </a:pPr>
            <a:endParaRPr lang="en-GB" sz="2800" b="1" dirty="0">
              <a:cs typeface="+mn-cs"/>
            </a:endParaRPr>
          </a:p>
        </p:txBody>
      </p:sp>
      <p:sp>
        <p:nvSpPr>
          <p:cNvPr id="11" name="Rectangle 10"/>
          <p:cNvSpPr/>
          <p:nvPr/>
        </p:nvSpPr>
        <p:spPr>
          <a:xfrm>
            <a:off x="3417253" y="538257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cs typeface="+mn-cs"/>
              </a:rPr>
              <a:t>contact@3gpp.org</a:t>
            </a:r>
            <a:endParaRPr lang="en-US" sz="4800" b="1" dirty="0">
              <a:solidFill>
                <a:schemeClr val="tx1">
                  <a:lumMod val="50000"/>
                  <a:lumOff val="50000"/>
                </a:schemeClr>
              </a:solidFill>
              <a:cs typeface="+mn-cs"/>
            </a:endParaRPr>
          </a:p>
        </p:txBody>
      </p:sp>
    </p:spTree>
  </p:cSld>
  <p:clrMapOvr>
    <a:masterClrMapping/>
  </p:clrMapOvr>
  <mc:AlternateContent xmlns:mc="http://schemas.openxmlformats.org/markup-compatibility/2006">
    <mc:Choice xmlns="" xmlns:p14="http://schemas.microsoft.com/office/powerpoint/2010/main" Requires="p14">
      <p:transition spd="slow" p14:dur="15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p:cNvGrpSpPr/>
          <p:nvPr/>
        </p:nvGrpSpPr>
        <p:grpSpPr>
          <a:xfrm>
            <a:off x="588192" y="1935955"/>
            <a:ext cx="583932" cy="3683307"/>
            <a:chOff x="588192" y="1935955"/>
            <a:chExt cx="583932" cy="3683307"/>
          </a:xfrm>
        </p:grpSpPr>
        <p:sp>
          <p:nvSpPr>
            <p:cNvPr id="102" name="Line 57"/>
            <p:cNvSpPr>
              <a:spLocks noChangeShapeType="1"/>
            </p:cNvSpPr>
            <p:nvPr/>
          </p:nvSpPr>
          <p:spPr bwMode="auto">
            <a:xfrm flipV="1">
              <a:off x="869852" y="3588788"/>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 name="Line 57"/>
            <p:cNvSpPr>
              <a:spLocks noChangeShapeType="1"/>
            </p:cNvSpPr>
            <p:nvPr/>
          </p:nvSpPr>
          <p:spPr bwMode="auto">
            <a:xfrm flipV="1">
              <a:off x="870890" y="4919785"/>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Line 57"/>
            <p:cNvSpPr>
              <a:spLocks noChangeShapeType="1"/>
            </p:cNvSpPr>
            <p:nvPr/>
          </p:nvSpPr>
          <p:spPr bwMode="auto">
            <a:xfrm rot="5400000">
              <a:off x="-967369" y="3770831"/>
              <a:ext cx="3683307" cy="13556"/>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0" name="Line 57"/>
            <p:cNvSpPr>
              <a:spLocks noChangeShapeType="1"/>
            </p:cNvSpPr>
            <p:nvPr/>
          </p:nvSpPr>
          <p:spPr bwMode="auto">
            <a:xfrm flipV="1">
              <a:off x="874491" y="1940292"/>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1" name="Line 57"/>
            <p:cNvSpPr>
              <a:spLocks noChangeShapeType="1"/>
            </p:cNvSpPr>
            <p:nvPr/>
          </p:nvSpPr>
          <p:spPr bwMode="auto">
            <a:xfrm flipV="1">
              <a:off x="588192" y="2912879"/>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4" name="Line 57"/>
            <p:cNvSpPr>
              <a:spLocks noChangeShapeType="1"/>
            </p:cNvSpPr>
            <p:nvPr/>
          </p:nvSpPr>
          <p:spPr bwMode="auto">
            <a:xfrm flipV="1">
              <a:off x="871256" y="5248031"/>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5" name="Line 57"/>
            <p:cNvSpPr>
              <a:spLocks noChangeShapeType="1"/>
            </p:cNvSpPr>
            <p:nvPr/>
          </p:nvSpPr>
          <p:spPr bwMode="auto">
            <a:xfrm flipV="1">
              <a:off x="874980" y="5607539"/>
              <a:ext cx="297144" cy="938"/>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grpSp>
      <p:sp>
        <p:nvSpPr>
          <p:cNvPr id="93" name="Line 42"/>
          <p:cNvSpPr>
            <a:spLocks noChangeShapeType="1"/>
          </p:cNvSpPr>
          <p:nvPr/>
        </p:nvSpPr>
        <p:spPr bwMode="auto">
          <a:xfrm flipV="1">
            <a:off x="2108892" y="3941123"/>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Line 57"/>
          <p:cNvSpPr>
            <a:spLocks noChangeShapeType="1"/>
          </p:cNvSpPr>
          <p:nvPr/>
        </p:nvSpPr>
        <p:spPr bwMode="auto">
          <a:xfrm>
            <a:off x="2115312" y="2550600"/>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6" name="Line 51"/>
          <p:cNvSpPr>
            <a:spLocks noChangeShapeType="1"/>
          </p:cNvSpPr>
          <p:nvPr/>
        </p:nvSpPr>
        <p:spPr bwMode="auto">
          <a:xfrm flipV="1">
            <a:off x="2123380" y="6282549"/>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1" name="Line 80"/>
          <p:cNvSpPr>
            <a:spLocks noChangeShapeType="1"/>
          </p:cNvSpPr>
          <p:nvPr/>
        </p:nvSpPr>
        <p:spPr bwMode="auto">
          <a:xfrm flipV="1">
            <a:off x="6692106" y="2372742"/>
            <a:ext cx="1641475" cy="0"/>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2" name="Line 80"/>
          <p:cNvSpPr>
            <a:spLocks noChangeShapeType="1"/>
          </p:cNvSpPr>
          <p:nvPr/>
        </p:nvSpPr>
        <p:spPr bwMode="auto">
          <a:xfrm flipV="1">
            <a:off x="6566938" y="2943053"/>
            <a:ext cx="1641475" cy="0"/>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51"/>
          <p:cNvSpPr>
            <a:spLocks noChangeShapeType="1"/>
          </p:cNvSpPr>
          <p:nvPr/>
        </p:nvSpPr>
        <p:spPr bwMode="auto">
          <a:xfrm flipV="1">
            <a:off x="2047606" y="5942641"/>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7" name="Line 55"/>
          <p:cNvSpPr>
            <a:spLocks noChangeShapeType="1"/>
          </p:cNvSpPr>
          <p:nvPr/>
        </p:nvSpPr>
        <p:spPr bwMode="auto">
          <a:xfrm>
            <a:off x="2170259" y="1606414"/>
            <a:ext cx="4451350" cy="15734"/>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5" name="Line 3"/>
          <p:cNvSpPr>
            <a:spLocks noChangeShapeType="1"/>
          </p:cNvSpPr>
          <p:nvPr/>
        </p:nvSpPr>
        <p:spPr bwMode="auto">
          <a:xfrm flipH="1">
            <a:off x="6545016" y="851877"/>
            <a:ext cx="4276" cy="5502031"/>
          </a:xfrm>
          <a:prstGeom prst="line">
            <a:avLst/>
          </a:prstGeom>
          <a:noFill/>
          <a:ln w="508000">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16" name="AutoShape 4"/>
          <p:cNvSpPr>
            <a:spLocks noChangeArrowheads="1"/>
          </p:cNvSpPr>
          <p:nvPr/>
        </p:nvSpPr>
        <p:spPr bwMode="auto">
          <a:xfrm>
            <a:off x="3175075" y="567233"/>
            <a:ext cx="1565641" cy="155950"/>
          </a:xfrm>
          <a:prstGeom prst="roundRect">
            <a:avLst>
              <a:gd name="adj" fmla="val 24333"/>
            </a:avLst>
          </a:prstGeom>
          <a:solidFill>
            <a:srgbClr val="CC3300"/>
          </a:solidFill>
          <a:ln>
            <a:noFill/>
          </a:ln>
          <a:effectLst/>
          <a:extLst>
            <a:ext uri="{91240B29-F687-4F45-9708-019B960494DF}">
              <a14:hiddenLine xmlns="" xmlns:a14="http://schemas.microsoft.com/office/drawing/2010/main" w="12700">
                <a:solidFill>
                  <a:schemeClr val="tx1"/>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solidFill>
                  <a:srgbClr val="FFFFFF"/>
                </a:solidFill>
              </a:rPr>
              <a:t>3GPP Support Team</a:t>
            </a:r>
          </a:p>
        </p:txBody>
      </p:sp>
      <p:sp>
        <p:nvSpPr>
          <p:cNvPr id="13317" name="AutoShape 5"/>
          <p:cNvSpPr>
            <a:spLocks noChangeArrowheads="1"/>
          </p:cNvSpPr>
          <p:nvPr/>
        </p:nvSpPr>
        <p:spPr bwMode="auto">
          <a:xfrm>
            <a:off x="7130042" y="1553745"/>
            <a:ext cx="1778000" cy="446276"/>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John Meredith</a:t>
            </a:r>
          </a:p>
          <a:p>
            <a:pPr algn="ctr"/>
            <a:r>
              <a:rPr lang="en-US" sz="800" dirty="0"/>
              <a:t>Specifications Manager</a:t>
            </a:r>
            <a:br>
              <a:rPr lang="en-US" sz="800" dirty="0"/>
            </a:br>
            <a:r>
              <a:rPr lang="en-US" sz="800" dirty="0"/>
              <a:t>Director MCC, ETSI</a:t>
            </a:r>
          </a:p>
        </p:txBody>
      </p:sp>
      <p:sp>
        <p:nvSpPr>
          <p:cNvPr id="13318" name="AutoShape 6"/>
          <p:cNvSpPr>
            <a:spLocks noChangeArrowheads="1"/>
          </p:cNvSpPr>
          <p:nvPr/>
        </p:nvSpPr>
        <p:spPr bwMode="auto">
          <a:xfrm>
            <a:off x="7130042" y="2137720"/>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Alain Sultan</a:t>
            </a:r>
            <a:endParaRPr lang="en-US" sz="800" dirty="0"/>
          </a:p>
          <a:p>
            <a:pPr algn="ctr"/>
            <a:r>
              <a:rPr lang="en-GB" sz="800" dirty="0"/>
              <a:t>Work Plan Coordinator </a:t>
            </a:r>
            <a:endParaRPr lang="en-US" sz="800" dirty="0"/>
          </a:p>
        </p:txBody>
      </p:sp>
      <p:sp>
        <p:nvSpPr>
          <p:cNvPr id="13319" name="Rectangle 7"/>
          <p:cNvSpPr>
            <a:spLocks noChangeArrowheads="1"/>
          </p:cNvSpPr>
          <p:nvPr/>
        </p:nvSpPr>
        <p:spPr bwMode="auto">
          <a:xfrm>
            <a:off x="7072892" y="4581743"/>
            <a:ext cx="1954212" cy="1451734"/>
          </a:xfrm>
          <a:prstGeom prst="rect">
            <a:avLst/>
          </a:prstGeom>
          <a:solidFill>
            <a:schemeClr val="folHlink"/>
          </a:solidFill>
          <a:ln w="9525">
            <a:solidFill>
              <a:schemeClr val="folHlink"/>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3320" name="AutoShape 8"/>
          <p:cNvSpPr>
            <a:spLocks noChangeArrowheads="1"/>
          </p:cNvSpPr>
          <p:nvPr/>
        </p:nvSpPr>
        <p:spPr bwMode="auto">
          <a:xfrm>
            <a:off x="7072892" y="4356955"/>
            <a:ext cx="1954212" cy="24030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3321" name="AutoShape 9"/>
          <p:cNvSpPr>
            <a:spLocks noChangeArrowheads="1"/>
          </p:cNvSpPr>
          <p:nvPr/>
        </p:nvSpPr>
        <p:spPr bwMode="auto">
          <a:xfrm>
            <a:off x="7176079" y="4679932"/>
            <a:ext cx="1779588" cy="31409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a:t>
            </a:r>
            <a:r>
              <a:rPr lang="en-US" sz="800" dirty="0" smtClean="0"/>
              <a:t>Kooistra</a:t>
            </a:r>
            <a:br>
              <a:rPr lang="en-US" sz="800" dirty="0" smtClean="0"/>
            </a:br>
            <a:r>
              <a:rPr lang="en-US" sz="800" dirty="0" smtClean="0"/>
              <a:t>(liaisons, membership, …)</a:t>
            </a:r>
            <a:endParaRPr lang="en-US" sz="800" dirty="0"/>
          </a:p>
        </p:txBody>
      </p:sp>
      <p:sp>
        <p:nvSpPr>
          <p:cNvPr id="13322" name="AutoShape 10"/>
          <p:cNvSpPr>
            <a:spLocks noChangeArrowheads="1"/>
          </p:cNvSpPr>
          <p:nvPr/>
        </p:nvSpPr>
        <p:spPr bwMode="auto">
          <a:xfrm>
            <a:off x="7166554" y="5125043"/>
            <a:ext cx="1779588" cy="32228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a:t>
            </a:r>
            <a:r>
              <a:rPr lang="en-US" sz="800" dirty="0" smtClean="0"/>
              <a:t>Riondet</a:t>
            </a:r>
            <a:br>
              <a:rPr lang="en-US" sz="800" dirty="0" smtClean="0"/>
            </a:br>
            <a:r>
              <a:rPr lang="en-US" sz="800" dirty="0" smtClean="0"/>
              <a:t>(general admin)</a:t>
            </a:r>
            <a:endParaRPr lang="en-US" sz="800" dirty="0"/>
          </a:p>
        </p:txBody>
      </p:sp>
      <p:sp>
        <p:nvSpPr>
          <p:cNvPr id="13323" name="AutoShape 11"/>
          <p:cNvSpPr>
            <a:spLocks noChangeArrowheads="1"/>
          </p:cNvSpPr>
          <p:nvPr/>
        </p:nvSpPr>
        <p:spPr bwMode="auto">
          <a:xfrm>
            <a:off x="7150924" y="5576748"/>
            <a:ext cx="1779588" cy="30042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a:t>
            </a:r>
            <a:r>
              <a:rPr lang="en-US" sz="800" dirty="0" smtClean="0"/>
              <a:t>Wurffel</a:t>
            </a:r>
            <a:br>
              <a:rPr lang="en-US" sz="800" dirty="0" smtClean="0"/>
            </a:br>
            <a:r>
              <a:rPr lang="en-US" sz="800" dirty="0" smtClean="0"/>
              <a:t>(meetings, …)</a:t>
            </a:r>
            <a:endParaRPr lang="en-US" sz="800" dirty="0"/>
          </a:p>
        </p:txBody>
      </p:sp>
      <p:sp>
        <p:nvSpPr>
          <p:cNvPr id="13325" name="Line 13"/>
          <p:cNvSpPr>
            <a:spLocks noChangeShapeType="1"/>
          </p:cNvSpPr>
          <p:nvPr/>
        </p:nvSpPr>
        <p:spPr bwMode="auto">
          <a:xfrm flipV="1">
            <a:off x="2087539" y="5251367"/>
            <a:ext cx="4445000"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26" name="AutoShape 14"/>
          <p:cNvSpPr>
            <a:spLocks noChangeArrowheads="1"/>
          </p:cNvSpPr>
          <p:nvPr/>
        </p:nvSpPr>
        <p:spPr bwMode="auto">
          <a:xfrm>
            <a:off x="3927452" y="5200567"/>
            <a:ext cx="889000" cy="99992"/>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3329" name="AutoShape 17"/>
          <p:cNvSpPr>
            <a:spLocks noChangeArrowheads="1"/>
          </p:cNvSpPr>
          <p:nvPr/>
        </p:nvSpPr>
        <p:spPr bwMode="auto">
          <a:xfrm>
            <a:off x="1112508" y="5156670"/>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Paolo Usai</a:t>
            </a:r>
          </a:p>
        </p:txBody>
      </p:sp>
      <p:sp>
        <p:nvSpPr>
          <p:cNvPr id="13331" name="Line 19"/>
          <p:cNvSpPr>
            <a:spLocks noChangeShapeType="1"/>
          </p:cNvSpPr>
          <p:nvPr/>
        </p:nvSpPr>
        <p:spPr bwMode="auto">
          <a:xfrm>
            <a:off x="1988771" y="3221974"/>
            <a:ext cx="4553893" cy="781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2" name="AutoShape 20"/>
          <p:cNvSpPr>
            <a:spLocks noChangeArrowheads="1"/>
          </p:cNvSpPr>
          <p:nvPr/>
        </p:nvSpPr>
        <p:spPr bwMode="auto">
          <a:xfrm>
            <a:off x="1112508" y="3836401"/>
            <a:ext cx="1226194"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p:txBody>
      </p:sp>
      <p:sp>
        <p:nvSpPr>
          <p:cNvPr id="13339" name="Line 27"/>
          <p:cNvSpPr>
            <a:spLocks noChangeShapeType="1"/>
          </p:cNvSpPr>
          <p:nvPr/>
        </p:nvSpPr>
        <p:spPr bwMode="auto">
          <a:xfrm>
            <a:off x="2075884" y="4929685"/>
            <a:ext cx="4287588"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0" name="AutoShape 28"/>
          <p:cNvSpPr>
            <a:spLocks noChangeArrowheads="1"/>
          </p:cNvSpPr>
          <p:nvPr/>
        </p:nvSpPr>
        <p:spPr bwMode="auto">
          <a:xfrm>
            <a:off x="1112508" y="4835932"/>
            <a:ext cx="1204085"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3341" name="Line 29"/>
          <p:cNvSpPr>
            <a:spLocks noChangeShapeType="1"/>
          </p:cNvSpPr>
          <p:nvPr/>
        </p:nvSpPr>
        <p:spPr bwMode="auto">
          <a:xfrm flipV="1">
            <a:off x="2036312" y="4598710"/>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2" name="AutoShape 30"/>
          <p:cNvSpPr>
            <a:spLocks noChangeArrowheads="1"/>
          </p:cNvSpPr>
          <p:nvPr/>
        </p:nvSpPr>
        <p:spPr bwMode="auto">
          <a:xfrm>
            <a:off x="1112508" y="450220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3343" name="AutoShape 31"/>
          <p:cNvSpPr>
            <a:spLocks noChangeArrowheads="1"/>
          </p:cNvSpPr>
          <p:nvPr/>
        </p:nvSpPr>
        <p:spPr bwMode="auto">
          <a:xfrm>
            <a:off x="4744587" y="4549273"/>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3344" name="AutoShape 32"/>
          <p:cNvSpPr>
            <a:spLocks noChangeArrowheads="1"/>
          </p:cNvSpPr>
          <p:nvPr/>
        </p:nvSpPr>
        <p:spPr bwMode="auto">
          <a:xfrm>
            <a:off x="4743000" y="4668444"/>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3345" name="Line 33"/>
          <p:cNvSpPr>
            <a:spLocks noChangeShapeType="1"/>
          </p:cNvSpPr>
          <p:nvPr/>
        </p:nvSpPr>
        <p:spPr bwMode="auto">
          <a:xfrm flipV="1">
            <a:off x="6372898" y="3577235"/>
            <a:ext cx="1466056" cy="15878"/>
          </a:xfrm>
          <a:prstGeom prst="line">
            <a:avLst/>
          </a:prstGeom>
          <a:noFill/>
          <a:ln w="28575">
            <a:solidFill>
              <a:srgbClr val="DDDDDD"/>
            </a:solidFill>
            <a:prstDash val="sysDot"/>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6" name="AutoShape 34"/>
          <p:cNvSpPr>
            <a:spLocks noChangeArrowheads="1"/>
          </p:cNvSpPr>
          <p:nvPr/>
        </p:nvSpPr>
        <p:spPr bwMode="auto">
          <a:xfrm>
            <a:off x="7149092" y="3913766"/>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3347" name="Line 35"/>
          <p:cNvSpPr>
            <a:spLocks noChangeShapeType="1"/>
          </p:cNvSpPr>
          <p:nvPr/>
        </p:nvSpPr>
        <p:spPr bwMode="auto">
          <a:xfrm>
            <a:off x="2027214" y="3577997"/>
            <a:ext cx="4486275" cy="0"/>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49" name="AutoShape 37"/>
          <p:cNvSpPr>
            <a:spLocks noChangeArrowheads="1"/>
          </p:cNvSpPr>
          <p:nvPr/>
        </p:nvSpPr>
        <p:spPr bwMode="auto">
          <a:xfrm>
            <a:off x="1112508" y="34944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3350" name="AutoShape 38"/>
          <p:cNvSpPr>
            <a:spLocks noChangeArrowheads="1"/>
          </p:cNvSpPr>
          <p:nvPr/>
        </p:nvSpPr>
        <p:spPr bwMode="auto">
          <a:xfrm>
            <a:off x="2455839" y="3532735"/>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3351" name="Line 39"/>
          <p:cNvSpPr>
            <a:spLocks noChangeShapeType="1"/>
          </p:cNvSpPr>
          <p:nvPr/>
        </p:nvSpPr>
        <p:spPr bwMode="auto">
          <a:xfrm>
            <a:off x="2047546" y="2896709"/>
            <a:ext cx="4489450" cy="15734"/>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3" name="AutoShape 41"/>
          <p:cNvSpPr>
            <a:spLocks noChangeArrowheads="1"/>
          </p:cNvSpPr>
          <p:nvPr/>
        </p:nvSpPr>
        <p:spPr bwMode="auto">
          <a:xfrm>
            <a:off x="4787022" y="6225772"/>
            <a:ext cx="889000" cy="99261"/>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3354" name="Line 42"/>
          <p:cNvSpPr>
            <a:spLocks noChangeShapeType="1"/>
          </p:cNvSpPr>
          <p:nvPr/>
        </p:nvSpPr>
        <p:spPr bwMode="auto">
          <a:xfrm flipV="1">
            <a:off x="2042461" y="4249831"/>
            <a:ext cx="4521200" cy="286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55" name="AutoShape 43"/>
          <p:cNvSpPr>
            <a:spLocks noChangeArrowheads="1"/>
          </p:cNvSpPr>
          <p:nvPr/>
        </p:nvSpPr>
        <p:spPr bwMode="auto">
          <a:xfrm>
            <a:off x="1112508" y="4167722"/>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Xavier Piednoir</a:t>
            </a:r>
          </a:p>
        </p:txBody>
      </p:sp>
      <p:sp>
        <p:nvSpPr>
          <p:cNvPr id="13356" name="AutoShape 44" descr="Dark downward diagonal"/>
          <p:cNvSpPr>
            <a:spLocks noChangeArrowheads="1"/>
          </p:cNvSpPr>
          <p:nvPr/>
        </p:nvSpPr>
        <p:spPr bwMode="auto">
          <a:xfrm>
            <a:off x="5461936" y="4206744"/>
            <a:ext cx="889000" cy="99992"/>
          </a:xfrm>
          <a:prstGeom prst="flowChartOnlineStorage">
            <a:avLst/>
          </a:prstGeom>
          <a:pattFill prst="dkDnDiag">
            <a:fgClr>
              <a:srgbClr val="DDDDDD"/>
            </a:fgClr>
            <a:bgClr>
              <a:srgbClr val="FFFFFF"/>
            </a:bgClr>
          </a:patt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solidFill>
                  <a:srgbClr val="777777"/>
                </a:solidFill>
              </a:rPr>
              <a:t>SCP</a:t>
            </a:r>
          </a:p>
        </p:txBody>
      </p:sp>
      <p:sp>
        <p:nvSpPr>
          <p:cNvPr id="13357" name="AutoShape 45"/>
          <p:cNvSpPr>
            <a:spLocks noChangeArrowheads="1"/>
          </p:cNvSpPr>
          <p:nvPr/>
        </p:nvSpPr>
        <p:spPr bwMode="auto">
          <a:xfrm>
            <a:off x="4722161" y="4206744"/>
            <a:ext cx="889000"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3360" name="AutoShape 48"/>
          <p:cNvSpPr>
            <a:spLocks noChangeArrowheads="1"/>
          </p:cNvSpPr>
          <p:nvPr/>
        </p:nvSpPr>
        <p:spPr bwMode="auto">
          <a:xfrm>
            <a:off x="3958530" y="3170307"/>
            <a:ext cx="889000" cy="9999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3361" name="AutoShape 49"/>
          <p:cNvSpPr>
            <a:spLocks noChangeArrowheads="1"/>
          </p:cNvSpPr>
          <p:nvPr/>
        </p:nvSpPr>
        <p:spPr bwMode="auto">
          <a:xfrm>
            <a:off x="1112508" y="313630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3362" name="AutoShape 50"/>
          <p:cNvSpPr>
            <a:spLocks noChangeArrowheads="1"/>
          </p:cNvSpPr>
          <p:nvPr/>
        </p:nvSpPr>
        <p:spPr bwMode="auto">
          <a:xfrm>
            <a:off x="3942137" y="3294419"/>
            <a:ext cx="889000" cy="9999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3363" name="Line 51"/>
          <p:cNvSpPr>
            <a:spLocks noChangeShapeType="1"/>
          </p:cNvSpPr>
          <p:nvPr/>
        </p:nvSpPr>
        <p:spPr bwMode="auto">
          <a:xfrm flipV="1">
            <a:off x="1982337" y="5587237"/>
            <a:ext cx="4559300" cy="4291"/>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64" name="AutoShape 52"/>
          <p:cNvSpPr>
            <a:spLocks noChangeArrowheads="1"/>
          </p:cNvSpPr>
          <p:nvPr/>
        </p:nvSpPr>
        <p:spPr bwMode="auto">
          <a:xfrm>
            <a:off x="1112508" y="5501729"/>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365" name="AutoShape 53"/>
          <p:cNvSpPr>
            <a:spLocks noChangeArrowheads="1"/>
          </p:cNvSpPr>
          <p:nvPr/>
        </p:nvSpPr>
        <p:spPr bwMode="auto">
          <a:xfrm>
            <a:off x="2476904" y="5553608"/>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3</a:t>
            </a:r>
            <a:endParaRPr lang="en-GB" sz="800" dirty="0"/>
          </a:p>
        </p:txBody>
      </p:sp>
      <p:sp>
        <p:nvSpPr>
          <p:cNvPr id="13366" name="AutoShape 54"/>
          <p:cNvSpPr>
            <a:spLocks noChangeArrowheads="1"/>
          </p:cNvSpPr>
          <p:nvPr/>
        </p:nvSpPr>
        <p:spPr bwMode="auto">
          <a:xfrm>
            <a:off x="1131361" y="151489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368" name="AutoShape 56"/>
          <p:cNvSpPr>
            <a:spLocks noChangeArrowheads="1"/>
          </p:cNvSpPr>
          <p:nvPr/>
        </p:nvSpPr>
        <p:spPr bwMode="auto">
          <a:xfrm>
            <a:off x="3944717" y="1565914"/>
            <a:ext cx="890588"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69" name="Line 57"/>
          <p:cNvSpPr>
            <a:spLocks noChangeShapeType="1"/>
          </p:cNvSpPr>
          <p:nvPr/>
        </p:nvSpPr>
        <p:spPr bwMode="auto">
          <a:xfrm>
            <a:off x="2057180" y="2237945"/>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0" name="AutoShape 58"/>
          <p:cNvSpPr>
            <a:spLocks noChangeArrowheads="1"/>
          </p:cNvSpPr>
          <p:nvPr/>
        </p:nvSpPr>
        <p:spPr bwMode="auto">
          <a:xfrm>
            <a:off x="1131361" y="2146774"/>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371" name="AutoShape 59"/>
          <p:cNvSpPr>
            <a:spLocks noChangeArrowheads="1"/>
          </p:cNvSpPr>
          <p:nvPr/>
        </p:nvSpPr>
        <p:spPr bwMode="auto">
          <a:xfrm>
            <a:off x="3977383" y="2266855"/>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372" name="AutoShape 60"/>
          <p:cNvSpPr>
            <a:spLocks noChangeArrowheads="1"/>
          </p:cNvSpPr>
          <p:nvPr/>
        </p:nvSpPr>
        <p:spPr bwMode="auto">
          <a:xfrm>
            <a:off x="3977383" y="2139277"/>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373" name="AutoShape 61"/>
          <p:cNvSpPr>
            <a:spLocks noChangeArrowheads="1"/>
          </p:cNvSpPr>
          <p:nvPr/>
        </p:nvSpPr>
        <p:spPr bwMode="auto">
          <a:xfrm>
            <a:off x="7130042" y="2725095"/>
            <a:ext cx="1778000" cy="44341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374" name="AutoShape 62"/>
          <p:cNvSpPr>
            <a:spLocks noChangeArrowheads="1"/>
          </p:cNvSpPr>
          <p:nvPr/>
        </p:nvSpPr>
        <p:spPr bwMode="auto">
          <a:xfrm>
            <a:off x="2439172" y="4883005"/>
            <a:ext cx="889000" cy="9999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375" name="AutoShape 63"/>
          <p:cNvSpPr>
            <a:spLocks noChangeArrowheads="1"/>
          </p:cNvSpPr>
          <p:nvPr/>
        </p:nvSpPr>
        <p:spPr bwMode="auto">
          <a:xfrm>
            <a:off x="4743000" y="3894807"/>
            <a:ext cx="890588" cy="99992"/>
          </a:xfrm>
          <a:prstGeom prst="flowChartOnlineStorage">
            <a:avLst/>
          </a:prstGeom>
          <a:solidFill>
            <a:srgbClr val="CCE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3376" name="Line 64"/>
          <p:cNvSpPr>
            <a:spLocks noChangeShapeType="1"/>
          </p:cNvSpPr>
          <p:nvPr/>
        </p:nvSpPr>
        <p:spPr bwMode="auto">
          <a:xfrm>
            <a:off x="1989344" y="1889840"/>
            <a:ext cx="4506913" cy="1144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77" name="AutoShape 65"/>
          <p:cNvSpPr>
            <a:spLocks noChangeArrowheads="1"/>
          </p:cNvSpPr>
          <p:nvPr/>
        </p:nvSpPr>
        <p:spPr bwMode="auto">
          <a:xfrm>
            <a:off x="2459976" y="1850109"/>
            <a:ext cx="889000" cy="99992"/>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smtClean="0"/>
              <a:t>RAN 2</a:t>
            </a:r>
            <a:endParaRPr lang="en-GB" sz="800" dirty="0"/>
          </a:p>
        </p:txBody>
      </p:sp>
      <p:sp>
        <p:nvSpPr>
          <p:cNvPr id="13383" name="AutoShape 71"/>
          <p:cNvSpPr>
            <a:spLocks noChangeArrowheads="1"/>
          </p:cNvSpPr>
          <p:nvPr/>
        </p:nvSpPr>
        <p:spPr bwMode="auto">
          <a:xfrm>
            <a:off x="1131361" y="183087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3384" name="AutoShape 72"/>
          <p:cNvSpPr>
            <a:spLocks noChangeArrowheads="1"/>
          </p:cNvSpPr>
          <p:nvPr/>
        </p:nvSpPr>
        <p:spPr bwMode="auto">
          <a:xfrm>
            <a:off x="1112508" y="550014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Issam Toufik</a:t>
            </a:r>
            <a:endParaRPr lang="en-US" sz="800" dirty="0"/>
          </a:p>
        </p:txBody>
      </p:sp>
      <p:sp>
        <p:nvSpPr>
          <p:cNvPr id="13387" name="AutoShape 75"/>
          <p:cNvSpPr>
            <a:spLocks noChangeArrowheads="1"/>
          </p:cNvSpPr>
          <p:nvPr/>
        </p:nvSpPr>
        <p:spPr bwMode="auto">
          <a:xfrm>
            <a:off x="1131361" y="213566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3388" name="AutoShape 76"/>
          <p:cNvSpPr>
            <a:spLocks noChangeArrowheads="1"/>
          </p:cNvSpPr>
          <p:nvPr/>
        </p:nvSpPr>
        <p:spPr bwMode="auto">
          <a:xfrm>
            <a:off x="7157029" y="3395736"/>
            <a:ext cx="1778000" cy="39192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Nicolas Barbance</a:t>
            </a:r>
            <a:br>
              <a:rPr lang="en-US" sz="800" dirty="0"/>
            </a:br>
            <a:r>
              <a:rPr lang="en-US" sz="800" dirty="0"/>
              <a:t>IT Systems Administrator</a:t>
            </a:r>
            <a:r>
              <a:rPr lang="en-GB" sz="800" dirty="0"/>
              <a:t> </a:t>
            </a:r>
            <a:endParaRPr lang="en-US" sz="800" dirty="0"/>
          </a:p>
        </p:txBody>
      </p:sp>
      <p:sp>
        <p:nvSpPr>
          <p:cNvPr id="13335" name="AutoShape 23"/>
          <p:cNvSpPr>
            <a:spLocks noChangeArrowheads="1"/>
          </p:cNvSpPr>
          <p:nvPr/>
        </p:nvSpPr>
        <p:spPr bwMode="auto">
          <a:xfrm>
            <a:off x="2495116" y="2844124"/>
            <a:ext cx="889104" cy="99992"/>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4</a:t>
            </a:r>
            <a:endParaRPr lang="en-GB" sz="800" dirty="0"/>
          </a:p>
        </p:txBody>
      </p:sp>
      <p:sp>
        <p:nvSpPr>
          <p:cNvPr id="77" name="AutoShape 74"/>
          <p:cNvSpPr>
            <a:spLocks noChangeArrowheads="1"/>
          </p:cNvSpPr>
          <p:nvPr/>
        </p:nvSpPr>
        <p:spPr bwMode="auto">
          <a:xfrm>
            <a:off x="1120187" y="2791041"/>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Yong-Jun Chung</a:t>
            </a:r>
            <a:endParaRPr lang="en-US" sz="800" dirty="0"/>
          </a:p>
        </p:txBody>
      </p:sp>
      <p:sp>
        <p:nvSpPr>
          <p:cNvPr id="78" name="AutoShape 34"/>
          <p:cNvSpPr>
            <a:spLocks noChangeArrowheads="1"/>
          </p:cNvSpPr>
          <p:nvPr/>
        </p:nvSpPr>
        <p:spPr bwMode="auto">
          <a:xfrm>
            <a:off x="7182430" y="3916147"/>
            <a:ext cx="1763712" cy="31754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Olivier </a:t>
            </a:r>
            <a:r>
              <a:rPr lang="en-US" sz="800" dirty="0"/>
              <a:t>Genoud</a:t>
            </a:r>
          </a:p>
          <a:p>
            <a:pPr algn="ctr"/>
            <a:r>
              <a:rPr lang="en-US" sz="800" dirty="0"/>
              <a:t>TTCN Support</a:t>
            </a:r>
          </a:p>
        </p:txBody>
      </p:sp>
      <p:sp>
        <p:nvSpPr>
          <p:cNvPr id="80" name="AutoShape 72"/>
          <p:cNvSpPr>
            <a:spLocks noChangeArrowheads="1"/>
          </p:cNvSpPr>
          <p:nvPr/>
        </p:nvSpPr>
        <p:spPr bwMode="auto">
          <a:xfrm>
            <a:off x="1112508" y="5838112"/>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Bernt Mattsson</a:t>
            </a:r>
            <a:endParaRPr lang="en-US" sz="800" dirty="0"/>
          </a:p>
        </p:txBody>
      </p:sp>
      <p:sp>
        <p:nvSpPr>
          <p:cNvPr id="81" name="Line 57"/>
          <p:cNvSpPr>
            <a:spLocks noChangeShapeType="1"/>
          </p:cNvSpPr>
          <p:nvPr/>
        </p:nvSpPr>
        <p:spPr bwMode="auto">
          <a:xfrm>
            <a:off x="2154506" y="944202"/>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90" name="AutoShape 78"/>
          <p:cNvSpPr>
            <a:spLocks noChangeArrowheads="1"/>
          </p:cNvSpPr>
          <p:nvPr/>
        </p:nvSpPr>
        <p:spPr bwMode="auto">
          <a:xfrm>
            <a:off x="3227167" y="913850"/>
            <a:ext cx="889000" cy="99991"/>
          </a:xfrm>
          <a:prstGeom prst="flowChartOnlineStorage">
            <a:avLst/>
          </a:prstGeom>
          <a:solidFill>
            <a:srgbClr val="66FF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3337" name="AutoShape 25"/>
          <p:cNvSpPr>
            <a:spLocks noChangeArrowheads="1"/>
          </p:cNvSpPr>
          <p:nvPr/>
        </p:nvSpPr>
        <p:spPr bwMode="auto">
          <a:xfrm>
            <a:off x="1107915" y="779727"/>
            <a:ext cx="1210836" cy="275631"/>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82" name="Line 57"/>
          <p:cNvSpPr>
            <a:spLocks noChangeShapeType="1"/>
          </p:cNvSpPr>
          <p:nvPr/>
        </p:nvSpPr>
        <p:spPr bwMode="auto">
          <a:xfrm>
            <a:off x="2102178" y="1313922"/>
            <a:ext cx="4487863" cy="15733"/>
          </a:xfrm>
          <a:prstGeom prst="line">
            <a:avLst/>
          </a:prstGeom>
          <a:noFill/>
          <a:ln w="28575">
            <a:solidFill>
              <a:srgbClr val="DDDDDD"/>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336" name="AutoShape 24"/>
          <p:cNvSpPr>
            <a:spLocks noChangeArrowheads="1"/>
          </p:cNvSpPr>
          <p:nvPr/>
        </p:nvSpPr>
        <p:spPr bwMode="auto">
          <a:xfrm>
            <a:off x="1131361" y="1216787"/>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3378" name="AutoShape 66"/>
          <p:cNvSpPr>
            <a:spLocks noChangeArrowheads="1"/>
          </p:cNvSpPr>
          <p:nvPr/>
        </p:nvSpPr>
        <p:spPr bwMode="auto">
          <a:xfrm>
            <a:off x="2484516" y="1267397"/>
            <a:ext cx="889000" cy="9999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84" name="AutoShape 14"/>
          <p:cNvSpPr>
            <a:spLocks noChangeArrowheads="1"/>
          </p:cNvSpPr>
          <p:nvPr/>
        </p:nvSpPr>
        <p:spPr bwMode="auto">
          <a:xfrm>
            <a:off x="3932184" y="5884513"/>
            <a:ext cx="889000" cy="99992"/>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6</a:t>
            </a:r>
            <a:endParaRPr lang="en-GB" sz="800" dirty="0"/>
          </a:p>
        </p:txBody>
      </p:sp>
      <p:sp>
        <p:nvSpPr>
          <p:cNvPr id="88" name="Text Box 12"/>
          <p:cNvSpPr txBox="1">
            <a:spLocks noChangeArrowheads="1"/>
          </p:cNvSpPr>
          <p:nvPr/>
        </p:nvSpPr>
        <p:spPr bwMode="auto">
          <a:xfrm>
            <a:off x="7291096" y="64565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2015-09-01</a:t>
            </a:r>
            <a:endParaRPr lang="en-GB" sz="800" dirty="0"/>
          </a:p>
        </p:txBody>
      </p:sp>
      <p:sp>
        <p:nvSpPr>
          <p:cNvPr id="92" name="AutoShape 72"/>
          <p:cNvSpPr>
            <a:spLocks noChangeArrowheads="1"/>
          </p:cNvSpPr>
          <p:nvPr/>
        </p:nvSpPr>
        <p:spPr bwMode="auto">
          <a:xfrm>
            <a:off x="1092543" y="6151208"/>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Saurav Arora</a:t>
            </a:r>
            <a:endParaRPr lang="en-US" sz="800" dirty="0"/>
          </a:p>
        </p:txBody>
      </p:sp>
      <p:sp>
        <p:nvSpPr>
          <p:cNvPr id="79" name="AutoShape 59"/>
          <p:cNvSpPr>
            <a:spLocks noChangeArrowheads="1"/>
          </p:cNvSpPr>
          <p:nvPr/>
        </p:nvSpPr>
        <p:spPr bwMode="auto">
          <a:xfrm>
            <a:off x="4374880" y="2509172"/>
            <a:ext cx="889000" cy="99261"/>
          </a:xfrm>
          <a:prstGeom prst="flowChartOnlineStorage">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a:t>
            </a:r>
            <a:r>
              <a:rPr lang="en-GB" sz="800" dirty="0" smtClean="0"/>
              <a:t>3-LI</a:t>
            </a:r>
            <a:endParaRPr lang="en-GB" sz="800" dirty="0"/>
          </a:p>
        </p:txBody>
      </p:sp>
      <p:sp>
        <p:nvSpPr>
          <p:cNvPr id="87" name="AutoShape 75"/>
          <p:cNvSpPr>
            <a:spLocks noChangeArrowheads="1"/>
          </p:cNvSpPr>
          <p:nvPr/>
        </p:nvSpPr>
        <p:spPr bwMode="auto">
          <a:xfrm>
            <a:off x="1132933" y="2448317"/>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Carmine (Lino) Rizzo</a:t>
            </a:r>
            <a:endParaRPr lang="en-US" sz="800" dirty="0"/>
          </a:p>
        </p:txBody>
      </p:sp>
      <p:sp>
        <p:nvSpPr>
          <p:cNvPr id="90" name="Text Box 12"/>
          <p:cNvSpPr txBox="1">
            <a:spLocks noChangeArrowheads="1"/>
          </p:cNvSpPr>
          <p:nvPr/>
        </p:nvSpPr>
        <p:spPr bwMode="auto">
          <a:xfrm>
            <a:off x="7272046" y="6418479"/>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2016-06-01</a:t>
            </a:r>
            <a:endParaRPr lang="en-GB" sz="800" dirty="0"/>
          </a:p>
        </p:txBody>
      </p:sp>
      <p:sp>
        <p:nvSpPr>
          <p:cNvPr id="85" name="AutoShape 38"/>
          <p:cNvSpPr>
            <a:spLocks noChangeArrowheads="1"/>
          </p:cNvSpPr>
          <p:nvPr/>
        </p:nvSpPr>
        <p:spPr bwMode="auto">
          <a:xfrm>
            <a:off x="2483193" y="5209136"/>
            <a:ext cx="889000" cy="99261"/>
          </a:xfrm>
          <a:prstGeom prst="flowChartOnlineStorage">
            <a:avLst/>
          </a:prstGeom>
          <a:solidFill>
            <a:srgbClr val="CCFF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a:t>
            </a:r>
            <a:r>
              <a:rPr lang="en-GB" sz="800" dirty="0" smtClean="0"/>
              <a:t>6</a:t>
            </a:r>
            <a:endParaRPr lang="en-GB" sz="800" dirty="0"/>
          </a:p>
        </p:txBody>
      </p:sp>
      <p:sp>
        <p:nvSpPr>
          <p:cNvPr id="94" name="AutoShape 72"/>
          <p:cNvSpPr>
            <a:spLocks noChangeArrowheads="1"/>
          </p:cNvSpPr>
          <p:nvPr/>
        </p:nvSpPr>
        <p:spPr bwMode="auto">
          <a:xfrm>
            <a:off x="1115440" y="2791785"/>
            <a:ext cx="1210836" cy="18880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Kyoungseok Oh</a:t>
            </a:r>
            <a:endParaRPr lang="en-US" sz="800" dirty="0"/>
          </a:p>
        </p:txBody>
      </p:sp>
      <p:sp>
        <p:nvSpPr>
          <p:cNvPr id="95" name="AutoShape 43"/>
          <p:cNvSpPr>
            <a:spLocks noChangeArrowheads="1"/>
          </p:cNvSpPr>
          <p:nvPr/>
        </p:nvSpPr>
        <p:spPr bwMode="auto">
          <a:xfrm>
            <a:off x="1097854" y="4161860"/>
            <a:ext cx="1210836" cy="19024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Hakim Mkinsi</a:t>
            </a:r>
            <a:endParaRPr lang="en-US" sz="800" dirty="0"/>
          </a:p>
        </p:txBody>
      </p:sp>
      <p:sp>
        <p:nvSpPr>
          <p:cNvPr id="96" name="Text Box 12"/>
          <p:cNvSpPr txBox="1">
            <a:spLocks noChangeArrowheads="1"/>
          </p:cNvSpPr>
          <p:nvPr/>
        </p:nvSpPr>
        <p:spPr bwMode="auto">
          <a:xfrm>
            <a:off x="7354108" y="6395033"/>
            <a:ext cx="920966" cy="215444"/>
          </a:xfrm>
          <a:prstGeom prst="rect">
            <a:avLst/>
          </a:prstGeom>
          <a:solidFill>
            <a:schemeClr val="bg1"/>
          </a:solidFill>
          <a:ln>
            <a:noFill/>
          </a:ln>
          <a:effectLst/>
        </p:spPr>
        <p:txBody>
          <a:bodyPr wrap="square">
            <a:spAutoFit/>
          </a:bodyPr>
          <a:lstStyle/>
          <a:p>
            <a:pPr algn="r">
              <a:spcBef>
                <a:spcPct val="50000"/>
              </a:spcBef>
            </a:pPr>
            <a:r>
              <a:rPr lang="en-GB" sz="800" dirty="0" smtClean="0"/>
              <a:t>2017-11-02</a:t>
            </a:r>
            <a:endParaRPr lang="en-GB" sz="800" dirty="0"/>
          </a:p>
        </p:txBody>
      </p:sp>
      <p:sp>
        <p:nvSpPr>
          <p:cNvPr id="97" name="AutoShape 24"/>
          <p:cNvSpPr>
            <a:spLocks noChangeArrowheads="1"/>
          </p:cNvSpPr>
          <p:nvPr/>
        </p:nvSpPr>
        <p:spPr bwMode="auto">
          <a:xfrm rot="16200000">
            <a:off x="-92013" y="2833150"/>
            <a:ext cx="1210978" cy="18942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smtClean="0"/>
              <a:t>Kai-Erik </a:t>
            </a:r>
            <a:r>
              <a:rPr lang="en-US" sz="800" dirty="0" err="1" smtClean="0"/>
              <a:t>Sunell</a:t>
            </a:r>
            <a:endParaRPr lang="en-US" sz="800" dirty="0"/>
          </a:p>
        </p:txBody>
      </p:sp>
    </p:spTree>
    <p:extLst>
      <p:ext uri="{BB962C8B-B14F-4D97-AF65-F5344CB8AC3E}">
        <p14:creationId xmlns="" xmlns:p14="http://schemas.microsoft.com/office/powerpoint/2010/main" val="1108008258"/>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84213" y="908050"/>
            <a:ext cx="64770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Exciting statistics !</a:t>
            </a:r>
            <a:endParaRPr lang="en-GB" sz="2800" dirty="0"/>
          </a:p>
        </p:txBody>
      </p:sp>
      <p:sp>
        <p:nvSpPr>
          <p:cNvPr id="14339" name="Text Box 3"/>
          <p:cNvSpPr txBox="1">
            <a:spLocks noChangeArrowheads="1"/>
          </p:cNvSpPr>
          <p:nvPr/>
        </p:nvSpPr>
        <p:spPr bwMode="auto">
          <a:xfrm>
            <a:off x="4189413" y="5964238"/>
            <a:ext cx="4954587"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GB" sz="1800" i="1" dirty="0">
                <a:latin typeface="Times New Roman" panose="02020603050405020304" pitchFamily="18" charset="0"/>
              </a:rPr>
              <a:t>Skip to slide </a:t>
            </a:r>
            <a:r>
              <a:rPr lang="en-GB" sz="1800" i="1" dirty="0" smtClean="0">
                <a:latin typeface="Times New Roman" panose="02020603050405020304" pitchFamily="18" charset="0"/>
              </a:rPr>
              <a:t>15 </a:t>
            </a:r>
            <a:r>
              <a:rPr lang="en-GB" sz="1800" i="1" dirty="0">
                <a:latin typeface="Times New Roman" panose="02020603050405020304" pitchFamily="18" charset="0"/>
              </a:rPr>
              <a:t>if you are not </a:t>
            </a:r>
            <a:r>
              <a:rPr lang="en-GB" sz="1800" i="1" dirty="0" smtClean="0">
                <a:latin typeface="Times New Roman" panose="02020603050405020304" pitchFamily="18" charset="0"/>
              </a:rPr>
              <a:t>moved by statistics.</a:t>
            </a:r>
            <a:endParaRPr lang="en-GB" sz="1800" i="1" dirty="0">
              <a:latin typeface="Times New Roman" panose="02020603050405020304" pitchFamily="18" charset="0"/>
            </a:endParaRPr>
          </a:p>
        </p:txBody>
      </p:sp>
      <p:sp>
        <p:nvSpPr>
          <p:cNvPr id="2" name="TextBox 1"/>
          <p:cNvSpPr txBox="1"/>
          <p:nvPr/>
        </p:nvSpPr>
        <p:spPr>
          <a:xfrm>
            <a:off x="970960" y="2441542"/>
            <a:ext cx="5192448" cy="400110"/>
          </a:xfrm>
          <a:prstGeom prst="rect">
            <a:avLst/>
          </a:prstGeom>
          <a:noFill/>
        </p:spPr>
        <p:txBody>
          <a:bodyPr wrap="square" rtlCol="0">
            <a:spAutoFit/>
          </a:bodyPr>
          <a:lstStyle/>
          <a:p>
            <a:r>
              <a:rPr lang="en-GB" dirty="0" smtClean="0"/>
              <a:t>It is the mark of a truly intelligent person to be moved by statistics.</a:t>
            </a:r>
          </a:p>
          <a:p>
            <a:r>
              <a:rPr lang="en-GB" i="1" dirty="0"/>
              <a:t> </a:t>
            </a:r>
            <a:r>
              <a:rPr lang="en-GB" i="1" dirty="0" smtClean="0"/>
              <a:t>- George Bernard Shaw</a:t>
            </a:r>
            <a:endParaRPr lang="en-GB" i="1" dirty="0"/>
          </a:p>
        </p:txBody>
      </p:sp>
    </p:spTree>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590550" y="1320800"/>
            <a:ext cx="7962900" cy="4219575"/>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585788" y="1316038"/>
            <a:ext cx="7972425" cy="4229100"/>
          </a:xfrm>
          <a:prstGeom prst="rect">
            <a:avLst/>
          </a:prstGeom>
          <a:noFill/>
          <a:ln w="9525">
            <a:noFill/>
            <a:miter lim="800000"/>
            <a:headEnd/>
            <a:tailEnd/>
          </a:ln>
          <a:effectLst/>
        </p:spPr>
      </p:pic>
    </p:spTree>
  </p:cSld>
  <p:clrMapOvr>
    <a:masterClrMapping/>
  </p:clrMapOvr>
  <p:transition spd="slow">
    <p:cover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2" cstate="print"/>
          <a:srcRect/>
          <a:stretch>
            <a:fillRect/>
          </a:stretch>
        </p:blipFill>
        <p:spPr bwMode="auto">
          <a:xfrm>
            <a:off x="3978030" y="3603245"/>
            <a:ext cx="5165969" cy="2453678"/>
          </a:xfrm>
          <a:prstGeom prst="rect">
            <a:avLst/>
          </a:prstGeom>
          <a:noFill/>
          <a:ln w="9525">
            <a:noFill/>
            <a:miter lim="800000"/>
            <a:headEnd/>
            <a:tailEnd/>
          </a:ln>
          <a:effectLst/>
        </p:spPr>
      </p:pic>
      <p:sp>
        <p:nvSpPr>
          <p:cNvPr id="17411" name="Text Box 3"/>
          <p:cNvSpPr txBox="1">
            <a:spLocks noChangeArrowheads="1"/>
          </p:cNvSpPr>
          <p:nvPr/>
        </p:nvSpPr>
        <p:spPr bwMode="auto">
          <a:xfrm>
            <a:off x="54975" y="5693997"/>
            <a:ext cx="3203575" cy="2746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 Based on delegates’ postal addresses</a:t>
            </a:r>
          </a:p>
        </p:txBody>
      </p:sp>
      <p:sp>
        <p:nvSpPr>
          <p:cNvPr id="17412" name="Rectangle 4"/>
          <p:cNvSpPr>
            <a:spLocks noChangeArrowheads="1"/>
          </p:cNvSpPr>
          <p:nvPr/>
        </p:nvSpPr>
        <p:spPr bwMode="auto">
          <a:xfrm>
            <a:off x="5219700" y="1066800"/>
            <a:ext cx="3810000" cy="184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600" dirty="0">
                <a:latin typeface="Times New Roman" panose="02020603050405020304" pitchFamily="18" charset="0"/>
              </a:rPr>
              <a:t>from query 2008-02-21_meeting-attendance-by-region_step02 </a:t>
            </a:r>
          </a:p>
        </p:txBody>
      </p:sp>
      <p:sp>
        <p:nvSpPr>
          <p:cNvPr id="17413" name="Rectangle 5"/>
          <p:cNvSpPr>
            <a:spLocks noChangeArrowheads="1"/>
          </p:cNvSpPr>
          <p:nvPr/>
        </p:nvSpPr>
        <p:spPr bwMode="auto">
          <a:xfrm>
            <a:off x="1242645" y="6127262"/>
            <a:ext cx="2915139" cy="1894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spAutoFit/>
          </a:bodyPr>
          <a:lstStyle/>
          <a:p>
            <a:pPr algn="r"/>
            <a:r>
              <a:rPr lang="en-GB" sz="600" dirty="0">
                <a:latin typeface="Times New Roman" panose="02020603050405020304" pitchFamily="18" charset="0"/>
              </a:rPr>
              <a:t>from query 2008-02-21_meeting-attendance-by-region-and-quarter_step03</a:t>
            </a:r>
          </a:p>
        </p:txBody>
      </p:sp>
      <p:sp>
        <p:nvSpPr>
          <p:cNvPr id="17416" name="Text Box 8"/>
          <p:cNvSpPr txBox="1">
            <a:spLocks noChangeArrowheads="1"/>
          </p:cNvSpPr>
          <p:nvPr/>
        </p:nvSpPr>
        <p:spPr bwMode="auto">
          <a:xfrm>
            <a:off x="184150" y="2209800"/>
            <a:ext cx="3178175" cy="2282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The table shows the number of participants in TSG and WG meetings over the last year, by region*.</a:t>
            </a:r>
          </a:p>
        </p:txBody>
      </p:sp>
      <p:sp>
        <p:nvSpPr>
          <p:cNvPr id="17414" name="Text Box 6"/>
          <p:cNvSpPr txBox="1">
            <a:spLocks noChangeArrowheads="1"/>
          </p:cNvSpPr>
          <p:nvPr/>
        </p:nvSpPr>
        <p:spPr bwMode="auto">
          <a:xfrm>
            <a:off x="173038" y="4729163"/>
            <a:ext cx="4054475" cy="942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Region 1: Europe, Middle East, Africa</a:t>
            </a:r>
          </a:p>
          <a:p>
            <a:pPr>
              <a:spcBef>
                <a:spcPct val="50000"/>
              </a:spcBef>
            </a:pPr>
            <a:r>
              <a:rPr lang="en-US" sz="1400" dirty="0"/>
              <a:t>Region 2: Americas</a:t>
            </a:r>
          </a:p>
          <a:p>
            <a:pPr>
              <a:spcBef>
                <a:spcPct val="50000"/>
              </a:spcBef>
            </a:pPr>
            <a:r>
              <a:rPr lang="en-US" sz="1400" dirty="0"/>
              <a:t>Region 3: Asia</a:t>
            </a:r>
          </a:p>
        </p:txBody>
      </p:sp>
      <p:pic>
        <p:nvPicPr>
          <p:cNvPr id="4" name="Picture 3"/>
          <p:cNvPicPr>
            <a:picLocks noChangeAspect="1"/>
          </p:cNvPicPr>
          <p:nvPr/>
        </p:nvPicPr>
        <p:blipFill>
          <a:blip r:embed="rId3" cstate="screen">
            <a:clrChange>
              <a:clrFrom>
                <a:srgbClr val="000000"/>
              </a:clrFrom>
              <a:clrTo>
                <a:srgbClr val="000000">
                  <a:alpha val="0"/>
                </a:srgbClr>
              </a:clrTo>
            </a:clrChange>
            <a:extLst>
              <a:ext uri="{BEBA8EAE-BF5A-486C-A8C5-ECC9F3942E4B}">
                <a14:imgProps xmlns="" xmlns:a14="http://schemas.microsoft.com/office/drawing/2010/main">
                  <a14:imgLayer r:embed="rId4">
                    <a14:imgEffect>
                      <a14:brightnessContrast bright="75000"/>
                    </a14:imgEffect>
                  </a14:imgLayer>
                </a14:imgProps>
              </a:ext>
              <a:ext uri="{28A0092B-C50C-407E-A947-70E740481C1C}">
                <a14:useLocalDpi xmlns="" xmlns:a14="http://schemas.microsoft.com/office/drawing/2010/main" val="0"/>
              </a:ext>
            </a:extLst>
          </a:blip>
          <a:stretch>
            <a:fillRect/>
          </a:stretch>
        </p:blipFill>
        <p:spPr>
          <a:xfrm>
            <a:off x="350046" y="1284364"/>
            <a:ext cx="1561176" cy="926948"/>
          </a:xfrm>
          <a:prstGeom prst="rect">
            <a:avLst/>
          </a:prstGeom>
          <a:noFill/>
          <a:ln>
            <a:noFill/>
          </a:ln>
        </p:spPr>
      </p:pic>
      <p:sp>
        <p:nvSpPr>
          <p:cNvPr id="17415" name="Rectangle 7"/>
          <p:cNvSpPr>
            <a:spLocks noChangeArrowheads="1"/>
          </p:cNvSpPr>
          <p:nvPr/>
        </p:nvSpPr>
        <p:spPr bwMode="auto">
          <a:xfrm>
            <a:off x="265113" y="646114"/>
            <a:ext cx="4513262" cy="58871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Meeting delegates by region </a:t>
            </a:r>
            <a:endParaRPr lang="en-GB" sz="2800" dirty="0"/>
          </a:p>
        </p:txBody>
      </p:sp>
      <p:pic>
        <p:nvPicPr>
          <p:cNvPr id="2" name="Picture 2"/>
          <p:cNvPicPr>
            <a:picLocks noChangeAspect="1" noChangeArrowheads="1"/>
          </p:cNvPicPr>
          <p:nvPr/>
        </p:nvPicPr>
        <p:blipFill>
          <a:blip r:embed="rId5" cstate="print"/>
          <a:srcRect/>
          <a:stretch>
            <a:fillRect/>
          </a:stretch>
        </p:blipFill>
        <p:spPr bwMode="auto">
          <a:xfrm>
            <a:off x="4186424" y="1247165"/>
            <a:ext cx="2700150" cy="2715235"/>
          </a:xfrm>
          <a:prstGeom prst="rect">
            <a:avLst/>
          </a:prstGeom>
          <a:noFill/>
          <a:ln w="9525">
            <a:noFill/>
            <a:miter lim="800000"/>
            <a:headEnd/>
            <a:tailEnd/>
          </a:ln>
          <a:effectLst/>
        </p:spPr>
      </p:pic>
      <p:pic>
        <p:nvPicPr>
          <p:cNvPr id="3" name="Picture 3"/>
          <p:cNvPicPr>
            <a:picLocks noChangeAspect="1" noChangeArrowheads="1"/>
          </p:cNvPicPr>
          <p:nvPr/>
        </p:nvPicPr>
        <p:blipFill>
          <a:blip r:embed="rId6" cstate="print"/>
          <a:srcRect/>
          <a:stretch>
            <a:fillRect/>
          </a:stretch>
        </p:blipFill>
        <p:spPr bwMode="auto">
          <a:xfrm>
            <a:off x="6882792" y="1259987"/>
            <a:ext cx="2297087" cy="2975951"/>
          </a:xfrm>
          <a:prstGeom prst="rect">
            <a:avLst/>
          </a:prstGeom>
          <a:noFill/>
          <a:ln w="9525">
            <a:noFill/>
            <a:miter lim="800000"/>
            <a:headEnd/>
            <a:tailEnd/>
          </a:ln>
          <a:effectLst/>
        </p:spPr>
      </p:pic>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4710091" y="1969598"/>
            <a:ext cx="4433909" cy="3462093"/>
          </a:xfrm>
          <a:prstGeom prst="rect">
            <a:avLst/>
          </a:prstGeom>
          <a:noFill/>
          <a:ln w="9525">
            <a:noFill/>
            <a:miter lim="800000"/>
            <a:headEnd/>
            <a:tailEnd/>
          </a:ln>
          <a:effectLst/>
        </p:spPr>
      </p:pic>
      <p:sp>
        <p:nvSpPr>
          <p:cNvPr id="18435" name="Rectangle 3"/>
          <p:cNvSpPr>
            <a:spLocks noChangeArrowheads="1"/>
          </p:cNvSpPr>
          <p:nvPr/>
        </p:nvSpPr>
        <p:spPr bwMode="auto">
          <a:xfrm>
            <a:off x="284163" y="873125"/>
            <a:ext cx="4103687" cy="22844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Individual Members by</a:t>
            </a:r>
            <a:br>
              <a:rPr lang="en-US" sz="2800" dirty="0"/>
            </a:br>
            <a:r>
              <a:rPr lang="en-US" sz="2800" dirty="0"/>
              <a:t>Organizational Partner /  Region </a:t>
            </a:r>
            <a:endParaRPr lang="en-GB" sz="2800" dirty="0"/>
          </a:p>
        </p:txBody>
      </p:sp>
      <p:sp>
        <p:nvSpPr>
          <p:cNvPr id="18436" name="Text Box 4"/>
          <p:cNvSpPr txBox="1">
            <a:spLocks noChangeArrowheads="1"/>
          </p:cNvSpPr>
          <p:nvPr/>
        </p:nvSpPr>
        <p:spPr bwMode="auto">
          <a:xfrm>
            <a:off x="5773737" y="4703152"/>
            <a:ext cx="349408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2400" dirty="0"/>
              <a:t>Region 1 = </a:t>
            </a:r>
            <a:r>
              <a:rPr lang="en-US" sz="2400" dirty="0" smtClean="0"/>
              <a:t>371 </a:t>
            </a:r>
            <a:r>
              <a:rPr lang="en-US" sz="2400" i="1" dirty="0" smtClean="0">
                <a:solidFill>
                  <a:srgbClr val="969696"/>
                </a:solidFill>
              </a:rPr>
              <a:t>(386)</a:t>
            </a:r>
            <a:endParaRPr lang="en-US" sz="2400" i="1" dirty="0">
              <a:solidFill>
                <a:srgbClr val="969696"/>
              </a:solidFill>
            </a:endParaRPr>
          </a:p>
        </p:txBody>
      </p:sp>
      <p:sp>
        <p:nvSpPr>
          <p:cNvPr id="18437" name="Text Box 5"/>
          <p:cNvSpPr txBox="1">
            <a:spLocks noChangeArrowheads="1"/>
          </p:cNvSpPr>
          <p:nvPr/>
        </p:nvSpPr>
        <p:spPr bwMode="auto">
          <a:xfrm>
            <a:off x="2453236" y="3628355"/>
            <a:ext cx="3294062" cy="4572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2 = </a:t>
            </a:r>
            <a:r>
              <a:rPr lang="en-US" sz="2400" dirty="0" smtClean="0"/>
              <a:t>42 </a:t>
            </a:r>
            <a:r>
              <a:rPr lang="en-US" sz="2400" i="1" dirty="0" smtClean="0">
                <a:solidFill>
                  <a:srgbClr val="969696"/>
                </a:solidFill>
              </a:rPr>
              <a:t>(47)</a:t>
            </a:r>
            <a:endParaRPr lang="en-US" sz="2400" i="1" dirty="0">
              <a:solidFill>
                <a:srgbClr val="969696"/>
              </a:solidFill>
            </a:endParaRPr>
          </a:p>
        </p:txBody>
      </p:sp>
      <p:sp>
        <p:nvSpPr>
          <p:cNvPr id="18438" name="Text Box 6"/>
          <p:cNvSpPr txBox="1">
            <a:spLocks noChangeArrowheads="1"/>
          </p:cNvSpPr>
          <p:nvPr/>
        </p:nvSpPr>
        <p:spPr bwMode="auto">
          <a:xfrm>
            <a:off x="2725127" y="2636106"/>
            <a:ext cx="3298825" cy="457200"/>
          </a:xfrm>
          <a:prstGeom prst="rect">
            <a:avLst/>
          </a:prstGeom>
          <a:solidFill>
            <a:schemeClr val="bg1"/>
          </a:solid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2400" dirty="0"/>
              <a:t>Region 3 = </a:t>
            </a:r>
            <a:r>
              <a:rPr lang="en-US" sz="2400" dirty="0" smtClean="0"/>
              <a:t>153 </a:t>
            </a:r>
            <a:r>
              <a:rPr lang="en-US" sz="2400" i="1" dirty="0" smtClean="0">
                <a:solidFill>
                  <a:srgbClr val="969696"/>
                </a:solidFill>
              </a:rPr>
              <a:t>(154)</a:t>
            </a:r>
            <a:endParaRPr lang="en-US" sz="2400" i="1" dirty="0">
              <a:solidFill>
                <a:srgbClr val="969696"/>
              </a:solidFill>
            </a:endParaRPr>
          </a:p>
        </p:txBody>
      </p:sp>
      <p:sp>
        <p:nvSpPr>
          <p:cNvPr id="18439" name="Text Box 7"/>
          <p:cNvSpPr txBox="1">
            <a:spLocks noChangeArrowheads="1"/>
          </p:cNvSpPr>
          <p:nvPr/>
        </p:nvSpPr>
        <p:spPr bwMode="auto">
          <a:xfrm>
            <a:off x="4692650" y="5902325"/>
            <a:ext cx="4149725" cy="2444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dirty="0">
                <a:solidFill>
                  <a:schemeClr val="bg1">
                    <a:lumMod val="65000"/>
                  </a:schemeClr>
                </a:solidFill>
              </a:rPr>
              <a:t>Data from http://webapp.etsi.org/3gppmembership/Queryform.asp</a:t>
            </a:r>
          </a:p>
        </p:txBody>
      </p:sp>
      <p:pic>
        <p:nvPicPr>
          <p:cNvPr id="18440" name="Picture 8"/>
          <p:cNvPicPr>
            <a:picLocks noChangeAspect="1" noChangeArrowheads="1"/>
          </p:cNvPicPr>
          <p:nvPr/>
        </p:nvPicPr>
        <p:blipFill>
          <a:blip r:embed="rId3" cstate="screen">
            <a:extLst>
              <a:ext uri="{28A0092B-C50C-407E-A947-70E740481C1C}">
                <a14:useLocalDpi xmlns="" xmlns:a14="http://schemas.microsoft.com/office/drawing/2010/main" val="0"/>
              </a:ext>
            </a:extLst>
          </a:blip>
          <a:srcRect/>
          <a:stretch>
            <a:fillRect/>
          </a:stretch>
        </p:blipFill>
        <p:spPr bwMode="auto">
          <a:xfrm>
            <a:off x="250825" y="5426075"/>
            <a:ext cx="654050" cy="482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8441" name="Text Box 9"/>
          <p:cNvSpPr txBox="1">
            <a:spLocks noChangeArrowheads="1"/>
          </p:cNvSpPr>
          <p:nvPr/>
        </p:nvSpPr>
        <p:spPr bwMode="auto">
          <a:xfrm>
            <a:off x="1003300" y="4167188"/>
            <a:ext cx="3443288" cy="5810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en-US" sz="1600" i="1" dirty="0">
                <a:solidFill>
                  <a:srgbClr val="969696"/>
                </a:solidFill>
              </a:rPr>
              <a:t>Figures in grey italics relate to previous quarter.</a:t>
            </a:r>
          </a:p>
        </p:txBody>
      </p:sp>
      <p:sp>
        <p:nvSpPr>
          <p:cNvPr id="18442" name="Text Box 10"/>
          <p:cNvSpPr txBox="1">
            <a:spLocks noChangeArrowheads="1"/>
          </p:cNvSpPr>
          <p:nvPr/>
        </p:nvSpPr>
        <p:spPr bwMode="auto">
          <a:xfrm>
            <a:off x="122238" y="4840288"/>
            <a:ext cx="45831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Total membership = </a:t>
            </a:r>
            <a:r>
              <a:rPr lang="en-US" sz="2400" dirty="0" smtClean="0"/>
              <a:t>566 </a:t>
            </a:r>
            <a:r>
              <a:rPr lang="en-US" sz="2400" i="1" dirty="0" smtClean="0">
                <a:solidFill>
                  <a:srgbClr val="969696"/>
                </a:solidFill>
              </a:rPr>
              <a:t>(587)</a:t>
            </a:r>
            <a:endParaRPr lang="en-US" sz="2400" i="1" dirty="0">
              <a:solidFill>
                <a:srgbClr val="969696"/>
              </a:solidFill>
            </a:endParaRPr>
          </a:p>
        </p:txBody>
      </p:sp>
      <p:sp>
        <p:nvSpPr>
          <p:cNvPr id="18443" name="Text Box 11"/>
          <p:cNvSpPr txBox="1">
            <a:spLocks noChangeArrowheads="1"/>
          </p:cNvSpPr>
          <p:nvPr/>
        </p:nvSpPr>
        <p:spPr bwMode="auto">
          <a:xfrm>
            <a:off x="1600200" y="5305425"/>
            <a:ext cx="289401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dirty="0"/>
              <a:t>Guests =   </a:t>
            </a:r>
            <a:r>
              <a:rPr lang="en-US" sz="2400" dirty="0" smtClean="0"/>
              <a:t>19   </a:t>
            </a:r>
            <a:r>
              <a:rPr lang="en-US" sz="2400" i="1" dirty="0" smtClean="0">
                <a:solidFill>
                  <a:srgbClr val="969696"/>
                </a:solidFill>
              </a:rPr>
              <a:t>(14)</a:t>
            </a:r>
            <a:endParaRPr lang="en-US" sz="2400" i="1" dirty="0">
              <a:solidFill>
                <a:srgbClr val="969696"/>
              </a:solidFill>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0" y="685800"/>
            <a:ext cx="5688013" cy="1079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a:t>Approved CRs per year per Release</a:t>
            </a:r>
            <a:endParaRPr lang="en-GB" sz="2800" dirty="0"/>
          </a:p>
        </p:txBody>
      </p:sp>
      <p:sp>
        <p:nvSpPr>
          <p:cNvPr id="20484" name="Rectangle 4"/>
          <p:cNvSpPr>
            <a:spLocks noChangeArrowheads="1"/>
          </p:cNvSpPr>
          <p:nvPr/>
        </p:nvSpPr>
        <p:spPr bwMode="auto">
          <a:xfrm>
            <a:off x="5564899" y="3330033"/>
            <a:ext cx="3422732" cy="2308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pPr algn="r"/>
            <a:r>
              <a:rPr lang="en-GB" sz="900" dirty="0">
                <a:solidFill>
                  <a:srgbClr val="969696"/>
                </a:solidFill>
                <a:latin typeface="Times New Roman" panose="02020603050405020304" pitchFamily="18" charset="0"/>
              </a:rPr>
              <a:t>from query 2004-04-14_approved-CRs-per-release-per-year_Crosstab</a:t>
            </a:r>
          </a:p>
        </p:txBody>
      </p:sp>
      <p:sp>
        <p:nvSpPr>
          <p:cNvPr id="20485" name="Rectangle 5"/>
          <p:cNvSpPr>
            <a:spLocks noChangeArrowheads="1"/>
          </p:cNvSpPr>
          <p:nvPr/>
        </p:nvSpPr>
        <p:spPr bwMode="auto">
          <a:xfrm>
            <a:off x="7554913" y="1258888"/>
            <a:ext cx="1589087"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p>
            <a:pPr algn="r"/>
            <a:r>
              <a:rPr lang="en-GB" sz="800" dirty="0"/>
              <a:t>* To date, excluding current TSG meetings</a:t>
            </a:r>
          </a:p>
        </p:txBody>
      </p:sp>
      <p:pic>
        <p:nvPicPr>
          <p:cNvPr id="4098" name="Picture 2"/>
          <p:cNvPicPr>
            <a:picLocks noChangeAspect="1" noChangeArrowheads="1"/>
          </p:cNvPicPr>
          <p:nvPr/>
        </p:nvPicPr>
        <p:blipFill>
          <a:blip r:embed="rId2" cstate="print"/>
          <a:srcRect/>
          <a:stretch>
            <a:fillRect/>
          </a:stretch>
        </p:blipFill>
        <p:spPr bwMode="auto">
          <a:xfrm>
            <a:off x="304800" y="3516923"/>
            <a:ext cx="4971265" cy="2846144"/>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5283200" y="3509066"/>
            <a:ext cx="3626338" cy="2850093"/>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cstate="print"/>
          <a:srcRect/>
          <a:stretch>
            <a:fillRect/>
          </a:stretch>
        </p:blipFill>
        <p:spPr bwMode="auto">
          <a:xfrm>
            <a:off x="380776" y="1552349"/>
            <a:ext cx="8599101" cy="1815959"/>
          </a:xfrm>
          <a:prstGeom prst="rect">
            <a:avLst/>
          </a:prstGeom>
          <a:noFill/>
          <a:ln w="9525">
            <a:noFill/>
            <a:miter lim="800000"/>
            <a:headEnd/>
            <a:tailEnd/>
          </a:ln>
          <a:effectLst/>
        </p:spPr>
      </p:pic>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36898</TotalTime>
  <Words>1480</Words>
  <Application>Microsoft Office PowerPoint</Application>
  <PresentationFormat>On-screen Show (4:3)</PresentationFormat>
  <Paragraphs>157</Paragraphs>
  <Slides>22</Slides>
  <Notes>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    Support Team Report    </vt:lpstr>
      <vt:lpstr>Changes of personnel</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Marketing matters (1)</vt:lpstr>
      <vt:lpstr>Marketing matters (2)</vt:lpstr>
      <vt:lpstr>Quality control of new TSs and TRs (1)</vt:lpstr>
      <vt:lpstr>Quality control of new TSs and TRs (2)</vt:lpstr>
      <vt:lpstr>Quality control of new TSs and TRs (3)</vt:lpstr>
      <vt:lpstr>In-person support to WG meetings (1)</vt:lpstr>
      <vt:lpstr>In-person support to WG meetings (2)</vt:lpstr>
      <vt:lpstr>Slide 22</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MCC report</dc:title>
  <dc:subject>3GPP support team report</dc:subject>
  <dc:creator>JMM</dc:creator>
  <dc:description>© 2017  All rights reserved</dc:description>
  <cp:lastModifiedBy>John M Meredith</cp:lastModifiedBy>
  <cp:revision>1427</cp:revision>
  <dcterms:created xsi:type="dcterms:W3CDTF">2008-08-30T09:32:10Z</dcterms:created>
  <dcterms:modified xsi:type="dcterms:W3CDTF">2018-06-11T19:15:13Z</dcterms:modified>
</cp:coreProperties>
</file>