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4"/>
  </p:notesMasterIdLst>
  <p:handoutMasterIdLst>
    <p:handoutMasterId r:id="rId15"/>
  </p:handoutMasterIdLst>
  <p:sldIdLst>
    <p:sldId id="303" r:id="rId2"/>
    <p:sldId id="734" r:id="rId3"/>
    <p:sldId id="736" r:id="rId4"/>
    <p:sldId id="737" r:id="rId5"/>
    <p:sldId id="738" r:id="rId6"/>
    <p:sldId id="739" r:id="rId7"/>
    <p:sldId id="741" r:id="rId8"/>
    <p:sldId id="747" r:id="rId9"/>
    <p:sldId id="743" r:id="rId10"/>
    <p:sldId id="744" r:id="rId11"/>
    <p:sldId id="748" r:id="rId12"/>
    <p:sldId id="735" r:id="rId13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EEB4F"/>
    <a:srgbClr val="C7FCA2"/>
    <a:srgbClr val="72AF2F"/>
    <a:srgbClr val="00CC00"/>
    <a:srgbClr val="FF00FF"/>
    <a:srgbClr val="339933"/>
    <a:srgbClr val="0000CC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828"/>
    <p:restoredTop sz="91922"/>
  </p:normalViewPr>
  <p:slideViewPr>
    <p:cSldViewPr snapToGrid="0">
      <p:cViewPr>
        <p:scale>
          <a:sx n="70" d="100"/>
          <a:sy n="70" d="100"/>
        </p:scale>
        <p:origin x="-960" y="-29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7" d="100"/>
          <a:sy n="67" d="100"/>
        </p:scale>
        <p:origin x="3258" y="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35D2EA2E-FB82-8E49-BF44-684EF1FD1544}" type="datetime1">
              <a:rPr lang="en-US" altLang="en-US"/>
              <a:pPr>
                <a:defRPr/>
              </a:pPr>
              <a:t>6/7/2018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56C49C3E-2ABF-BF40-B59C-9B7209BEED5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868408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F9B35D63-687F-0645-93C3-538BC8329077}" type="datetime1">
              <a:rPr lang="en-US" altLang="en-US"/>
              <a:pPr>
                <a:defRPr/>
              </a:pPr>
              <a:t>6/7/2018</a:t>
            </a:fld>
            <a:endParaRPr lang="en-US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8691D9AE-09FE-5F48-8320-D94237B742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78246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fld id="{691F40F3-D6D8-A740-B3A4-6E7453421C9B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x-none" dirty="0">
              <a:latin typeface="Times New Roman" charset="0"/>
              <a:ea typeface="ＭＳ Ｐゴシック" charset="-128"/>
            </a:endParaRPr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D8570CF4-30C0-1E4C-B198-4030F6B9F12D}" type="slidenum">
              <a:rPr lang="en-GB" altLang="en-US" sz="1200">
                <a:latin typeface="Times New Roman" charset="0"/>
              </a:rPr>
              <a:pPr/>
              <a:t>3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>
              <a:latin typeface="Times New Roman" charset="0"/>
              <a:ea typeface="ＭＳ Ｐゴシック" charset="-128"/>
            </a:endParaRPr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90F804B8-2573-F043-ACA4-6A876C71C0BA}" type="slidenum">
              <a:rPr lang="en-GB" altLang="en-US" sz="1200">
                <a:latin typeface="Times New Roman" charset="0"/>
              </a:rPr>
              <a:pPr/>
              <a:t>4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>
              <a:latin typeface="Times New Roman" charset="0"/>
              <a:ea typeface="ＭＳ Ｐゴシック" charset="-128"/>
            </a:endParaRPr>
          </a:p>
        </p:txBody>
      </p:sp>
      <p:sp>
        <p:nvSpPr>
          <p:cNvPr id="1229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B3A4AFBF-B31D-4C48-BD70-BB0CAD6549AD}" type="slidenum">
              <a:rPr lang="en-GB" altLang="en-US" sz="1200">
                <a:latin typeface="Times New Roman" charset="0"/>
              </a:rPr>
              <a:pPr/>
              <a:t>5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>
              <a:latin typeface="Times New Roman" charset="0"/>
              <a:ea typeface="ＭＳ Ｐゴシック" charset="-128"/>
            </a:endParaRPr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345E8BD2-9C02-7148-BDBA-7A274FB856B2}" type="slidenum">
              <a:rPr lang="en-GB" altLang="en-US" sz="1200">
                <a:latin typeface="Times New Roman" charset="0"/>
              </a:rPr>
              <a:pPr/>
              <a:t>6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>
              <a:latin typeface="Times New Roman" charset="0"/>
              <a:ea typeface="ＭＳ Ｐゴシック" charset="-128"/>
            </a:endParaRPr>
          </a:p>
        </p:txBody>
      </p:sp>
      <p:sp>
        <p:nvSpPr>
          <p:cNvPr id="2048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B7E6A45E-4BC3-FA40-A8A8-D2C15F82CEFB}" type="slidenum">
              <a:rPr lang="en-GB" altLang="en-US" sz="1200">
                <a:latin typeface="Times New Roman" charset="0"/>
              </a:rPr>
              <a:pPr/>
              <a:t>9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4034432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876983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118355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7938" y="4779963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endParaRPr lang="en-US" altLang="en-US" smtClean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1588" y="4773613"/>
            <a:ext cx="6221412" cy="288925"/>
          </a:xfrm>
          <a:prstGeom prst="rect">
            <a:avLst/>
          </a:prstGeom>
          <a:noFill/>
        </p:spPr>
        <p:txBody>
          <a:bodyPr lIns="91430" tIns="45715" rIns="91430" bIns="45715" anchor="ctr">
            <a:norm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en-GB" altLang="en-US" dirty="0" smtClean="0">
                <a:solidFill>
                  <a:schemeClr val="bg1"/>
                </a:solidFill>
              </a:rPr>
              <a:t> RP-180615 – SP-180294 - </a:t>
            </a:r>
            <a:r>
              <a:rPr lang="en-GB" altLang="en-US" sz="800" dirty="0" smtClean="0">
                <a:solidFill>
                  <a:schemeClr val="bg1"/>
                </a:solidFill>
              </a:rPr>
              <a:t>3GPP TSG #80, 11-15  June, 2018, La Jolla,</a:t>
            </a:r>
            <a:r>
              <a:rPr lang="en-GB" altLang="en-US" sz="800" baseline="0" dirty="0" smtClean="0">
                <a:solidFill>
                  <a:schemeClr val="bg1"/>
                </a:solidFill>
              </a:rPr>
              <a:t> CA, USA</a:t>
            </a:r>
            <a:endParaRPr lang="en-GB" altLang="en-US" sz="800" dirty="0" smtClean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smtClean="0">
                <a:solidFill>
                  <a:schemeClr val="bg1"/>
                </a:solidFill>
              </a:rPr>
              <a:t>© 3GPP 2012</a:t>
            </a:r>
            <a:endParaRPr lang="en-GB" altLang="en-US" smtClean="0"/>
          </a:p>
        </p:txBody>
      </p:sp>
      <p:pic>
        <p:nvPicPr>
          <p:cNvPr id="1031" name="Picture 10" descr="3GPP_TM_R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4846638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/>
              <a:t>© 3GPP 2018</a:t>
            </a:r>
          </a:p>
        </p:txBody>
      </p:sp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0" tIns="45715" rIns="91430" bIns="45715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>
              <a:defRPr/>
            </a:pPr>
            <a:fld id="{52DF0A0B-5E76-A442-B4AE-AABC0FB81F3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smtClean="0"/>
          </a:p>
          <a:p>
            <a:pPr>
              <a:defRPr/>
            </a:pPr>
            <a:endParaRPr lang="en-GB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3" r:id="rId1"/>
    <p:sldLayoutId id="2147484151" r:id="rId2"/>
    <p:sldLayoutId id="2147484152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417638" y="1976438"/>
            <a:ext cx="7069137" cy="11017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de-DE" sz="2200" dirty="0"/>
              <a:t>TSG SA Report to TSG </a:t>
            </a:r>
            <a:r>
              <a:rPr lang="de-DE" sz="2200" dirty="0" smtClean="0"/>
              <a:t>RAN #80</a:t>
            </a:r>
            <a:endParaRPr lang="en-GB" sz="1600" dirty="0">
              <a:effectLst>
                <a:outerShdw blurRad="38100" dist="38100" dir="2700000" algn="tl">
                  <a:srgbClr val="DDDDDD"/>
                </a:outerShdw>
              </a:effectLst>
            </a:endParaRPr>
          </a:p>
        </p:txBody>
      </p:sp>
      <p:sp>
        <p:nvSpPr>
          <p:cNvPr id="5122" name="Subtitle 6"/>
          <p:cNvSpPr>
            <a:spLocks noGrp="1"/>
          </p:cNvSpPr>
          <p:nvPr>
            <p:ph type="subTitle" idx="1"/>
          </p:nvPr>
        </p:nvSpPr>
        <p:spPr>
          <a:xfrm>
            <a:off x="1749425" y="2879725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ea typeface="ＭＳ Ｐゴシック" charset="-128"/>
              </a:rPr>
              <a:t/>
            </a:r>
            <a:br>
              <a:rPr lang="en-US" altLang="en-US" sz="2000" dirty="0">
                <a:ea typeface="ＭＳ Ｐゴシック" charset="-128"/>
              </a:rPr>
            </a:br>
            <a:r>
              <a:rPr lang="en-US" altLang="en-US" sz="2000" dirty="0">
                <a:latin typeface="Arial" charset="0"/>
                <a:ea typeface="ＭＳ Ｐゴシック" charset="-128"/>
              </a:rPr>
              <a:t>Erik </a:t>
            </a:r>
            <a:r>
              <a:rPr lang="en-US" altLang="en-US" sz="2000" dirty="0" err="1">
                <a:latin typeface="Arial" charset="0"/>
                <a:ea typeface="ＭＳ Ｐゴシック" charset="-128"/>
              </a:rPr>
              <a:t>Guttman</a:t>
            </a:r>
            <a:endParaRPr lang="en-US" altLang="en-US" sz="2000" dirty="0">
              <a:latin typeface="Arial" charset="0"/>
              <a:ea typeface="ＭＳ Ｐゴシック" charset="-128"/>
            </a:endParaRPr>
          </a:p>
          <a:p>
            <a:pPr>
              <a:lnSpc>
                <a:spcPct val="80000"/>
              </a:lnSpc>
              <a:spcBef>
                <a:spcPts val="1200"/>
              </a:spcBef>
            </a:pPr>
            <a:r>
              <a:rPr lang="en-US" altLang="en-US" sz="1800" dirty="0">
                <a:ea typeface="ＭＳ Ｐゴシック" charset="-128"/>
              </a:rPr>
              <a:t>Chairman of 3GPP SA</a:t>
            </a:r>
          </a:p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en-US" altLang="en-US" sz="1600" i="1" dirty="0">
                <a:ea typeface="ＭＳ Ｐゴシック" charset="-128"/>
              </a:rPr>
              <a:t>Samsung Electronics Co., Ltd.</a:t>
            </a:r>
          </a:p>
          <a:p>
            <a:pPr>
              <a:lnSpc>
                <a:spcPct val="80000"/>
              </a:lnSpc>
            </a:pPr>
            <a:endParaRPr lang="en-GB" altLang="en-US" sz="2000" dirty="0">
              <a:ea typeface="ＭＳ Ｐゴシック" charset="-12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charset="-128"/>
              </a:rPr>
              <a:t>Topics for RAN-SA </a:t>
            </a:r>
            <a:r>
              <a:rPr lang="en-US" altLang="en-US" dirty="0" smtClean="0">
                <a:ea typeface="ＭＳ Ｐゴシック" charset="-128"/>
              </a:rPr>
              <a:t>Coordination (1/2)</a:t>
            </a:r>
            <a:endParaRPr lang="de-DE" altLang="en-US" dirty="0">
              <a:ea typeface="ＭＳ Ｐゴシック" charset="-128"/>
            </a:endParaRPr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de-DE" altLang="en-US" sz="2400" dirty="0" smtClean="0">
                <a:ea typeface="ＭＳ Ｐゴシック" charset="-128"/>
              </a:rPr>
              <a:t>Incoming SA &amp; SA WG LSs</a:t>
            </a:r>
          </a:p>
          <a:p>
            <a:pPr marL="0" indent="0">
              <a:buNone/>
            </a:pPr>
            <a:endParaRPr lang="de-DE" altLang="en-US" sz="2400" dirty="0" smtClean="0">
              <a:ea typeface="ＭＳ Ｐゴシック" charset="-128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9272833"/>
              </p:ext>
            </p:extLst>
          </p:nvPr>
        </p:nvGraphicFramePr>
        <p:xfrm>
          <a:off x="677331" y="1528657"/>
          <a:ext cx="8068735" cy="3357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2960"/>
                <a:gridCol w="1613747"/>
                <a:gridCol w="482202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From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Tdoc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Title</a:t>
                      </a:r>
                      <a:endParaRPr lang="en-GB" dirty="0"/>
                    </a:p>
                  </a:txBody>
                  <a:tcPr/>
                </a:tc>
              </a:tr>
              <a:tr h="33400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 smtClean="0"/>
                        <a:t>SP-180215 / RP-180623</a:t>
                      </a:r>
                      <a:endParaRPr lang="en-GB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Font typeface="Arial" pitchFamily="34" charset="0"/>
                        <a:buNone/>
                      </a:pPr>
                      <a:r>
                        <a:rPr lang="en-GB" sz="1400" dirty="0" smtClean="0"/>
                        <a:t>Reply LS on Establishment of SAE Cellular V2X Technical Committee and Associated Task Forces [INFO]</a:t>
                      </a:r>
                      <a:endParaRPr lang="en-GB" sz="1400" dirty="0"/>
                    </a:p>
                  </a:txBody>
                  <a:tcPr/>
                </a:tc>
              </a:tr>
              <a:tr h="33400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 smtClean="0"/>
                        <a:t>SP-180234 / RP-180624</a:t>
                      </a:r>
                      <a:endParaRPr lang="en-GB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Font typeface="Arial" pitchFamily="34" charset="0"/>
                        <a:buNone/>
                      </a:pPr>
                      <a:r>
                        <a:rPr lang="en-GB" sz="1400" dirty="0" smtClean="0"/>
                        <a:t>LS on Guidance on UE </a:t>
                      </a:r>
                      <a:r>
                        <a:rPr lang="en-GB" sz="1400" dirty="0" err="1" smtClean="0"/>
                        <a:t>WiFi</a:t>
                      </a:r>
                      <a:r>
                        <a:rPr lang="en-GB" sz="1400" dirty="0" smtClean="0"/>
                        <a:t> MAC Address inclusion in LTE Positioning Protocol [INFO:</a:t>
                      </a:r>
                      <a:r>
                        <a:rPr lang="en-GB" sz="1400" baseline="0" dirty="0" smtClean="0"/>
                        <a:t> RAN please take note]</a:t>
                      </a:r>
                      <a:endParaRPr lang="en-GB" sz="1400" dirty="0"/>
                    </a:p>
                  </a:txBody>
                  <a:tcPr/>
                </a:tc>
              </a:tr>
              <a:tr h="33400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SA1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aseline="0" dirty="0" smtClean="0"/>
                        <a:t>S1-181249 / RP-180637</a:t>
                      </a:r>
                      <a:endParaRPr lang="en-GB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Font typeface="Arial" pitchFamily="34" charset="0"/>
                        <a:buNone/>
                      </a:pPr>
                      <a:r>
                        <a:rPr lang="en-GB" sz="1400" dirty="0" smtClean="0"/>
                        <a:t>LS on Removal of LTE specific terminology from Group Communication System Enablers TS 22.468 [INFO]</a:t>
                      </a:r>
                      <a:endParaRPr lang="en-GB" sz="1400" dirty="0"/>
                    </a:p>
                  </a:txBody>
                  <a:tcPr/>
                </a:tc>
              </a:tr>
              <a:tr h="239183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SA2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 smtClean="0"/>
                        <a:t>S2-184507</a:t>
                      </a:r>
                      <a:r>
                        <a:rPr lang="en-US" sz="1050" baseline="0" dirty="0" smtClean="0"/>
                        <a:t> / RP-180619</a:t>
                      </a:r>
                      <a:endParaRPr lang="en-GB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Reply LS on secured </a:t>
                      </a:r>
                      <a:r>
                        <a:rPr lang="en-GB" sz="1400" smtClean="0"/>
                        <a:t>Signalling-only connection  [INFO]</a:t>
                      </a:r>
                      <a:endParaRPr lang="en-GB" sz="1400" dirty="0"/>
                    </a:p>
                  </a:txBody>
                  <a:tcPr/>
                </a:tc>
              </a:tr>
              <a:tr h="256116">
                <a:tc>
                  <a:txBody>
                    <a:bodyPr/>
                    <a:lstStyle/>
                    <a:p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SA2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 smtClean="0"/>
                        <a:t>S2-184608</a:t>
                      </a:r>
                      <a:r>
                        <a:rPr lang="en-US" sz="1050" baseline="0" dirty="0" smtClean="0"/>
                        <a:t> / RP-180620</a:t>
                      </a:r>
                      <a:endParaRPr lang="en-GB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smtClean="0">
                          <a:effectLst/>
                        </a:rPr>
                        <a:t>LS on optimisation of UE capability signalling [ACTION]</a:t>
                      </a:r>
                      <a:endParaRPr lang="en-GB" sz="1400" b="1" dirty="0"/>
                    </a:p>
                  </a:txBody>
                  <a:tcPr/>
                </a:tc>
              </a:tr>
              <a:tr h="17991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SA3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 smtClean="0"/>
                        <a:t>S3-181451 / RP-180621</a:t>
                      </a:r>
                      <a:endParaRPr lang="en-GB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effectLst/>
                        </a:rPr>
                        <a:t>Reply LS to LS on Secured Signalling-only connection [ACTION]</a:t>
                      </a:r>
                      <a:endParaRPr lang="en-GB" sz="1400" dirty="0"/>
                    </a:p>
                  </a:txBody>
                  <a:tcPr/>
                </a:tc>
              </a:tr>
              <a:tr h="17991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SA5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S5-182439 / RP-180622</a:t>
                      </a:r>
                      <a:endParaRPr kumimoji="0" lang="en-GB" sz="105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LS reply to ITU-T SG5 (Q6/5) (SG5-TD476-R2) on Energy Efficiency [INFO]</a:t>
                      </a:r>
                      <a:endParaRPr lang="en-GB" sz="1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charset="-128"/>
              </a:rPr>
              <a:t>Topics for RAN-SA </a:t>
            </a:r>
            <a:r>
              <a:rPr lang="en-US" altLang="en-US" dirty="0" smtClean="0">
                <a:ea typeface="ＭＳ Ｐゴシック" charset="-128"/>
              </a:rPr>
              <a:t>Coordination (2/2)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Rel-16 Focus Area: selection and prioritization</a:t>
            </a:r>
          </a:p>
          <a:p>
            <a:pPr lvl="1"/>
            <a:r>
              <a:rPr lang="en-US" dirty="0" smtClean="0"/>
              <a:t>SA will identify key focus areas for Rel-16, highlighting </a:t>
            </a:r>
            <a:r>
              <a:rPr lang="en-US" b="1" dirty="0" smtClean="0"/>
              <a:t>system-wide </a:t>
            </a:r>
            <a:r>
              <a:rPr lang="en-US" dirty="0" smtClean="0"/>
              <a:t>features that may have RAN impacts.</a:t>
            </a:r>
          </a:p>
          <a:p>
            <a:pPr lvl="1"/>
            <a:r>
              <a:rPr lang="en-US" dirty="0" smtClean="0"/>
              <a:t>SA and RAN will meet in joint session to identify a </a:t>
            </a:r>
            <a:r>
              <a:rPr lang="en-US" b="1" dirty="0" smtClean="0"/>
              <a:t>jointly agreed</a:t>
            </a:r>
            <a:r>
              <a:rPr lang="en-US" dirty="0" smtClean="0"/>
              <a:t> set of features / focus areas, as well as identifying program management implications:</a:t>
            </a:r>
          </a:p>
          <a:p>
            <a:pPr lvl="2"/>
            <a:r>
              <a:rPr lang="en-US" dirty="0" smtClean="0"/>
              <a:t>SA features that [may] require action by RAN WGs</a:t>
            </a:r>
          </a:p>
          <a:p>
            <a:pPr lvl="2"/>
            <a:r>
              <a:rPr lang="en-US" dirty="0" smtClean="0"/>
              <a:t>RAN features that [may] require action by SA WGs</a:t>
            </a:r>
          </a:p>
          <a:p>
            <a:r>
              <a:rPr lang="en-US" dirty="0" smtClean="0"/>
              <a:t> I ask: </a:t>
            </a:r>
            <a:r>
              <a:rPr lang="en-US" sz="2000" i="1" dirty="0" smtClean="0">
                <a:solidFill>
                  <a:srgbClr val="FF0000"/>
                </a:solidFill>
              </a:rPr>
              <a:t>What are the Rel-15 ‘late drop’ program management aspects?</a:t>
            </a:r>
          </a:p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779207405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title"/>
          </p:nvPr>
        </p:nvSpPr>
        <p:spPr>
          <a:xfrm>
            <a:off x="488950" y="2041525"/>
            <a:ext cx="6827838" cy="857250"/>
          </a:xfrm>
        </p:spPr>
        <p:txBody>
          <a:bodyPr/>
          <a:lstStyle/>
          <a:p>
            <a:r>
              <a:rPr lang="en-US" altLang="en-US">
                <a:ea typeface="ＭＳ Ｐゴシック" charset="-128"/>
              </a:rPr>
              <a:t>Thanks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ea typeface="ＭＳ Ｐゴシック" charset="-128"/>
              </a:rPr>
              <a:t>Contents</a:t>
            </a:r>
          </a:p>
        </p:txBody>
      </p:sp>
      <p:sp>
        <p:nvSpPr>
          <p:cNvPr id="7170" name="Content Placeholder 2"/>
          <p:cNvSpPr>
            <a:spLocks noGrp="1"/>
          </p:cNvSpPr>
          <p:nvPr>
            <p:ph idx="1"/>
          </p:nvPr>
        </p:nvSpPr>
        <p:spPr>
          <a:xfrm>
            <a:off x="485775" y="995363"/>
            <a:ext cx="8388350" cy="3746500"/>
          </a:xfrm>
        </p:spPr>
        <p:txBody>
          <a:bodyPr/>
          <a:lstStyle/>
          <a:p>
            <a:pPr marL="341313" indent="-341313">
              <a:lnSpc>
                <a:spcPct val="80000"/>
              </a:lnSpc>
            </a:pPr>
            <a:r>
              <a:rPr lang="en-US" altLang="en-US" sz="2400" dirty="0">
                <a:ea typeface="ＭＳ Ｐゴシック" charset="-128"/>
              </a:rPr>
              <a:t>This report presents the status before TSG </a:t>
            </a:r>
            <a:r>
              <a:rPr lang="en-US" altLang="en-US" sz="2400" dirty="0" smtClean="0">
                <a:ea typeface="ＭＳ Ｐゴシック" charset="-128"/>
              </a:rPr>
              <a:t>SA#80. Items agreed at the WG level but not approved are shown in </a:t>
            </a:r>
            <a:r>
              <a:rPr lang="en-US" altLang="en-US" sz="2400" b="1" dirty="0" smtClean="0">
                <a:solidFill>
                  <a:schemeClr val="accent6">
                    <a:lumMod val="50000"/>
                  </a:schemeClr>
                </a:solidFill>
                <a:ea typeface="ＭＳ Ｐゴシック" charset="-128"/>
              </a:rPr>
              <a:t>bold brown</a:t>
            </a:r>
            <a:r>
              <a:rPr lang="en-US" altLang="en-US" sz="2400" dirty="0" smtClean="0">
                <a:ea typeface="ＭＳ Ｐゴシック" charset="-128"/>
              </a:rPr>
              <a:t>.</a:t>
            </a:r>
            <a:br>
              <a:rPr lang="en-US" altLang="en-US" sz="2400" dirty="0" smtClean="0">
                <a:ea typeface="ＭＳ Ｐゴシック" charset="-128"/>
              </a:rPr>
            </a:br>
            <a:endParaRPr lang="en-US" altLang="en-US" sz="2400" dirty="0">
              <a:ea typeface="ＭＳ Ｐゴシック" charset="-128"/>
            </a:endParaRPr>
          </a:p>
          <a:p>
            <a:pPr marL="341313" indent="-341313">
              <a:lnSpc>
                <a:spcPct val="80000"/>
              </a:lnSpc>
            </a:pPr>
            <a:r>
              <a:rPr lang="en-US" altLang="en-US" sz="2400" dirty="0" smtClean="0">
                <a:ea typeface="ＭＳ Ｐゴシック" charset="-128"/>
              </a:rPr>
              <a:t>Questions and Requests for Action at the conclusion</a:t>
            </a:r>
            <a:br>
              <a:rPr lang="en-US" altLang="en-US" sz="2400" dirty="0" smtClean="0">
                <a:ea typeface="ＭＳ Ｐゴシック" charset="-128"/>
              </a:rPr>
            </a:br>
            <a:endParaRPr lang="en-US" altLang="en-US" sz="2400" dirty="0" smtClean="0">
              <a:ea typeface="ＭＳ Ｐゴシック" charset="-128"/>
            </a:endParaRPr>
          </a:p>
          <a:p>
            <a:pPr marL="739815" lvl="1" indent="-341313">
              <a:lnSpc>
                <a:spcPct val="80000"/>
              </a:lnSpc>
            </a:pPr>
            <a:r>
              <a:rPr lang="en-US" altLang="en-US" sz="2000" b="1" dirty="0" smtClean="0">
                <a:solidFill>
                  <a:srgbClr val="7030A0"/>
                </a:solidFill>
                <a:ea typeface="ＭＳ Ｐゴシック" charset="-128"/>
              </a:rPr>
              <a:t>Where not otherwise mentioned – coordination occurred and continues effectively at the WG level.</a:t>
            </a:r>
            <a:br>
              <a:rPr lang="en-US" altLang="en-US" sz="2000" b="1" dirty="0" smtClean="0">
                <a:solidFill>
                  <a:srgbClr val="7030A0"/>
                </a:solidFill>
                <a:ea typeface="ＭＳ Ｐゴシック" charset="-128"/>
              </a:rPr>
            </a:br>
            <a:endParaRPr lang="en-US" altLang="en-US" dirty="0">
              <a:ea typeface="ＭＳ Ｐゴシック" charset="-128"/>
            </a:endParaRPr>
          </a:p>
          <a:p>
            <a:pPr marL="341313" indent="-341313">
              <a:lnSpc>
                <a:spcPct val="80000"/>
              </a:lnSpc>
            </a:pPr>
            <a:r>
              <a:rPr lang="en-US" altLang="en-US" sz="2400" dirty="0">
                <a:ea typeface="ＭＳ Ｐゴシック" charset="-128"/>
              </a:rPr>
              <a:t>Topics for RAN-SA </a:t>
            </a:r>
            <a:r>
              <a:rPr lang="en-US" altLang="en-US" sz="2400" dirty="0" smtClean="0">
                <a:ea typeface="ＭＳ Ｐゴシック" charset="-128"/>
              </a:rPr>
              <a:t>Coordination</a:t>
            </a:r>
            <a:endParaRPr lang="en-US" altLang="en-US" sz="2400" dirty="0">
              <a:ea typeface="ＭＳ Ｐゴシック" charset="-128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itle 1"/>
          <p:cNvSpPr>
            <a:spLocks noGrp="1"/>
          </p:cNvSpPr>
          <p:nvPr>
            <p:ph type="title"/>
          </p:nvPr>
        </p:nvSpPr>
        <p:spPr>
          <a:xfrm>
            <a:off x="485775" y="201613"/>
            <a:ext cx="6827838" cy="857250"/>
          </a:xfrm>
        </p:spPr>
        <p:txBody>
          <a:bodyPr/>
          <a:lstStyle/>
          <a:p>
            <a:r>
              <a:rPr lang="de-DE" altLang="en-US" dirty="0">
                <a:ea typeface="ＭＳ Ｐゴシック" charset="-128"/>
              </a:rPr>
              <a:t>SA Status </a:t>
            </a:r>
            <a:r>
              <a:rPr lang="de-DE" altLang="en-US" dirty="0" err="1">
                <a:ea typeface="ＭＳ Ｐゴシック" charset="-128"/>
              </a:rPr>
              <a:t>Overview</a:t>
            </a:r>
            <a:endParaRPr lang="de-DE" altLang="en-US" dirty="0">
              <a:ea typeface="ＭＳ Ｐゴシック" charset="-128"/>
            </a:endParaRPr>
          </a:p>
        </p:txBody>
      </p:sp>
      <p:sp>
        <p:nvSpPr>
          <p:cNvPr id="8194" name="Content Placeholder 2"/>
          <p:cNvSpPr>
            <a:spLocks noGrp="1"/>
          </p:cNvSpPr>
          <p:nvPr>
            <p:ph idx="1"/>
          </p:nvPr>
        </p:nvSpPr>
        <p:spPr>
          <a:xfrm>
            <a:off x="485775" y="2679511"/>
            <a:ext cx="8488363" cy="2041713"/>
          </a:xfrm>
        </p:spPr>
        <p:txBody>
          <a:bodyPr/>
          <a:lstStyle/>
          <a:p>
            <a:pPr marL="341313" indent="-341313"/>
            <a:r>
              <a:rPr lang="de-DE" altLang="en-US" sz="2000" dirty="0" smtClean="0">
                <a:ea typeface="ＭＳ Ｐゴシック" charset="-128"/>
              </a:rPr>
              <a:t>Rel-15 ongoing</a:t>
            </a:r>
          </a:p>
          <a:p>
            <a:pPr marL="739775" lvl="1" indent="-341313"/>
            <a:r>
              <a:rPr lang="de-DE" altLang="en-US" sz="1800" dirty="0" smtClean="0">
                <a:ea typeface="ＭＳ Ｐゴシック" charset="-128"/>
              </a:rPr>
              <a:t>Normative </a:t>
            </a:r>
            <a:r>
              <a:rPr lang="de-DE" altLang="en-US" sz="1800" dirty="0">
                <a:ea typeface="ＭＳ Ｐゴシック" charset="-128"/>
              </a:rPr>
              <a:t>stage 2 </a:t>
            </a:r>
            <a:r>
              <a:rPr lang="de-DE" altLang="en-US" sz="1800" dirty="0" smtClean="0">
                <a:ea typeface="ＭＳ Ｐゴシック" charset="-128"/>
              </a:rPr>
              <a:t>frozen. Stage 2 maintenance (of SA2 and SA6) is in full swing.</a:t>
            </a:r>
          </a:p>
          <a:p>
            <a:pPr marL="739775" lvl="1" indent="-341313"/>
            <a:r>
              <a:rPr lang="de-DE" altLang="en-US" sz="1800" dirty="0" smtClean="0">
                <a:ea typeface="ＭＳ Ｐゴシック" charset="-128"/>
              </a:rPr>
              <a:t>Work towards completion of Rel-15 specifications is </a:t>
            </a:r>
            <a:r>
              <a:rPr lang="de-DE" altLang="en-US" sz="1800" dirty="0">
                <a:ea typeface="ＭＳ Ｐゴシック" charset="-128"/>
              </a:rPr>
              <a:t>ongoing in SA3, SA4, SA5.</a:t>
            </a:r>
            <a:endParaRPr lang="de-DE" altLang="en-US" sz="1800" dirty="0" smtClean="0">
              <a:ea typeface="ＭＳ Ｐゴシック" charset="-128"/>
            </a:endParaRPr>
          </a:p>
          <a:p>
            <a:pPr marL="341273" indent="-341313"/>
            <a:r>
              <a:rPr lang="de-DE" altLang="en-US" sz="2000" dirty="0" smtClean="0">
                <a:ea typeface="ＭＳ Ｐゴシック" charset="-128"/>
              </a:rPr>
              <a:t>Rel-16 studies started</a:t>
            </a:r>
          </a:p>
          <a:p>
            <a:pPr marL="739775" lvl="1" indent="-341313"/>
            <a:r>
              <a:rPr lang="de-DE" altLang="en-US" sz="1800" dirty="0" smtClean="0">
                <a:ea typeface="ＭＳ Ｐゴシック" charset="-128"/>
              </a:rPr>
              <a:t>SA1 stage 1 studies and work items for Rel-16 proceed, some studies concluding. SA2, SA4, SA5, SA6 studies made progress.</a:t>
            </a:r>
            <a:endParaRPr lang="de-DE" altLang="en-US" sz="1800" dirty="0">
              <a:ea typeface="ＭＳ Ｐゴシック" charset="-12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6526"/>
            <a:ext cx="9144000" cy="1755648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 dirty="0">
                <a:ea typeface="ＭＳ Ｐゴシック" charset="-128"/>
              </a:rPr>
              <a:t>SA WG1 Summary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336" y="694268"/>
            <a:ext cx="5695766" cy="4140200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312" y="674914"/>
            <a:ext cx="6954882" cy="4425044"/>
          </a:xfrm>
          <a:prstGeom prst="rect">
            <a:avLst/>
          </a:prstGeom>
        </p:spPr>
      </p:pic>
      <p:sp>
        <p:nvSpPr>
          <p:cNvPr id="11265" name="Title 1"/>
          <p:cNvSpPr>
            <a:spLocks noGrp="1"/>
          </p:cNvSpPr>
          <p:nvPr>
            <p:ph type="title"/>
          </p:nvPr>
        </p:nvSpPr>
        <p:spPr>
          <a:xfrm>
            <a:off x="488950" y="330200"/>
            <a:ext cx="6827838" cy="509588"/>
          </a:xfrm>
        </p:spPr>
        <p:txBody>
          <a:bodyPr/>
          <a:lstStyle/>
          <a:p>
            <a:r>
              <a:rPr lang="de-DE" altLang="en-US">
                <a:ea typeface="ＭＳ Ｐゴシック" charset="-128"/>
              </a:rPr>
              <a:t>SA WG2 Summary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>
                <a:ea typeface="ＭＳ Ｐゴシック" charset="-128"/>
              </a:rPr>
              <a:t>SA WG3 Summary</a:t>
            </a: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808" y="1090613"/>
            <a:ext cx="7391633" cy="3622675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38" y="761999"/>
            <a:ext cx="7023032" cy="4359729"/>
          </a:xfrm>
          <a:prstGeom prst="rect">
            <a:avLst/>
          </a:prstGeom>
        </p:spPr>
      </p:pic>
      <p:sp>
        <p:nvSpPr>
          <p:cNvPr id="17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 dirty="0">
                <a:ea typeface="ＭＳ Ｐゴシック" charset="-128"/>
              </a:rPr>
              <a:t>SA WG4 Summary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 dirty="0">
                <a:ea typeface="ＭＳ Ｐゴシック" charset="-128"/>
              </a:rPr>
              <a:t>SA WG5 </a:t>
            </a:r>
            <a:r>
              <a:rPr lang="de-DE" altLang="en-US" dirty="0" smtClean="0">
                <a:ea typeface="ＭＳ Ｐゴシック" charset="-128"/>
              </a:rPr>
              <a:t>Summary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740" y="805542"/>
            <a:ext cx="6481959" cy="4316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963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932" y="826836"/>
            <a:ext cx="8619067" cy="3914493"/>
          </a:xfrm>
          <a:prstGeom prst="rect">
            <a:avLst/>
          </a:prstGeom>
        </p:spPr>
      </p:pic>
      <p:sp>
        <p:nvSpPr>
          <p:cNvPr id="194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>
                <a:ea typeface="ＭＳ Ｐゴシック" charset="-128"/>
              </a:rPr>
              <a:t>SA WG6 Summary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13021</TotalTime>
  <Words>371</Words>
  <Application>Microsoft Office PowerPoint</Application>
  <PresentationFormat>On-screen Show (16:9)</PresentationFormat>
  <Paragraphs>61</Paragraphs>
  <Slides>12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TSG SA Report to TSG RAN #80</vt:lpstr>
      <vt:lpstr>Contents</vt:lpstr>
      <vt:lpstr>SA Status Overview</vt:lpstr>
      <vt:lpstr>SA WG1 Summary</vt:lpstr>
      <vt:lpstr>SA WG2 Summary</vt:lpstr>
      <vt:lpstr>SA WG3 Summary</vt:lpstr>
      <vt:lpstr>SA WG4 Summary</vt:lpstr>
      <vt:lpstr>SA WG5 Summary</vt:lpstr>
      <vt:lpstr>SA WG6 Summary</vt:lpstr>
      <vt:lpstr>Topics for RAN-SA Coordination (1/2)</vt:lpstr>
      <vt:lpstr>Topics for RAN-SA Coordination (2/2)</vt:lpstr>
      <vt:lpstr>Thanks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SA Chairman (Samsung)</cp:lastModifiedBy>
  <cp:revision>1220</cp:revision>
  <cp:lastPrinted>2017-02-24T12:37:51Z</cp:lastPrinted>
  <dcterms:created xsi:type="dcterms:W3CDTF">2008-08-30T09:32:10Z</dcterms:created>
  <dcterms:modified xsi:type="dcterms:W3CDTF">2018-06-07T14:32:16Z</dcterms:modified>
</cp:coreProperties>
</file>