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1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0172918" initials="HU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6023" autoAdjust="0"/>
  </p:normalViewPr>
  <p:slideViewPr>
    <p:cSldViewPr>
      <p:cViewPr varScale="1">
        <p:scale>
          <a:sx n="104" d="100"/>
          <a:sy n="104" d="100"/>
        </p:scale>
        <p:origin x="-19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2017/3/9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Band 41, Band 66, band 3, band 8, band 7</a:t>
            </a:r>
          </a:p>
          <a:p>
            <a:endParaRPr kumimoji="1" lang="en-US" altLang="ja-JP" dirty="0" smtClean="0"/>
          </a:p>
          <a:p>
            <a:endParaRPr kumimoji="1" lang="en-US" altLang="ja-JP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389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2017/3/9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Process for NR </a:t>
            </a:r>
            <a:r>
              <a:rPr lang="en-US" altLang="ja-JP" dirty="0" smtClean="0"/>
              <a:t>bands, LTE/NR band combinations</a:t>
            </a:r>
            <a:r>
              <a:rPr lang="en-US" altLang="ko-KR" dirty="0"/>
              <a:t> </a:t>
            </a:r>
            <a:r>
              <a:rPr lang="en-US" altLang="ko-KR" dirty="0" smtClean="0"/>
              <a:t>and CA </a:t>
            </a:r>
            <a:r>
              <a:rPr lang="en-US" altLang="ko-KR" dirty="0"/>
              <a:t>for NR/NR band combination</a:t>
            </a:r>
            <a:r>
              <a:rPr lang="en-US" altLang="ja-JP" dirty="0" smtClean="0"/>
              <a:t> </a:t>
            </a:r>
            <a:r>
              <a:rPr lang="en-US" altLang="ja-JP" dirty="0"/>
              <a:t>specification work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5013176"/>
            <a:ext cx="6400800" cy="1752600"/>
          </a:xfrm>
        </p:spPr>
        <p:txBody>
          <a:bodyPr/>
          <a:lstStyle/>
          <a:p>
            <a:r>
              <a:rPr kumimoji="1" lang="en-US" altLang="ja-JP" dirty="0" smtClean="0"/>
              <a:t>NTT DOCOMO, INC., Sprint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63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</a:t>
            </a:r>
            <a:r>
              <a:rPr lang="en-GB" altLang="ja-JP" b="1" dirty="0" smtClean="0"/>
              <a:t>TSG-RAN </a:t>
            </a:r>
            <a:r>
              <a:rPr lang="en-GB" altLang="ja-JP" b="1" dirty="0"/>
              <a:t>Meeting </a:t>
            </a:r>
            <a:r>
              <a:rPr lang="en-GB" altLang="ja-JP" b="1" dirty="0" smtClean="0"/>
              <a:t>#75</a:t>
            </a:r>
            <a:endParaRPr lang="ja-JP" altLang="ja-JP" dirty="0"/>
          </a:p>
          <a:p>
            <a:r>
              <a:rPr lang="en-GB" altLang="ja-JP" b="1" dirty="0" smtClean="0"/>
              <a:t>Dubrovnik, Croatia, 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</a:t>
            </a:r>
            <a:r>
              <a:rPr lang="en-GB" altLang="ja-JP" b="1" dirty="0"/>
              <a:t>– </a:t>
            </a:r>
            <a:r>
              <a:rPr lang="en-GB" altLang="ja-JP" b="1" dirty="0" smtClean="0"/>
              <a:t>9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March,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RP-170826</a:t>
            </a:r>
          </a:p>
          <a:p>
            <a:r>
              <a:rPr lang="en-US" altLang="ja-JP" b="1" dirty="0" smtClean="0"/>
              <a:t>Agenda </a:t>
            </a:r>
            <a:r>
              <a:rPr lang="en-US" altLang="ja-JP" b="1" dirty="0"/>
              <a:t>item:</a:t>
            </a:r>
            <a:r>
              <a:rPr lang="en-US" altLang="ja-JP" dirty="0"/>
              <a:t>	</a:t>
            </a:r>
            <a:r>
              <a:rPr lang="es-ES" altLang="ja-JP" dirty="0" smtClean="0"/>
              <a:t>9.1</a:t>
            </a:r>
            <a:endParaRPr lang="ja-JP" altLang="ja-JP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</a:t>
            </a:r>
            <a:r>
              <a:rPr lang="en-US" altLang="ja-JP" dirty="0" smtClean="0"/>
              <a:t>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Process for band specific NR 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361459"/>
          </a:xfrm>
        </p:spPr>
        <p:txBody>
          <a:bodyPr>
            <a:noAutofit/>
          </a:bodyPr>
          <a:lstStyle/>
          <a:p>
            <a:r>
              <a:rPr lang="en-US" altLang="ko-KR" sz="1400" dirty="0" smtClean="0"/>
              <a:t>The following terminologies apply:</a:t>
            </a:r>
          </a:p>
          <a:p>
            <a:pPr lvl="1"/>
            <a:r>
              <a:rPr lang="en-US" altLang="ko-KR" sz="1400" b="1" dirty="0"/>
              <a:t>NR band</a:t>
            </a:r>
            <a:r>
              <a:rPr lang="en-US" altLang="ko-KR" sz="1400" dirty="0"/>
              <a:t>: Operating band to be specified for NR operation </a:t>
            </a:r>
            <a:r>
              <a:rPr lang="en-US" altLang="ko-KR" sz="1400" dirty="0" smtClean="0"/>
              <a:t>in </a:t>
            </a:r>
            <a:r>
              <a:rPr lang="en-US" altLang="ko-KR" sz="1400" dirty="0"/>
              <a:t>NR WI. </a:t>
            </a:r>
          </a:p>
          <a:p>
            <a:pPr lvl="1"/>
            <a:r>
              <a:rPr lang="en-US" altLang="ko-KR" sz="1400" b="1" dirty="0"/>
              <a:t>LTE-NR band combination</a:t>
            </a:r>
            <a:r>
              <a:rPr lang="en-US" altLang="ko-KR" sz="1400" dirty="0"/>
              <a:t>: Combination of LTE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and NR </a:t>
            </a:r>
            <a:r>
              <a:rPr lang="en-US" altLang="ko-KR" sz="1400" dirty="0" smtClean="0"/>
              <a:t>band(s) </a:t>
            </a:r>
            <a:r>
              <a:rPr lang="en-US" altLang="ko-KR" sz="1400" dirty="0"/>
              <a:t>for dual connectivity operation for Non-stand-alone operation</a:t>
            </a:r>
            <a:r>
              <a:rPr lang="en-US" altLang="ko-KR" sz="1400" dirty="0" smtClean="0"/>
              <a:t>.</a:t>
            </a:r>
            <a:endParaRPr lang="en-US" altLang="ko-KR" sz="1400" strike="sngStrike" dirty="0" smtClean="0"/>
          </a:p>
          <a:p>
            <a:r>
              <a:rPr lang="en-US" altLang="ko-KR" sz="1400" dirty="0" smtClean="0"/>
              <a:t>The following guideline shall be applied for NR bands/LTE-NR band combinations:</a:t>
            </a:r>
            <a:endParaRPr lang="en-US" altLang="ko-KR" sz="1400" dirty="0"/>
          </a:p>
          <a:p>
            <a:pPr lvl="1"/>
            <a:r>
              <a:rPr lang="en-US" altLang="ko-KR" sz="1400" b="1" dirty="0" smtClean="0"/>
              <a:t>How to propose NR spectrum in Rel-15 timeline</a:t>
            </a:r>
            <a:r>
              <a:rPr lang="en-US" altLang="ko-KR" sz="1400" b="1" dirty="0"/>
              <a:t>(until June 2018)</a:t>
            </a:r>
            <a:endParaRPr lang="en-US" altLang="ko-KR" sz="1400" b="1" dirty="0" smtClean="0"/>
          </a:p>
          <a:p>
            <a:pPr lvl="2"/>
            <a:r>
              <a:rPr lang="en-US" altLang="ko-KR" sz="1400" dirty="0" smtClean="0"/>
              <a:t>NR bands/LTE-NR band combinations/CA </a:t>
            </a:r>
            <a:r>
              <a:rPr lang="en-US" altLang="ko-KR" sz="1400" dirty="0"/>
              <a:t>for NR/NR band combination</a:t>
            </a:r>
            <a:r>
              <a:rPr lang="en-US" altLang="ko-KR" sz="1400" dirty="0" smtClean="0"/>
              <a:t> related to NR are handled in a Rel-15 NR WI</a:t>
            </a:r>
          </a:p>
          <a:p>
            <a:pPr lvl="2"/>
            <a:r>
              <a:rPr lang="en-US" altLang="ko-KR" sz="1400" dirty="0"/>
              <a:t>NR bands/LTE-NR band combinations </a:t>
            </a:r>
            <a:r>
              <a:rPr lang="en-US" altLang="ko-KR" sz="1400" dirty="0" smtClean="0"/>
              <a:t>/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 </a:t>
            </a:r>
            <a:r>
              <a:rPr lang="en-US" altLang="ko-KR" sz="1400" dirty="0" smtClean="0"/>
              <a:t>to </a:t>
            </a:r>
            <a:r>
              <a:rPr lang="en-US" altLang="ko-KR" sz="1400" dirty="0"/>
              <a:t>be handled </a:t>
            </a:r>
            <a:r>
              <a:rPr lang="en-US" altLang="ko-KR" sz="1400" dirty="0" smtClean="0"/>
              <a:t>in the </a:t>
            </a:r>
            <a:r>
              <a:rPr lang="en-US" altLang="ko-KR" sz="1400" dirty="0"/>
              <a:t>Rel-15 NR WI can be </a:t>
            </a:r>
            <a:r>
              <a:rPr lang="en-US" altLang="ko-KR" sz="1400" dirty="0" smtClean="0"/>
              <a:t>added at every </a:t>
            </a:r>
            <a:r>
              <a:rPr lang="en-US" altLang="ko-KR" sz="1400" dirty="0"/>
              <a:t>RAN </a:t>
            </a:r>
            <a:r>
              <a:rPr lang="en-US" altLang="ko-KR" sz="1400" dirty="0" smtClean="0"/>
              <a:t>plenary</a:t>
            </a:r>
          </a:p>
          <a:p>
            <a:pPr lvl="3"/>
            <a:r>
              <a:rPr lang="en-US" altLang="ja-JP" sz="1400" dirty="0"/>
              <a:t>In order to update the Rel-15 NR WID, the new </a:t>
            </a:r>
            <a:r>
              <a:rPr lang="en-US" altLang="ja-JP" sz="1400" dirty="0" smtClean="0"/>
              <a:t>NR bands/LTE-NR band combinations/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 in </a:t>
            </a:r>
            <a:r>
              <a:rPr lang="en-US" altLang="ja-JP" sz="1400" dirty="0"/>
              <a:t>RAN4 in </a:t>
            </a:r>
            <a:r>
              <a:rPr lang="en-US" altLang="ja-JP" sz="1400" dirty="0" smtClean="0"/>
              <a:t>advance with at least 4 supporting companies. </a:t>
            </a:r>
            <a:endParaRPr lang="en-US" altLang="ko-KR" sz="1400" dirty="0" smtClean="0"/>
          </a:p>
          <a:p>
            <a:pPr lvl="4"/>
            <a:r>
              <a:rPr lang="en-US" altLang="ja-JP" sz="1400" dirty="0" smtClean="0"/>
              <a:t>E.g</a:t>
            </a:r>
            <a:r>
              <a:rPr lang="en-US" altLang="ja-JP" sz="1400" dirty="0"/>
              <a:t>. </a:t>
            </a:r>
            <a:r>
              <a:rPr lang="en-US" altLang="ja-JP" sz="1400" dirty="0" smtClean="0"/>
              <a:t>NR bands/LTE-NR band combinations/</a:t>
            </a:r>
            <a:r>
              <a:rPr lang="en-US" altLang="ko-KR" sz="1400" dirty="0"/>
              <a:t> 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to be proposed in June 2017 </a:t>
            </a:r>
            <a:r>
              <a:rPr lang="en-US" altLang="ja-JP" sz="1400" dirty="0" smtClean="0"/>
              <a:t>RAN-Plenary </a:t>
            </a:r>
            <a:r>
              <a:rPr lang="en-US" altLang="ja-JP" sz="1400" dirty="0"/>
              <a:t>need to be </a:t>
            </a:r>
            <a:r>
              <a:rPr lang="en-US" altLang="ja-JP" sz="1400" dirty="0" smtClean="0"/>
              <a:t>proposed/approved by 2017 </a:t>
            </a:r>
            <a:r>
              <a:rPr lang="en-US" altLang="ja-JP" sz="1400" dirty="0"/>
              <a:t>May RAN4.</a:t>
            </a:r>
          </a:p>
          <a:p>
            <a:pPr lvl="3"/>
            <a:r>
              <a:rPr lang="en-US" altLang="ja-JP" sz="1400" dirty="0" smtClean="0"/>
              <a:t>Rel-15 </a:t>
            </a:r>
            <a:r>
              <a:rPr lang="en-US" altLang="ja-JP" sz="1400" dirty="0"/>
              <a:t>NR WID will be updated at every RAN plenary according to the </a:t>
            </a:r>
            <a:r>
              <a:rPr lang="en-US" altLang="ja-JP" sz="1400" dirty="0" smtClean="0"/>
              <a:t>new NR bands/LTE-NR band combinations/</a:t>
            </a:r>
            <a:r>
              <a:rPr lang="en-US" altLang="ko-KR" sz="1400" dirty="0" smtClean="0"/>
              <a:t>CA </a:t>
            </a:r>
            <a:r>
              <a:rPr lang="en-US" altLang="ko-KR" sz="1400" dirty="0"/>
              <a:t>for NR/NR band combination</a:t>
            </a:r>
            <a:r>
              <a:rPr lang="en-US" altLang="ja-JP" sz="1400" dirty="0" smtClean="0"/>
              <a:t> which RAN4 approved.</a:t>
            </a:r>
          </a:p>
          <a:p>
            <a:pPr lvl="2"/>
            <a:r>
              <a:rPr lang="en-US" altLang="ko-KR" sz="1400" dirty="0" smtClean="0"/>
              <a:t>The</a:t>
            </a:r>
            <a:r>
              <a:rPr lang="ko-KR" altLang="en-US" sz="1400" dirty="0" smtClean="0"/>
              <a:t> </a:t>
            </a:r>
            <a:r>
              <a:rPr lang="en-US" altLang="ko-KR" sz="1400" dirty="0"/>
              <a:t>set</a:t>
            </a:r>
            <a:r>
              <a:rPr lang="ko-KR" altLang="en-US" sz="1400" dirty="0"/>
              <a:t> </a:t>
            </a:r>
            <a:r>
              <a:rPr lang="en-US" altLang="ko-KR" sz="1400" dirty="0"/>
              <a:t>of</a:t>
            </a:r>
            <a:r>
              <a:rPr lang="ko-KR" altLang="en-US" sz="1400" dirty="0"/>
              <a:t> </a:t>
            </a:r>
            <a:r>
              <a:rPr lang="en-US" altLang="ko-KR" sz="1400" dirty="0"/>
              <a:t>NR</a:t>
            </a:r>
            <a:r>
              <a:rPr lang="ko-KR" altLang="en-US" sz="1400" dirty="0"/>
              <a:t> </a:t>
            </a:r>
            <a:r>
              <a:rPr lang="en-US" altLang="ko-KR" sz="1400" dirty="0"/>
              <a:t>bands,</a:t>
            </a:r>
            <a:r>
              <a:rPr lang="ko-KR" altLang="en-US" sz="1400" dirty="0"/>
              <a:t> </a:t>
            </a:r>
            <a:r>
              <a:rPr lang="en-US" altLang="ko-KR" sz="1400" dirty="0"/>
              <a:t>one</a:t>
            </a:r>
            <a:r>
              <a:rPr lang="ko-KR" altLang="en-US" sz="1400" dirty="0"/>
              <a:t> </a:t>
            </a:r>
            <a:r>
              <a:rPr lang="en-US" altLang="ko-KR" sz="1400" dirty="0"/>
              <a:t>or</a:t>
            </a:r>
            <a:r>
              <a:rPr lang="ko-KR" altLang="en-US" sz="1400" dirty="0"/>
              <a:t> </a:t>
            </a:r>
            <a:r>
              <a:rPr lang="en-US" altLang="ko-KR" sz="1400" dirty="0"/>
              <a:t>more</a:t>
            </a:r>
            <a:r>
              <a:rPr lang="ko-KR" altLang="en-US" sz="1400" dirty="0"/>
              <a:t> </a:t>
            </a:r>
            <a:r>
              <a:rPr lang="en-US" altLang="ko-KR" sz="1400" dirty="0"/>
              <a:t>entries</a:t>
            </a:r>
            <a:r>
              <a:rPr lang="ko-KR" altLang="en-US" sz="1400" dirty="0"/>
              <a:t> </a:t>
            </a:r>
            <a:r>
              <a:rPr lang="en-US" altLang="ko-KR" sz="1400" dirty="0"/>
              <a:t>from</a:t>
            </a:r>
            <a:r>
              <a:rPr lang="ko-KR" altLang="en-US" sz="1400" dirty="0"/>
              <a:t> </a:t>
            </a:r>
            <a:r>
              <a:rPr lang="en-US" altLang="ko-KR" sz="1400" dirty="0"/>
              <a:t>below</a:t>
            </a:r>
            <a:r>
              <a:rPr lang="ko-KR" altLang="en-US" sz="1400" dirty="0"/>
              <a:t> </a:t>
            </a:r>
            <a:r>
              <a:rPr lang="en-US" altLang="ko-KR" sz="1400" dirty="0"/>
              <a:t>6GHz</a:t>
            </a:r>
            <a:r>
              <a:rPr lang="ko-KR" altLang="en-US" sz="1400" dirty="0"/>
              <a:t> </a:t>
            </a:r>
            <a:r>
              <a:rPr lang="en-US" altLang="ko-KR" sz="1400" dirty="0"/>
              <a:t>range, and one or more entries from above </a:t>
            </a:r>
            <a:r>
              <a:rPr lang="en-US" altLang="ko-KR" sz="1400" dirty="0" smtClean="0"/>
              <a:t>6GHz</a:t>
            </a:r>
            <a:r>
              <a:rPr lang="ko-KR" altLang="en-US" sz="1400" dirty="0" smtClean="0"/>
              <a:t> </a:t>
            </a:r>
            <a:r>
              <a:rPr lang="en-US" altLang="ko-KR" sz="1400" dirty="0"/>
              <a:t>range,</a:t>
            </a:r>
            <a:r>
              <a:rPr lang="ko-KR" altLang="en-US" sz="1400" dirty="0"/>
              <a:t> </a:t>
            </a:r>
            <a:r>
              <a:rPr lang="en-US" altLang="ko-KR" sz="1400" dirty="0"/>
              <a:t>contained</a:t>
            </a:r>
            <a:r>
              <a:rPr lang="ko-KR" altLang="en-US" sz="1400" dirty="0"/>
              <a:t> </a:t>
            </a:r>
            <a:r>
              <a:rPr lang="en-US" altLang="ko-KR" sz="1400" dirty="0"/>
              <a:t>in</a:t>
            </a:r>
            <a:r>
              <a:rPr lang="ko-KR" altLang="en-US" sz="1400" dirty="0"/>
              <a:t> </a:t>
            </a:r>
            <a:r>
              <a:rPr lang="en-US" altLang="ko-KR" sz="1400" dirty="0"/>
              <a:t>‘Frequency ranges and LTE bands in the </a:t>
            </a:r>
            <a:r>
              <a:rPr lang="en-US" altLang="ko-KR" sz="1400" dirty="0" smtClean="0"/>
              <a:t>NR WI’ and </a:t>
            </a:r>
            <a:r>
              <a:rPr lang="en-US" altLang="ko-KR" sz="1400" dirty="0"/>
              <a:t>CA for NR/NR band combination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shall be completed by June 2018.</a:t>
            </a:r>
            <a:endParaRPr lang="en-US" altLang="ko-KR" sz="1400" strike="dblStrike" dirty="0"/>
          </a:p>
          <a:p>
            <a:pPr lvl="2"/>
            <a:r>
              <a:rPr lang="en-US" altLang="ko-KR" sz="1400" dirty="0"/>
              <a:t>LTE-NR band combinations </a:t>
            </a:r>
            <a:r>
              <a:rPr lang="en-US" altLang="ko-KR" sz="1400" dirty="0" smtClean="0"/>
              <a:t> whose </a:t>
            </a:r>
            <a:r>
              <a:rPr lang="en-US" altLang="ko-KR" sz="1400" dirty="0"/>
              <a:t>NR </a:t>
            </a:r>
            <a:r>
              <a:rPr lang="en-US" altLang="ko-KR" sz="1400" dirty="0" smtClean="0"/>
              <a:t>band(s)  belong </a:t>
            </a:r>
            <a:r>
              <a:rPr lang="en-US" altLang="ko-KR" sz="1400" dirty="0"/>
              <a:t>to the set of NR bands in the previous bullet shall be completed by Dec 2017</a:t>
            </a:r>
          </a:p>
          <a:p>
            <a:pPr lvl="2"/>
            <a:r>
              <a:rPr lang="en-US" altLang="ko-KR" sz="1400" dirty="0" smtClean="0"/>
              <a:t>The completed ones can </a:t>
            </a:r>
            <a:r>
              <a:rPr lang="en-US" altLang="ko-KR" sz="1400" dirty="0"/>
              <a:t>first be implemented in Release 15 specification from </a:t>
            </a:r>
            <a:r>
              <a:rPr lang="en-US" altLang="ko-KR" sz="1400" dirty="0" smtClean="0"/>
              <a:t>Dec </a:t>
            </a:r>
            <a:r>
              <a:rPr lang="en-US" altLang="ko-KR" sz="1400" dirty="0"/>
              <a:t>2017 onwards</a:t>
            </a:r>
            <a:r>
              <a:rPr lang="en-US" altLang="ko-KR" sz="1400" dirty="0" smtClean="0"/>
              <a:t>.</a:t>
            </a:r>
          </a:p>
          <a:p>
            <a:pPr lvl="2"/>
            <a:r>
              <a:rPr lang="en-US" altLang="ko-KR" sz="1400" dirty="0" smtClean="0"/>
              <a:t> NR </a:t>
            </a:r>
            <a:r>
              <a:rPr lang="en-US" altLang="ko-KR" sz="1400" dirty="0"/>
              <a:t>Bands/LTE-NR band </a:t>
            </a:r>
            <a:r>
              <a:rPr lang="en-US" altLang="ko-KR" sz="1400" dirty="0" smtClean="0"/>
              <a:t>combinations/CA for NR/NR band combination </a:t>
            </a:r>
            <a:r>
              <a:rPr lang="en-US" altLang="ko-KR" sz="1400" dirty="0"/>
              <a:t>which will not be completed before the end of </a:t>
            </a:r>
            <a:r>
              <a:rPr lang="en-US" altLang="ko-KR" sz="1400" dirty="0" smtClean="0"/>
              <a:t>Release </a:t>
            </a:r>
            <a:r>
              <a:rPr lang="en-US" altLang="ko-KR" sz="1400" dirty="0"/>
              <a:t>15 will </a:t>
            </a:r>
            <a:r>
              <a:rPr lang="en-US" altLang="ko-KR" sz="1400" dirty="0" smtClean="0"/>
              <a:t>be transferred into Rel-16 WI</a:t>
            </a:r>
            <a:r>
              <a:rPr lang="en-US" altLang="ko-KR" sz="1400" dirty="0"/>
              <a:t>, and added to the specifications as soon as they are </a:t>
            </a:r>
            <a:r>
              <a:rPr lang="en-US" altLang="ko-KR" sz="1400" dirty="0" smtClean="0"/>
              <a:t>completed.</a:t>
            </a:r>
          </a:p>
        </p:txBody>
      </p:sp>
    </p:spTree>
    <p:extLst>
      <p:ext uri="{BB962C8B-B14F-4D97-AF65-F5344CB8AC3E}">
        <p14:creationId xmlns:p14="http://schemas.microsoft.com/office/powerpoint/2010/main" val="321889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Process for band specific NR work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550099"/>
          </a:xfrm>
        </p:spPr>
        <p:txBody>
          <a:bodyPr>
            <a:noAutofit/>
          </a:bodyPr>
          <a:lstStyle/>
          <a:p>
            <a:r>
              <a:rPr lang="en-US" altLang="ko-KR" sz="2000" dirty="0" smtClean="0"/>
              <a:t>Releases independence</a:t>
            </a:r>
          </a:p>
          <a:p>
            <a:pPr lvl="1"/>
            <a:r>
              <a:rPr lang="en-US" altLang="ko-KR" sz="1800" dirty="0"/>
              <a:t>Release independent manner which is used in LTE is applied to NR bands/LTE-NR band </a:t>
            </a:r>
            <a:r>
              <a:rPr lang="en-US" altLang="ko-KR" sz="1800" dirty="0" smtClean="0"/>
              <a:t>combinations</a:t>
            </a:r>
            <a:r>
              <a:rPr lang="en-US" altLang="ko-KR" sz="1800" dirty="0"/>
              <a:t> </a:t>
            </a:r>
            <a:r>
              <a:rPr lang="en-US" altLang="ko-KR" sz="1800" dirty="0" smtClean="0"/>
              <a:t>and carrier </a:t>
            </a:r>
            <a:r>
              <a:rPr lang="en-US" altLang="ko-KR" sz="1800" dirty="0"/>
              <a:t>aggregation for NR/NR band combination</a:t>
            </a:r>
            <a:r>
              <a:rPr lang="en-US" altLang="ko-KR" sz="1800" dirty="0" smtClean="0"/>
              <a:t>.</a:t>
            </a:r>
            <a:endParaRPr lang="en-US" altLang="ko-KR" sz="1800" dirty="0"/>
          </a:p>
          <a:p>
            <a:pPr lvl="1"/>
            <a:r>
              <a:rPr lang="en-US" altLang="ko-KR" sz="1800" dirty="0"/>
              <a:t>NR </a:t>
            </a:r>
            <a:r>
              <a:rPr lang="en-US" altLang="ko-KR" sz="1800" dirty="0" smtClean="0"/>
              <a:t>bands, LTE-NR  </a:t>
            </a:r>
            <a:r>
              <a:rPr lang="en-US" altLang="ko-KR" sz="1800" dirty="0"/>
              <a:t>band </a:t>
            </a:r>
            <a:r>
              <a:rPr lang="en-US" altLang="ko-KR" sz="1800" dirty="0" smtClean="0"/>
              <a:t>combinations and carrier aggregation for NR/NR band combination </a:t>
            </a:r>
            <a:r>
              <a:rPr lang="en-US" altLang="ko-KR" sz="1800" dirty="0"/>
              <a:t>will be release independent from Rel-15. </a:t>
            </a:r>
          </a:p>
          <a:p>
            <a:r>
              <a:rPr lang="en-US" altLang="ko-KR" sz="2000" dirty="0" smtClean="0"/>
              <a:t>NR frequency</a:t>
            </a:r>
          </a:p>
          <a:p>
            <a:pPr lvl="1"/>
            <a:r>
              <a:rPr lang="en-US" altLang="ko-KR" sz="1600" dirty="0" smtClean="0"/>
              <a:t>For new frequencies, how to define band(s) for each frequency range will be determined</a:t>
            </a:r>
            <a:r>
              <a:rPr lang="ja-JP" altLang="en-US" sz="1600" dirty="0"/>
              <a:t> </a:t>
            </a:r>
            <a:r>
              <a:rPr lang="en-US" altLang="ja-JP" sz="1600" dirty="0" smtClean="0"/>
              <a:t>based on operator needs.</a:t>
            </a:r>
            <a:endParaRPr lang="en-US" altLang="ko-KR" sz="1600" dirty="0" smtClean="0"/>
          </a:p>
          <a:p>
            <a:r>
              <a:rPr lang="en-US" altLang="ko-KR" sz="2000" dirty="0" smtClean="0"/>
              <a:t>LTE/NR band combination and carrier aggregation for NR/NR band combination</a:t>
            </a:r>
          </a:p>
          <a:p>
            <a:pPr lvl="1"/>
            <a:r>
              <a:rPr lang="en-US" altLang="ko-KR" sz="1600" dirty="0" smtClean="0"/>
              <a:t>Combinations of NR </a:t>
            </a:r>
            <a:r>
              <a:rPr lang="en-US" altLang="ko-KR" sz="1600" dirty="0"/>
              <a:t>frequency range </a:t>
            </a:r>
            <a:r>
              <a:rPr lang="en-US" altLang="ko-KR" sz="1600" dirty="0" smtClean="0"/>
              <a:t>(one or more CCs) </a:t>
            </a:r>
            <a:r>
              <a:rPr lang="en-US" altLang="ko-KR" sz="1600" dirty="0"/>
              <a:t>and LTE band </a:t>
            </a:r>
            <a:r>
              <a:rPr lang="en-US" altLang="ko-KR" sz="1600" dirty="0" smtClean="0"/>
              <a:t>(one or more CCs) </a:t>
            </a:r>
            <a:r>
              <a:rPr lang="en-US" altLang="ko-KR" sz="1600" dirty="0"/>
              <a:t>are proposed to be included in scope of the LTE-NR band combinations in Rel-15 </a:t>
            </a:r>
            <a:r>
              <a:rPr lang="en-US" altLang="ko-KR" sz="1600" dirty="0" smtClean="0"/>
              <a:t>WI</a:t>
            </a:r>
          </a:p>
          <a:p>
            <a:pPr lvl="1"/>
            <a:r>
              <a:rPr lang="en-US" altLang="ko-KR" sz="1600" dirty="0"/>
              <a:t>Combinations of NR frequency range (one or more CCs) and NR frequency range (one or more CCs) are proposed to be included in scope of </a:t>
            </a:r>
            <a:r>
              <a:rPr lang="en-US" altLang="ko-KR" sz="1600" dirty="0" smtClean="0"/>
              <a:t>carrier aggregation for NR/NR </a:t>
            </a:r>
            <a:r>
              <a:rPr lang="en-US" altLang="ko-KR" sz="1600" dirty="0"/>
              <a:t>band combinations in Rel-15 WI</a:t>
            </a:r>
          </a:p>
          <a:p>
            <a:pPr lvl="2"/>
            <a:r>
              <a:rPr lang="en-US" altLang="ko-KR" sz="1600" dirty="0" smtClean="0"/>
              <a:t>Note that specific NR bands within new frequency ranges depend on outcome of NR band discussion</a:t>
            </a:r>
          </a:p>
        </p:txBody>
      </p:sp>
    </p:spTree>
    <p:extLst>
      <p:ext uri="{BB962C8B-B14F-4D97-AF65-F5344CB8AC3E}">
        <p14:creationId xmlns:p14="http://schemas.microsoft.com/office/powerpoint/2010/main" val="2270641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562</Words>
  <Application>Microsoft Office PowerPoint</Application>
  <PresentationFormat>画面に合わせる (4:3)</PresentationFormat>
  <Paragraphs>35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163</cp:revision>
  <dcterms:created xsi:type="dcterms:W3CDTF">2017-01-10T15:55:54Z</dcterms:created>
  <dcterms:modified xsi:type="dcterms:W3CDTF">2017-03-09T14:56:11Z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346033194</vt:i4>
  </property>
  <property fmtid="{D5CDD505-2E9C-101B-9397-08002B2CF9AE}" pid="3" name="_NewReviewCycle">
    <vt:lpwstr/>
  </property>
  <property fmtid="{D5CDD505-2E9C-101B-9397-08002B2CF9AE}" pid="4" name="_EmailSubject">
    <vt:lpwstr>Bands...docs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</vt:lpwstr>
  </property>
</Properties>
</file>