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67" r:id="rId3"/>
    <p:sldId id="270" r:id="rId4"/>
    <p:sldId id="265" r:id="rId5"/>
    <p:sldId id="271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4779" autoAdjust="0"/>
    <p:restoredTop sz="90534" autoAdjust="0"/>
  </p:normalViewPr>
  <p:slideViewPr>
    <p:cSldViewPr snapToGrid="0">
      <p:cViewPr varScale="1">
        <p:scale>
          <a:sx n="67" d="100"/>
          <a:sy n="67" d="100"/>
        </p:scale>
        <p:origin x="127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813758-C066-4FC9-BCDE-D9CAC60DE029}" type="datetimeFigureOut">
              <a:rPr lang="en-US" smtClean="0"/>
              <a:t>2017-03-09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D6A875-EAEB-4B09-9876-C568332D0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21807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D6A875-EAEB-4B09-9876-C568332D080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3015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C6F9-75E3-4641-B7F5-6EF628FEC2E7}" type="datetimeFigureOut">
              <a:rPr lang="en-US" smtClean="0"/>
              <a:t>2017-03-09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0B76-4C95-40CF-949B-A0CAAEAED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24946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C6F9-75E3-4641-B7F5-6EF628FEC2E7}" type="datetimeFigureOut">
              <a:rPr lang="en-US" smtClean="0"/>
              <a:t>2017-03-09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0B76-4C95-40CF-949B-A0CAAEAED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96095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C6F9-75E3-4641-B7F5-6EF628FEC2E7}" type="datetimeFigureOut">
              <a:rPr lang="en-US" smtClean="0"/>
              <a:t>2017-03-09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0B76-4C95-40CF-949B-A0CAAEAED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71740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C6F9-75E3-4641-B7F5-6EF628FEC2E7}" type="datetimeFigureOut">
              <a:rPr lang="en-US" smtClean="0"/>
              <a:t>2017-03-09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0B76-4C95-40CF-949B-A0CAAEAED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338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C6F9-75E3-4641-B7F5-6EF628FEC2E7}" type="datetimeFigureOut">
              <a:rPr lang="en-US" smtClean="0"/>
              <a:t>2017-03-09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0B76-4C95-40CF-949B-A0CAAEAED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143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C6F9-75E3-4641-B7F5-6EF628FEC2E7}" type="datetimeFigureOut">
              <a:rPr lang="en-US" smtClean="0"/>
              <a:t>2017-03-09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0B76-4C95-40CF-949B-A0CAAEAED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86282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C6F9-75E3-4641-B7F5-6EF628FEC2E7}" type="datetimeFigureOut">
              <a:rPr lang="en-US" smtClean="0"/>
              <a:t>2017-03-09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0B76-4C95-40CF-949B-A0CAAEAED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4320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C6F9-75E3-4641-B7F5-6EF628FEC2E7}" type="datetimeFigureOut">
              <a:rPr lang="en-US" smtClean="0"/>
              <a:t>2017-03-09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0B76-4C95-40CF-949B-A0CAAEAED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72757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C6F9-75E3-4641-B7F5-6EF628FEC2E7}" type="datetimeFigureOut">
              <a:rPr lang="en-US" smtClean="0"/>
              <a:t>2017-03-09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0B76-4C95-40CF-949B-A0CAAEAED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2827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C6F9-75E3-4641-B7F5-6EF628FEC2E7}" type="datetimeFigureOut">
              <a:rPr lang="en-US" smtClean="0"/>
              <a:t>2017-03-09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0B76-4C95-40CF-949B-A0CAAEAED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46059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C6F9-75E3-4641-B7F5-6EF628FEC2E7}" type="datetimeFigureOut">
              <a:rPr lang="en-US" smtClean="0"/>
              <a:t>2017-03-09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0B76-4C95-40CF-949B-A0CAAEAED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2827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43C6F9-75E3-4641-B7F5-6EF628FEC2E7}" type="datetimeFigureOut">
              <a:rPr lang="en-US" smtClean="0"/>
              <a:t>2017-03-09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E00B76-4C95-40CF-949B-A0CAAEAED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84143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3999" y="1122363"/>
            <a:ext cx="9407857" cy="2387600"/>
          </a:xfrm>
        </p:spPr>
        <p:txBody>
          <a:bodyPr/>
          <a:lstStyle/>
          <a:p>
            <a:r>
              <a:rPr lang="en-US"/>
              <a:t>Way Forward on Rel-15 NR SIs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874429"/>
          </a:xfrm>
        </p:spPr>
        <p:txBody>
          <a:bodyPr>
            <a:normAutofit/>
          </a:bodyPr>
          <a:lstStyle/>
          <a:p>
            <a:r>
              <a:rPr lang="en-US"/>
              <a:t>Source: Drafting group convenor – Balazs Bertenyi (Nokia)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9658356" y="371475"/>
            <a:ext cx="19944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/>
              <a:t>RP-170810</a:t>
            </a:r>
            <a:endParaRPr lang="en-US" sz="3200"/>
          </a:p>
        </p:txBody>
      </p:sp>
    </p:spTree>
    <p:extLst>
      <p:ext uri="{BB962C8B-B14F-4D97-AF65-F5344CB8AC3E}">
        <p14:creationId xmlns:p14="http://schemas.microsoft.com/office/powerpoint/2010/main" val="11754804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838200" y="37576"/>
            <a:ext cx="10515600" cy="848250"/>
          </a:xfrm>
        </p:spPr>
        <p:txBody>
          <a:bodyPr/>
          <a:lstStyle/>
          <a:p>
            <a:r>
              <a:rPr lang="en-US"/>
              <a:t>Proposal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838200" y="1014413"/>
            <a:ext cx="10515600" cy="5604751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sz="3800"/>
              <a:t>1. Endorse key principles:</a:t>
            </a:r>
          </a:p>
          <a:p>
            <a:r>
              <a:rPr lang="en-US" sz="3300"/>
              <a:t>No NR SID work in Q2</a:t>
            </a:r>
          </a:p>
          <a:p>
            <a:r>
              <a:rPr lang="en-US" sz="3300"/>
              <a:t>NR Rel-15 WID has strong priority over any NR SID work</a:t>
            </a:r>
          </a:p>
          <a:p>
            <a:endParaRPr lang="en-US" sz="3800"/>
          </a:p>
          <a:p>
            <a:pPr marL="0" indent="0">
              <a:buNone/>
            </a:pPr>
            <a:r>
              <a:rPr lang="en-US" sz="3800"/>
              <a:t>2. Formally approve the following SIDs at </a:t>
            </a:r>
            <a:r>
              <a:rPr lang="en-US" sz="3800" b="1" u="sng"/>
              <a:t>RAN#75 (now)</a:t>
            </a:r>
            <a:r>
              <a:rPr lang="en-US" sz="3800"/>
              <a:t>:</a:t>
            </a:r>
          </a:p>
          <a:p>
            <a:r>
              <a:rPr lang="en-US" sz="3300"/>
              <a:t>Study on unlicensed spectrum; Preliminary estimate for start of work: Q3</a:t>
            </a:r>
          </a:p>
          <a:p>
            <a:r>
              <a:rPr lang="en-US" sz="3300"/>
              <a:t>Study on non-orthogonal multiple access; Preliminary estimate for start of work: Q3</a:t>
            </a:r>
          </a:p>
          <a:p>
            <a:r>
              <a:rPr lang="en-US" sz="3300"/>
              <a:t>Study on non-terrestrial networks; Preliminary estimate for start of work: Q3</a:t>
            </a:r>
          </a:p>
          <a:p>
            <a:r>
              <a:rPr lang="en-US" sz="3300"/>
              <a:t>Study on eV2V evaluation methodology; </a:t>
            </a:r>
          </a:p>
          <a:p>
            <a:pPr marL="685800" lvl="2">
              <a:spcBef>
                <a:spcPts val="1000"/>
              </a:spcBef>
            </a:pPr>
            <a:r>
              <a:rPr lang="en-US" sz="2900"/>
              <a:t>Preliminary estimate for RAN1 start in Q4. RAN and RAN1 email discussion to start in Q3. </a:t>
            </a:r>
          </a:p>
          <a:p>
            <a:r>
              <a:rPr lang="en-US" sz="3300"/>
              <a:t>Study on Integrated Access Backhaul (aka Relay SI);  Preliminary estimate for start of work: Nov/2017</a:t>
            </a:r>
          </a:p>
          <a:p>
            <a:r>
              <a:rPr lang="en-US" sz="3300"/>
              <a:t>Study on 5G self-evaluation; Preliminary estimate for start of work: Q3</a:t>
            </a:r>
          </a:p>
          <a:p>
            <a:pPr marL="0" indent="0">
              <a:buNone/>
            </a:pPr>
            <a:r>
              <a:rPr lang="en-US"/>
              <a:t> </a:t>
            </a:r>
          </a:p>
          <a:p>
            <a:pPr marL="0" indent="0">
              <a:buNone/>
            </a:pPr>
            <a:r>
              <a:rPr lang="en-US" sz="3800"/>
              <a:t>3. The formal approval of the </a:t>
            </a:r>
            <a:r>
              <a:rPr lang="en-US" sz="3800" i="1"/>
              <a:t>“</a:t>
            </a:r>
            <a:r>
              <a:rPr lang="en-US" sz="4000" i="1"/>
              <a:t>Study on V2X phase-3”</a:t>
            </a:r>
            <a:r>
              <a:rPr lang="en-US" sz="4000"/>
              <a:t> </a:t>
            </a:r>
            <a:r>
              <a:rPr lang="en-US" sz="3800"/>
              <a:t>is aimed for </a:t>
            </a:r>
            <a:r>
              <a:rPr lang="en-US" sz="3800" b="1" u="sng"/>
              <a:t>earliest possible TSG given the status of V2X phase-2 and eV2V evaluation</a:t>
            </a:r>
            <a:r>
              <a:rPr lang="en-US" sz="3800"/>
              <a:t> methodology work</a:t>
            </a:r>
          </a:p>
          <a:p>
            <a:pPr marL="0" indent="0">
              <a:buNone/>
            </a:pPr>
            <a:endParaRPr lang="en-US" sz="3800"/>
          </a:p>
          <a:p>
            <a:pPr marL="0" indent="0">
              <a:buNone/>
            </a:pPr>
            <a:r>
              <a:rPr lang="en-US" sz="3800"/>
              <a:t>4. Endorse the corresponding TU allocation for RAN1, RAN2, RAN4 (see following slides)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0357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RAN1 NR TU allocation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9827367"/>
              </p:ext>
            </p:extLst>
          </p:nvPr>
        </p:nvGraphicFramePr>
        <p:xfrm>
          <a:off x="647975" y="1863303"/>
          <a:ext cx="10968705" cy="3606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4308">
                  <a:extLst>
                    <a:ext uri="{9D8B030D-6E8A-4147-A177-3AD203B41FA5}">
                      <a16:colId xmlns:a16="http://schemas.microsoft.com/office/drawing/2014/main" val="1978429931"/>
                    </a:ext>
                  </a:extLst>
                </a:gridCol>
                <a:gridCol w="958222">
                  <a:extLst>
                    <a:ext uri="{9D8B030D-6E8A-4147-A177-3AD203B41FA5}">
                      <a16:colId xmlns:a16="http://schemas.microsoft.com/office/drawing/2014/main" val="215931454"/>
                    </a:ext>
                  </a:extLst>
                </a:gridCol>
                <a:gridCol w="958222">
                  <a:extLst>
                    <a:ext uri="{9D8B030D-6E8A-4147-A177-3AD203B41FA5}">
                      <a16:colId xmlns:a16="http://schemas.microsoft.com/office/drawing/2014/main" val="2598750881"/>
                    </a:ext>
                  </a:extLst>
                </a:gridCol>
                <a:gridCol w="1406843">
                  <a:extLst>
                    <a:ext uri="{9D8B030D-6E8A-4147-A177-3AD203B41FA5}">
                      <a16:colId xmlns:a16="http://schemas.microsoft.com/office/drawing/2014/main" val="4205790780"/>
                    </a:ext>
                  </a:extLst>
                </a:gridCol>
                <a:gridCol w="958222">
                  <a:extLst>
                    <a:ext uri="{9D8B030D-6E8A-4147-A177-3AD203B41FA5}">
                      <a16:colId xmlns:a16="http://schemas.microsoft.com/office/drawing/2014/main" val="2896396805"/>
                    </a:ext>
                  </a:extLst>
                </a:gridCol>
                <a:gridCol w="958222">
                  <a:extLst>
                    <a:ext uri="{9D8B030D-6E8A-4147-A177-3AD203B41FA5}">
                      <a16:colId xmlns:a16="http://schemas.microsoft.com/office/drawing/2014/main" val="2358712866"/>
                    </a:ext>
                  </a:extLst>
                </a:gridCol>
                <a:gridCol w="958222">
                  <a:extLst>
                    <a:ext uri="{9D8B030D-6E8A-4147-A177-3AD203B41FA5}">
                      <a16:colId xmlns:a16="http://schemas.microsoft.com/office/drawing/2014/main" val="948544749"/>
                    </a:ext>
                  </a:extLst>
                </a:gridCol>
                <a:gridCol w="958222">
                  <a:extLst>
                    <a:ext uri="{9D8B030D-6E8A-4147-A177-3AD203B41FA5}">
                      <a16:colId xmlns:a16="http://schemas.microsoft.com/office/drawing/2014/main" val="861900638"/>
                    </a:ext>
                  </a:extLst>
                </a:gridCol>
                <a:gridCol w="958222">
                  <a:extLst>
                    <a:ext uri="{9D8B030D-6E8A-4147-A177-3AD203B41FA5}">
                      <a16:colId xmlns:a16="http://schemas.microsoft.com/office/drawing/2014/main" val="1704523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88bis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89</a:t>
                      </a: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90bis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91</a:t>
                      </a: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92bis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93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8083309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NR WI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23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23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23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57467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Unlicensed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30062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/>
                        <a:t>NOMA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39367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Non-terrestrial NW</a:t>
                      </a:r>
                    </a:p>
                    <a:p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33517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eV2V evaluation methodology</a:t>
                      </a:r>
                      <a:endParaRPr lang="en-US" sz="16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Email discussion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576887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Integrated Access Backhaul</a:t>
                      </a:r>
                      <a:endParaRPr lang="en-US" sz="16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90987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5G self evaluation</a:t>
                      </a:r>
                      <a:endParaRPr lang="en-US" sz="16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</a:txBody>
                  <a:tcP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08901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23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27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/>
                        <a:t>22</a:t>
                      </a:r>
                      <a:endParaRPr lang="en-US" dirty="0"/>
                    </a:p>
                  </a:txBody>
                  <a:tcP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6118097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106820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RAN2 NR </a:t>
            </a:r>
            <a:r>
              <a:rPr lang="en-US"/>
              <a:t>TU allocation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557" y="1675968"/>
            <a:ext cx="11800886" cy="3506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94446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180970" y="7935"/>
            <a:ext cx="10515600" cy="1006475"/>
          </a:xfrm>
        </p:spPr>
        <p:txBody>
          <a:bodyPr/>
          <a:lstStyle/>
          <a:p>
            <a:r>
              <a:rPr lang="en-US"/>
              <a:t>RAN4 </a:t>
            </a:r>
            <a:r>
              <a:rPr lang="en-US" dirty="0"/>
              <a:t>NR </a:t>
            </a:r>
            <a:r>
              <a:rPr lang="en-US"/>
              <a:t>TU allocation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6015276"/>
              </p:ext>
            </p:extLst>
          </p:nvPr>
        </p:nvGraphicFramePr>
        <p:xfrm>
          <a:off x="89197" y="911862"/>
          <a:ext cx="11853948" cy="3814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65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35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507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02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0026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8022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1020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0842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9200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710237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680227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700232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50184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500167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680227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580192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710237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</a:tblGrid>
              <a:tr h="556639">
                <a:tc>
                  <a:txBody>
                    <a:bodyPr/>
                    <a:lstStyle/>
                    <a:p>
                      <a:endParaRPr lang="zh-CN" altLang="en-US" sz="800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Q2 2017</a:t>
                      </a:r>
                      <a:endParaRPr lang="zh-CN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Q3 2017</a:t>
                      </a:r>
                      <a:endParaRPr lang="zh-CN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Q4 2017</a:t>
                      </a:r>
                      <a:endParaRPr lang="zh-CN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Q1 2018</a:t>
                      </a:r>
                      <a:endParaRPr lang="zh-CN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Q2 2018</a:t>
                      </a:r>
                      <a:endParaRPr lang="zh-CN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9472"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1100" dirty="0"/>
                        <a:t>82bis</a:t>
                      </a:r>
                      <a:endParaRPr lang="zh-CN" altLang="en-US" sz="11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83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84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84bis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85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86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86bis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87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2528">
                <a:tc>
                  <a:txBody>
                    <a:bodyPr/>
                    <a:lstStyle/>
                    <a:p>
                      <a:endParaRPr lang="zh-CN" altLang="en-US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RF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RD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RF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/>
                        <a:t>RD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RF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RD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RF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RD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RF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RD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RF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RD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RF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RD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RF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/>
                        <a:t>RD</a:t>
                      </a:r>
                      <a:endParaRPr lang="zh-CN" alt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8990"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WI NR  + testability SI 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13.5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13.5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13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13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13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13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13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13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115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Unlicensed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0.25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0.25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0.25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0.25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0.25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0.25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5440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NOMA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[0.5]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[0.5]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381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Non-terrestrial NW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4567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5G self evaluation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60284">
                <a:tc>
                  <a:txBody>
                    <a:bodyPr/>
                    <a:lstStyle/>
                    <a:p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V2X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07683">
                <a:tc>
                  <a:txBody>
                    <a:bodyPr/>
                    <a:lstStyle/>
                    <a:p>
                      <a:r>
                        <a:rPr lang="en-US" sz="12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eAAS</a:t>
                      </a: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(move from LTE)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09138" y="4904773"/>
            <a:ext cx="1136468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Agreements: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Maximum TU capacity for NR will be revisited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/>
              <a:t>eAAS</a:t>
            </a:r>
            <a:r>
              <a:rPr lang="en-US" dirty="0"/>
              <a:t> and AAS maintenance evening ad-hoc can be handled in LTE session. </a:t>
            </a:r>
            <a:r>
              <a:rPr lang="en-US" dirty="0" err="1"/>
              <a:t>eAAS</a:t>
            </a:r>
            <a:r>
              <a:rPr lang="en-US" dirty="0"/>
              <a:t> and AAS maintenance online session can be treated in NR session.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Depending on the TU budget in LTE session, NR SI can be treated in LTE session using LTE TU budget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TU budget of NOMA SI will be revisited in Dec 2017 considering the RAN1 progress of NOMA in Q3.</a:t>
            </a:r>
          </a:p>
        </p:txBody>
      </p:sp>
    </p:spTree>
    <p:extLst>
      <p:ext uri="{BB962C8B-B14F-4D97-AF65-F5344CB8AC3E}">
        <p14:creationId xmlns:p14="http://schemas.microsoft.com/office/powerpoint/2010/main" val="21976808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1EFAB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1EFAB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560</TotalTime>
  <Words>449</Words>
  <Application>Microsoft Office PowerPoint</Application>
  <PresentationFormat>Widescreen</PresentationFormat>
  <Paragraphs>160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等线</vt:lpstr>
      <vt:lpstr>Office Theme</vt:lpstr>
      <vt:lpstr>Way Forward on Rel-15 NR SIs</vt:lpstr>
      <vt:lpstr>Proposal</vt:lpstr>
      <vt:lpstr>RAN1 NR TU allocation</vt:lpstr>
      <vt:lpstr>RAN2 NR TU allocation</vt:lpstr>
      <vt:lpstr>RAN4 NR TU allocation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Christian Hoymann</dc:creator>
  <cp:lastModifiedBy>Bertenyi, Balazs (Nokia - HU/Budapest)</cp:lastModifiedBy>
  <cp:revision>144</cp:revision>
  <dcterms:created xsi:type="dcterms:W3CDTF">2017-03-06T18:32:17Z</dcterms:created>
  <dcterms:modified xsi:type="dcterms:W3CDTF">2017-03-09T13:44:15Z</dcterms:modified>
</cp:coreProperties>
</file>