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vsd" ContentType="application/vnd.visio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448" r:id="rId2"/>
    <p:sldId id="451" r:id="rId3"/>
    <p:sldId id="453" r:id="rId4"/>
    <p:sldId id="452" r:id="rId5"/>
    <p:sldId id="454" r:id="rId6"/>
    <p:sldId id="455" r:id="rId7"/>
    <p:sldId id="456" r:id="rId8"/>
    <p:sldId id="447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10">
          <p15:clr>
            <a:srgbClr val="A4A3A4"/>
          </p15:clr>
        </p15:guide>
        <p15:guide id="2" orient="horz" pos="3951">
          <p15:clr>
            <a:srgbClr val="A4A3A4"/>
          </p15:clr>
        </p15:guide>
        <p15:guide id="3" orient="horz" pos="563">
          <p15:clr>
            <a:srgbClr val="A4A3A4"/>
          </p15:clr>
        </p15:guide>
        <p15:guide id="4" orient="horz" pos="1061">
          <p15:clr>
            <a:srgbClr val="A4A3A4"/>
          </p15:clr>
        </p15:guide>
        <p15:guide id="5" orient="horz" pos="3888">
          <p15:clr>
            <a:srgbClr val="A4A3A4"/>
          </p15:clr>
        </p15:guide>
        <p15:guide id="6" orient="horz" pos="2669">
          <p15:clr>
            <a:srgbClr val="A4A3A4"/>
          </p15:clr>
        </p15:guide>
        <p15:guide id="7" orient="horz" pos="2143">
          <p15:clr>
            <a:srgbClr val="A4A3A4"/>
          </p15:clr>
        </p15:guide>
        <p15:guide id="8" pos="5686">
          <p15:clr>
            <a:srgbClr val="A4A3A4"/>
          </p15:clr>
        </p15:guide>
        <p15:guide id="9" pos="291">
          <p15:clr>
            <a:srgbClr val="A4A3A4"/>
          </p15:clr>
        </p15:guide>
        <p15:guide id="10" pos="2775">
          <p15:clr>
            <a:srgbClr val="A4A3A4"/>
          </p15:clr>
        </p15:guide>
        <p15:guide id="11" pos="483">
          <p15:clr>
            <a:srgbClr val="A4A3A4"/>
          </p15:clr>
        </p15:guide>
        <p15:guide id="12" pos="277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undi Brewer-Griffin" initials="SBG" lastIdx="1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FFFFFF"/>
    <a:srgbClr val="003C71"/>
    <a:srgbClr val="FD9208"/>
    <a:srgbClr val="FEACAE"/>
    <a:srgbClr val="FE9497"/>
    <a:srgbClr val="FFA7A9"/>
    <a:srgbClr val="BAE18F"/>
    <a:srgbClr val="99FFCC"/>
    <a:srgbClr val="FFB1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349" autoAdjust="0"/>
    <p:restoredTop sz="96416" autoAdjust="0"/>
  </p:normalViewPr>
  <p:slideViewPr>
    <p:cSldViewPr snapToGrid="0">
      <p:cViewPr varScale="1">
        <p:scale>
          <a:sx n="92" d="100"/>
          <a:sy n="92" d="100"/>
        </p:scale>
        <p:origin x="96" y="534"/>
      </p:cViewPr>
      <p:guideLst>
        <p:guide orient="horz" pos="3110"/>
        <p:guide orient="horz" pos="3951"/>
        <p:guide orient="horz" pos="563"/>
        <p:guide orient="horz" pos="1061"/>
        <p:guide orient="horz" pos="3888"/>
        <p:guide orient="horz" pos="2669"/>
        <p:guide orient="horz" pos="2143"/>
        <p:guide pos="5686"/>
        <p:guide pos="291"/>
        <p:guide pos="2775"/>
        <p:guide pos="483"/>
        <p:guide pos="277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6" d="100"/>
        <a:sy n="86" d="100"/>
      </p:scale>
      <p:origin x="0" y="1536"/>
    </p:cViewPr>
  </p:sorterViewPr>
  <p:notesViewPr>
    <p:cSldViewPr snapToGrid="0" showGuides="1">
      <p:cViewPr varScale="1">
        <p:scale>
          <a:sx n="74" d="100"/>
          <a:sy n="74" d="100"/>
        </p:scale>
        <p:origin x="-744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CFD7B2-88A6-E34E-8EF8-CB0C7BA47ADD}" type="datetimeFigureOut">
              <a:rPr lang="en-US" smtClean="0">
                <a:latin typeface="Arial"/>
              </a:rPr>
              <a:pPr/>
              <a:t>2/28/2017</a:t>
            </a:fld>
            <a:endParaRPr lang="en-US" dirty="0">
              <a:latin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CFA4E-18EB-6D49-8DE2-7A74038C2C1C}" type="slidenum">
              <a:rPr lang="en-US" smtClean="0">
                <a:latin typeface="Arial"/>
              </a:rPr>
              <a:pPr/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129941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ED7FC5FE-6F0D-D34A-8EE6-C95B4F5F4DC8}" type="datetimeFigureOut">
              <a:rPr lang="en-US" smtClean="0"/>
              <a:pPr/>
              <a:t>2/28/2017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D61C8689-8455-3546-ADF9-3B7273760F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4292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Radial Gradi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4674712"/>
            <a:ext cx="6330212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rgbClr val="F3D54E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3372523"/>
            <a:ext cx="8212886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5000" b="0" spc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Radial Gradient</a:t>
            </a:r>
            <a:endParaRPr 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1738150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455613" y="6626245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083241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4678364" y="2"/>
            <a:ext cx="4465637" cy="6468531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4006850" cy="1158240"/>
          </a:xfrm>
        </p:spPr>
        <p:txBody>
          <a:bodyPr>
            <a:noAutofit/>
          </a:bodyPr>
          <a:lstStyle>
            <a:lvl1pPr>
              <a:defRPr sz="2800" baseline="0"/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766992"/>
            <a:ext cx="4006850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4219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3016478"/>
            <a:ext cx="8212886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4000" b="0" spc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rgbClr val="003C71"/>
                </a:solidFill>
              </a:rPr>
              <a:t>40pt Arial</a:t>
            </a:r>
            <a:br>
              <a:rPr lang="en-US" dirty="0" smtClean="0">
                <a:solidFill>
                  <a:srgbClr val="003C71"/>
                </a:solidFill>
              </a:rPr>
            </a:br>
            <a:r>
              <a:rPr lang="en-US" dirty="0" smtClean="0">
                <a:solidFill>
                  <a:srgbClr val="003C71"/>
                </a:solidFill>
              </a:rPr>
              <a:t>White Section Break</a:t>
            </a:r>
            <a:endParaRPr lang="en-US" dirty="0">
              <a:solidFill>
                <a:srgbClr val="003C71"/>
              </a:solidFill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455613" y="4318668"/>
            <a:ext cx="6330212" cy="1233813"/>
          </a:xfrm>
        </p:spPr>
        <p:txBody>
          <a:bodyPr/>
          <a:lstStyle>
            <a:lvl1pPr>
              <a:defRPr sz="1600">
                <a:solidFill>
                  <a:srgbClr val="0071C5"/>
                </a:solidFill>
              </a:defRPr>
            </a:lvl1pPr>
          </a:lstStyle>
          <a:p>
            <a:r>
              <a:rPr lang="en-US" b="0" dirty="0" smtClean="0"/>
              <a:t>16pt Arial Subhead, Date, Etc.</a:t>
            </a:r>
            <a:endParaRPr lang="en-US" b="0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727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ection Break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455613" y="4318668"/>
            <a:ext cx="6330212" cy="1233813"/>
          </a:xfrm>
        </p:spPr>
        <p:txBody>
          <a:bodyPr/>
          <a:lstStyle>
            <a:lvl1pPr>
              <a:defRPr sz="1600">
                <a:solidFill>
                  <a:srgbClr val="F3D54E"/>
                </a:solidFill>
              </a:defRPr>
            </a:lvl1pPr>
          </a:lstStyle>
          <a:p>
            <a:r>
              <a:rPr lang="en-US" b="0" dirty="0" smtClean="0"/>
              <a:t>16pt Arial Subhead, Date, Etc.</a:t>
            </a:r>
            <a:endParaRPr lang="en-US" b="0" dirty="0"/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3016478"/>
            <a:ext cx="8212886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4000" b="0" spc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40pt Arial</a:t>
            </a:r>
            <a:br>
              <a:rPr lang="en-US" dirty="0" smtClean="0"/>
            </a:br>
            <a:r>
              <a:rPr lang="en-US" dirty="0" smtClean="0"/>
              <a:t>Blue Section Break</a:t>
            </a:r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55613" y="6626245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11101123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er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1469059"/>
            <a:ext cx="77724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100" baseline="0">
                <a:solidFill>
                  <a:srgbClr val="003C71"/>
                </a:solidFill>
                <a:latin typeface="Arial"/>
                <a:ea typeface="Arial"/>
                <a:cs typeface="Arial"/>
              </a:defRPr>
            </a:lvl1pPr>
          </a:lstStyle>
          <a:p>
            <a:r>
              <a:rPr lang="en-US" dirty="0" smtClean="0"/>
              <a:t>40pt Arial Hero Text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2979843"/>
            <a:ext cx="77724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4000" b="0" baseline="0">
                <a:solidFill>
                  <a:schemeClr val="accent2"/>
                </a:solidFill>
                <a:latin typeface="Arial"/>
                <a:ea typeface="Arial"/>
                <a:cs typeface="Arial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40pt Arial Body.</a:t>
            </a:r>
            <a:br>
              <a:rPr lang="en-US" dirty="0" smtClean="0"/>
            </a:br>
            <a:r>
              <a:rPr lang="en-US" dirty="0" smtClean="0"/>
              <a:t>For content that is not a section, but has a big idea in text only.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2562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ection Break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4465049"/>
            <a:ext cx="77724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rgbClr val="F3D54E"/>
                </a:solidFill>
                <a:latin typeface="Arial"/>
                <a:cs typeface="Arial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2"/>
            <a:ext cx="9144000" cy="343217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2715006"/>
            <a:ext cx="8212886" cy="1617028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4000" b="0" spc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40pt Arial Blue Section Break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55613" y="6626245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Intel Confidential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759427" y="6626245"/>
            <a:ext cx="1639873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iCDG - Intel Communication and Devices Group</a:t>
            </a:r>
          </a:p>
        </p:txBody>
      </p:sp>
    </p:spTree>
    <p:extLst>
      <p:ext uri="{BB962C8B-B14F-4D97-AF65-F5344CB8AC3E}">
        <p14:creationId xmlns:p14="http://schemas.microsoft.com/office/powerpoint/2010/main" val="38437621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169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961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ack Cover Radial Gradi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.psf\Home\Desktop\Intel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432" y="2847150"/>
            <a:ext cx="2108795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 userDrawn="1"/>
        </p:nvSpPr>
        <p:spPr>
          <a:xfrm>
            <a:off x="1381327" y="4840594"/>
            <a:ext cx="6478621" cy="700392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 Communication and Devices Group</a:t>
            </a:r>
          </a:p>
          <a:p>
            <a:pPr algn="ctr"/>
            <a:endParaRPr lang="en-GB" sz="2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0096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ack Cover Radial Gradi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nt_experience_wht_rgb_3000.png"/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232" y="2694414"/>
            <a:ext cx="2085380" cy="2113879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455613" y="6626245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14748318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8B5CA9C-FFAE-734D-8488-685557D6D07F}" type="datetime1">
              <a:rPr lang="en-US" smtClean="0"/>
              <a:pPr/>
              <a:t>2/28/2017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Inhaltsplatzhalter 30"/>
          <p:cNvSpPr>
            <a:spLocks noGrp="1"/>
          </p:cNvSpPr>
          <p:nvPr>
            <p:ph idx="17" hasCustomPrompt="1"/>
          </p:nvPr>
        </p:nvSpPr>
        <p:spPr>
          <a:xfrm>
            <a:off x="455617" y="1608667"/>
            <a:ext cx="8272458" cy="4637524"/>
          </a:xfrm>
        </p:spPr>
        <p:txBody>
          <a:bodyPr/>
          <a:lstStyle>
            <a:lvl1pPr marL="179388" indent="-179388">
              <a:buFont typeface="Wingdings" pitchFamily="2" charset="2"/>
              <a:buChar char="§"/>
              <a:defRPr sz="1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18pt Regular Big Bullet One</a:t>
            </a:r>
          </a:p>
          <a:p>
            <a:pPr lvl="2"/>
            <a:r>
              <a:rPr lang="en-US" smtClean="0"/>
              <a:t>Sub-bullet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429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with Radial Gradi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3372523"/>
            <a:ext cx="8212886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5000" b="0" spc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Radial Gradient</a:t>
            </a:r>
            <a:endParaRPr lang="en-US" dirty="0"/>
          </a:p>
        </p:txBody>
      </p:sp>
      <p:pic>
        <p:nvPicPr>
          <p:cNvPr id="6" name="Picture 5" descr="int_experience_hrz_wht_rgb_1500.png"/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93" y="1744663"/>
            <a:ext cx="2121766" cy="887284"/>
          </a:xfrm>
          <a:prstGeom prst="rect">
            <a:avLst/>
          </a:prstGeom>
        </p:spPr>
      </p:pic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4674712"/>
            <a:ext cx="6330212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rgbClr val="F3D54E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0681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3220833"/>
            <a:ext cx="8212886" cy="1470025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Intel Clear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4657344"/>
            <a:ext cx="6330212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pic>
        <p:nvPicPr>
          <p:cNvPr id="6" name="Picture 5" descr="int_experience_hrz_wht_rgb_1500.png"/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93" y="1744663"/>
            <a:ext cx="2121766" cy="887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359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9144000" cy="647337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3372523"/>
            <a:ext cx="8212886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5000" b="0" spc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Image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4674712"/>
            <a:ext cx="6330212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rgbClr val="F3D54E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pic>
        <p:nvPicPr>
          <p:cNvPr id="1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1738150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55613" y="6626245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Intel Confidential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759427" y="6626245"/>
            <a:ext cx="1639873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iCDG - Intel Communication and Devices Group</a:t>
            </a:r>
          </a:p>
        </p:txBody>
      </p:sp>
    </p:spTree>
    <p:extLst>
      <p:ext uri="{BB962C8B-B14F-4D97-AF65-F5344CB8AC3E}">
        <p14:creationId xmlns:p14="http://schemas.microsoft.com/office/powerpoint/2010/main" val="18083241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9600" cy="1158240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604434"/>
            <a:ext cx="8228012" cy="4567767"/>
          </a:xfrm>
        </p:spPr>
        <p:txBody>
          <a:bodyPr/>
          <a:lstStyle>
            <a:lvl1pPr>
              <a:defRPr>
                <a:solidFill>
                  <a:srgbClr val="0071C5"/>
                </a:solidFill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800">
                <a:latin typeface="Arial"/>
                <a:cs typeface="Arial"/>
              </a:defRPr>
            </a:lvl3pPr>
            <a:lvl4pPr>
              <a:defRPr sz="1600">
                <a:latin typeface="Arial"/>
                <a:cs typeface="Arial"/>
              </a:defRPr>
            </a:lvl4pPr>
            <a:lvl5pPr>
              <a:defRPr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18pt Arial bullet one</a:t>
            </a:r>
          </a:p>
          <a:p>
            <a:pPr lvl="2"/>
            <a:r>
              <a:rPr lang="en-US" dirty="0" smtClean="0"/>
              <a:t>18pt Arial sub-bullet</a:t>
            </a:r>
          </a:p>
          <a:p>
            <a:pPr lvl="3"/>
            <a:r>
              <a:rPr lang="en-US" dirty="0" smtClean="0"/>
              <a:t>16pt Arial fourth level</a:t>
            </a:r>
          </a:p>
          <a:p>
            <a:pPr lvl="4"/>
            <a:r>
              <a:rPr lang="en-US" dirty="0" smtClean="0"/>
              <a:t>14pt Arial fifth level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511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604433"/>
            <a:ext cx="4006851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830764" y="1283959"/>
            <a:ext cx="3181123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/>
            </a:lvl1pPr>
          </a:lstStyle>
          <a:p>
            <a:endParaRPr lang="en-US" sz="1100" dirty="0">
              <a:latin typeface="Arial"/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830764" y="3817915"/>
            <a:ext cx="3181123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/>
            </a:lvl1pPr>
          </a:lstStyle>
          <a:p>
            <a:endParaRPr lang="en-US" sz="1100" dirty="0">
              <a:latin typeface="Arial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258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604433"/>
            <a:ext cx="4006851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4678363" y="1604433"/>
            <a:ext cx="4005264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063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i="0" u="none" strike="noStrike" baseline="0" smtClean="0"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614" y="1604434"/>
            <a:ext cx="8228013" cy="4567767"/>
          </a:xfrm>
        </p:spPr>
        <p:txBody>
          <a:bodyPr anchor="ctr" anchorCtr="0"/>
          <a:lstStyle>
            <a:lvl1pPr marL="190500" indent="-190500">
              <a:defRPr sz="3600" b="1" baseline="0">
                <a:solidFill>
                  <a:schemeClr val="accent2"/>
                </a:solidFill>
                <a:latin typeface="Arial"/>
                <a:cs typeface="Arial"/>
              </a:defRPr>
            </a:lvl1pPr>
            <a:lvl2pPr marL="417513" indent="-225425">
              <a:buFont typeface="Arial"/>
              <a:buChar char="−"/>
              <a:defRPr sz="1200" baseline="0">
                <a:latin typeface="Arial"/>
                <a:cs typeface="Arial"/>
              </a:defRPr>
            </a:lvl2pPr>
            <a:lvl3pPr marL="685800" indent="-228600">
              <a:buFont typeface="Intel Clear"/>
              <a:buChar char="−"/>
              <a:defRPr sz="1200">
                <a:latin typeface="Arial"/>
                <a:cs typeface="Arial"/>
              </a:defRPr>
            </a:lvl3pPr>
            <a:lvl4pPr marL="969963" indent="-228600">
              <a:buFont typeface="Arial"/>
              <a:buChar char="−"/>
              <a:defRPr sz="1100">
                <a:latin typeface="Arial"/>
                <a:cs typeface="Arial"/>
              </a:defRPr>
            </a:lvl4pPr>
            <a:lvl5pPr marL="1319213" indent="-228600">
              <a:buFont typeface="Intel Clear"/>
              <a:buChar char="−"/>
              <a:defRPr sz="105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“36pt Arial Bold Text”</a:t>
            </a:r>
          </a:p>
          <a:p>
            <a:pPr lvl="1"/>
            <a:r>
              <a:rPr lang="en-US" dirty="0" smtClean="0"/>
              <a:t>12pt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94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6485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>
            <a:normAutofit/>
          </a:bodyPr>
          <a:lstStyle>
            <a:lvl1pPr>
              <a:defRPr sz="2800" b="0" i="0" baseline="0"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2072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ottom Half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32174"/>
            <a:ext cx="9144000" cy="304764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lvl1pPr>
          </a:lstStyle>
          <a:p>
            <a:r>
              <a:rPr lang="en-US" dirty="0" smtClean="0"/>
              <a:t>Insert photo here. Drag picture to placeholder or click icon to add.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>
            <a:noAutofit/>
          </a:bodyPr>
          <a:lstStyle>
            <a:lvl1pPr>
              <a:defRPr sz="2800" b="0" i="0" baseline="0"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604433"/>
            <a:ext cx="4006851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4678363" y="1604433"/>
            <a:ext cx="4005264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baseline="0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1009487" y="6634394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chemeClr val="tx2"/>
              </a:solidFill>
              <a:latin typeface="Arial"/>
              <a:cs typeface="Arial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689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613" y="413507"/>
            <a:ext cx="8229600" cy="11582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613" y="1604434"/>
            <a:ext cx="8228012" cy="456776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14pt Arial fifth level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-1587" y="6473952"/>
            <a:ext cx="9144000" cy="384048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2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/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8718552" y="6507480"/>
            <a:ext cx="2381" cy="316992"/>
          </a:xfrm>
          <a:prstGeom prst="line">
            <a:avLst/>
          </a:prstGeom>
          <a:ln w="952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Picture 2" descr="\\.psf\Home\Desktop\Intel.png"/>
          <p:cNvPicPr>
            <a:picLocks noChangeAspect="1" noChangeArrowheads="1"/>
          </p:cNvPicPr>
          <p:nvPr userDrawn="1"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915" y="6545911"/>
            <a:ext cx="364336" cy="240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622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9" r:id="rId2"/>
    <p:sldLayoutId id="2147483674" r:id="rId3"/>
    <p:sldLayoutId id="2147483650" r:id="rId4"/>
    <p:sldLayoutId id="2147483684" r:id="rId5"/>
    <p:sldLayoutId id="2147483652" r:id="rId6"/>
    <p:sldLayoutId id="2147483660" r:id="rId7"/>
    <p:sldLayoutId id="2147483668" r:id="rId8"/>
    <p:sldLayoutId id="2147483669" r:id="rId9"/>
    <p:sldLayoutId id="2147483670" r:id="rId10"/>
    <p:sldLayoutId id="2147483672" r:id="rId11"/>
    <p:sldLayoutId id="2147483651" r:id="rId12"/>
    <p:sldLayoutId id="2147483677" r:id="rId13"/>
    <p:sldLayoutId id="2147483665" r:id="rId14"/>
    <p:sldLayoutId id="2147483654" r:id="rId15"/>
    <p:sldLayoutId id="2147483655" r:id="rId16"/>
    <p:sldLayoutId id="2147483676" r:id="rId17"/>
    <p:sldLayoutId id="2147483681" r:id="rId18"/>
    <p:sldLayoutId id="2147483685" r:id="rId19"/>
    <p:sldLayoutId id="2147483686" r:id="rId20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i="0" kern="1200" spc="0" baseline="0">
          <a:solidFill>
            <a:srgbClr val="003C71"/>
          </a:solidFill>
          <a:latin typeface="Arial"/>
          <a:ea typeface="Arial"/>
          <a:cs typeface="Arial"/>
        </a:defRPr>
      </a:lvl1pPr>
    </p:titleStyle>
    <p:bodyStyle>
      <a:lvl1pPr marL="0" indent="0" algn="l" defTabSz="457200" rtl="0" eaLnBrk="1" latinLnBrk="0" hangingPunct="1">
        <a:spcBef>
          <a:spcPts val="1200"/>
        </a:spcBef>
        <a:spcAft>
          <a:spcPts val="0"/>
        </a:spcAft>
        <a:buFont typeface="Wingdings" panose="05000000000000000000" pitchFamily="2" charset="2"/>
        <a:buNone/>
        <a:defRPr sz="1800" b="0" kern="1200">
          <a:solidFill>
            <a:srgbClr val="0071C5"/>
          </a:solidFill>
          <a:latin typeface="Arial"/>
          <a:ea typeface="+mn-ea"/>
          <a:cs typeface="Arial"/>
        </a:defRPr>
      </a:lvl1pPr>
      <a:lvl2pPr marL="225425" indent="-225425" algn="l" defTabSz="457200" rtl="0" eaLnBrk="1" latinLnBrk="0" hangingPunct="1">
        <a:spcBef>
          <a:spcPts val="1200"/>
        </a:spcBef>
        <a:buFont typeface="Wingdings" charset="2"/>
        <a:buChar char="§"/>
        <a:defRPr sz="1600" kern="1200" baseline="0">
          <a:solidFill>
            <a:srgbClr val="003C71"/>
          </a:solidFill>
          <a:latin typeface="Arial"/>
          <a:ea typeface="+mn-ea"/>
          <a:cs typeface="Arial"/>
        </a:defRPr>
      </a:lvl2pPr>
      <a:lvl3pPr marL="571500" indent="-228600" algn="l" defTabSz="457200" rtl="0" eaLnBrk="1" latinLnBrk="0" hangingPunct="1">
        <a:spcBef>
          <a:spcPts val="800"/>
        </a:spcBef>
        <a:buFont typeface="Intel Clear" panose="020B0604020203020204" pitchFamily="34" charset="0"/>
        <a:buChar char="–"/>
        <a:defRPr sz="1600" kern="1200">
          <a:solidFill>
            <a:srgbClr val="003C71"/>
          </a:solidFill>
          <a:latin typeface="Arial"/>
          <a:ea typeface="+mn-ea"/>
          <a:cs typeface="Arial"/>
        </a:defRPr>
      </a:lvl3pPr>
      <a:lvl4pPr marL="969963" indent="-22860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rgbClr val="003C71"/>
          </a:solidFill>
          <a:latin typeface="Arial"/>
          <a:ea typeface="+mn-ea"/>
          <a:cs typeface="Arial"/>
        </a:defRPr>
      </a:lvl4pPr>
      <a:lvl5pPr marL="1319213" indent="-228600" algn="l" defTabSz="457200" rtl="0" eaLnBrk="1" latinLnBrk="0" hangingPunct="1">
        <a:spcBef>
          <a:spcPct val="20000"/>
        </a:spcBef>
        <a:buFont typeface="Intel Clear" panose="020B0604020203020204" pitchFamily="34" charset="0"/>
        <a:buChar char="–"/>
        <a:defRPr sz="1400" kern="1200">
          <a:solidFill>
            <a:srgbClr val="003C7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oleObject" Target="../embeddings/Microsoft_Visio_2003-2010_Drawing1.vsd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emf"/><Relationship Id="rId4" Type="http://schemas.openxmlformats.org/officeDocument/2006/relationships/oleObject" Target="../embeddings/Microsoft_Visio_2003-2010_Drawing2.vsd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4686" y="3220833"/>
            <a:ext cx="8318314" cy="1470025"/>
          </a:xfrm>
        </p:spPr>
        <p:txBody>
          <a:bodyPr/>
          <a:lstStyle/>
          <a:p>
            <a:r>
              <a:rPr lang="en-GB" sz="3200" dirty="0"/>
              <a:t>Motivation for New WI proposal on enhancements of Light connection for LTE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5613" y="4780156"/>
            <a:ext cx="6330212" cy="1111001"/>
          </a:xfrm>
        </p:spPr>
        <p:txBody>
          <a:bodyPr/>
          <a:lstStyle/>
          <a:p>
            <a:r>
              <a:rPr lang="en-US" sz="2000" dirty="0" smtClean="0"/>
              <a:t>Section 10.1.2</a:t>
            </a:r>
          </a:p>
          <a:p>
            <a:pPr>
              <a:spcBef>
                <a:spcPts val="600"/>
              </a:spcBef>
            </a:pPr>
            <a:r>
              <a:rPr lang="en-US" sz="2000" dirty="0" smtClean="0"/>
              <a:t>Intel Corporation, Huawei, China Telecom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304800" y="381000"/>
            <a:ext cx="8305800" cy="553998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tabLst>
                <a:tab pos="5556250" algn="l"/>
              </a:tabLst>
            </a:pPr>
            <a:r>
              <a:rPr lang="en-US" b="1" dirty="0">
                <a:solidFill>
                  <a:schemeClr val="bg1"/>
                </a:solidFill>
              </a:rPr>
              <a:t>3GPP TSG RAN Meeting #</a:t>
            </a:r>
            <a:r>
              <a:rPr lang="en-US" b="1" dirty="0" smtClean="0">
                <a:solidFill>
                  <a:schemeClr val="bg1"/>
                </a:solidFill>
              </a:rPr>
              <a:t>75</a:t>
            </a:r>
            <a:r>
              <a:rPr lang="en-US" b="1" dirty="0">
                <a:solidFill>
                  <a:schemeClr val="bg1"/>
                </a:solidFill>
              </a:rPr>
              <a:t>			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     </a:t>
            </a:r>
            <a:r>
              <a:rPr lang="en-US" b="1" dirty="0" smtClean="0">
                <a:solidFill>
                  <a:schemeClr val="bg1"/>
                </a:solidFill>
              </a:rPr>
              <a:t>RP-170397 </a:t>
            </a:r>
            <a:r>
              <a:rPr lang="pt-BR" b="1" dirty="0" smtClean="0">
                <a:solidFill>
                  <a:schemeClr val="bg1"/>
                </a:solidFill>
              </a:rPr>
              <a:t>Dubrovnik, Croatia, March 6-9, 2017</a:t>
            </a:r>
            <a:endParaRPr lang="en-US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794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Background: NR Inactive “state”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hangingPunct="0"/>
            <a:r>
              <a:rPr lang="en-US" sz="2000" dirty="0" err="1" smtClean="0"/>
              <a:t>Signalling</a:t>
            </a:r>
            <a:r>
              <a:rPr lang="en-US" sz="2000" dirty="0" smtClean="0"/>
              <a:t> </a:t>
            </a:r>
            <a:r>
              <a:rPr lang="en-US" sz="2000" dirty="0"/>
              <a:t>reduction over the radio during Inactive to Connected transitions. </a:t>
            </a:r>
            <a:endParaRPr lang="en-GB" sz="2000" dirty="0"/>
          </a:p>
          <a:p>
            <a:pPr hangingPunct="0"/>
            <a:r>
              <a:rPr lang="en-GB" sz="2000" dirty="0"/>
              <a:t>Reduced latency during Inactive to Connected transitions</a:t>
            </a:r>
          </a:p>
          <a:p>
            <a:pPr hangingPunct="0"/>
            <a:r>
              <a:rPr lang="en-US" sz="2000" dirty="0"/>
              <a:t>Signaling reduction due to Paging and update messages. </a:t>
            </a:r>
            <a:endParaRPr lang="en-GB" sz="2000" dirty="0"/>
          </a:p>
          <a:p>
            <a:pPr hangingPunct="0"/>
            <a:r>
              <a:rPr lang="en-GB" sz="2000" dirty="0"/>
              <a:t>Battery savings in UE from signalling reduction and reduced latency </a:t>
            </a:r>
          </a:p>
          <a:p>
            <a:pPr hangingPunct="0"/>
            <a:r>
              <a:rPr lang="en-GB" sz="2000" dirty="0"/>
              <a:t>Signalling reduction to CN over NG-C/U interfaces due to mobility and state transitions by hiding them from CN.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103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Background: Solution details for NR Inactive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hangingPunct="0"/>
            <a:r>
              <a:rPr lang="en-GB" sz="2400" dirty="0"/>
              <a:t>Storing UE AS context in RAN</a:t>
            </a:r>
            <a:r>
              <a:rPr lang="en-US" sz="2400" dirty="0"/>
              <a:t>. </a:t>
            </a:r>
          </a:p>
          <a:p>
            <a:pPr hangingPunct="0"/>
            <a:r>
              <a:rPr lang="en-GB" sz="2400" dirty="0"/>
              <a:t>RAN initiated paging</a:t>
            </a:r>
            <a:endParaRPr lang="en-US" sz="2400" dirty="0"/>
          </a:p>
          <a:p>
            <a:pPr hangingPunct="0"/>
            <a:r>
              <a:rPr lang="en-GB" sz="2400" dirty="0"/>
              <a:t>RAN based notification area update mechanism</a:t>
            </a:r>
            <a:endParaRPr lang="en-US" sz="2400" dirty="0"/>
          </a:p>
          <a:p>
            <a:pPr hangingPunct="0"/>
            <a:r>
              <a:rPr lang="en-GB" sz="2400" dirty="0"/>
              <a:t>Hiding UE’s transition to Inactive from CN</a:t>
            </a:r>
          </a:p>
          <a:p>
            <a:pPr hangingPunct="0"/>
            <a:r>
              <a:rPr lang="en-US" sz="2400" dirty="0"/>
              <a:t>UE context storage and retrieval along with UE mobility across different RAN nodes.</a:t>
            </a:r>
            <a:endParaRPr lang="en-GB" sz="2400" dirty="0"/>
          </a:p>
          <a:p>
            <a:pPr hangingPunct="0"/>
            <a:endParaRPr lang="en-US" sz="3200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9703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Background: Rel-14 LTE Light RRC Connection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5612" y="1873769"/>
            <a:ext cx="5143213" cy="4298431"/>
          </a:xfrm>
        </p:spPr>
        <p:txBody>
          <a:bodyPr/>
          <a:lstStyle/>
          <a:p>
            <a:r>
              <a:rPr lang="en-GB" sz="2400" dirty="0"/>
              <a:t>The feature offers similar benefits and functionalities to NR Inactive.</a:t>
            </a:r>
          </a:p>
          <a:p>
            <a:pPr lvl="1"/>
            <a:r>
              <a:rPr lang="en-GB" sz="2200" dirty="0" smtClean="0"/>
              <a:t>The </a:t>
            </a:r>
            <a:r>
              <a:rPr lang="en-GB" sz="2200" dirty="0"/>
              <a:t>solution details are also almost identical.</a:t>
            </a:r>
          </a:p>
          <a:p>
            <a:endParaRPr lang="en-GB" sz="2400" dirty="0" smtClean="0"/>
          </a:p>
          <a:p>
            <a:r>
              <a:rPr lang="en-GB" sz="2400" dirty="0"/>
              <a:t>Note that Rel-14 Light RRC Connection WI is </a:t>
            </a:r>
            <a:r>
              <a:rPr lang="en-GB" sz="2400" dirty="0" smtClean="0"/>
              <a:t>for </a:t>
            </a:r>
            <a:r>
              <a:rPr lang="en-GB" sz="2400" dirty="0"/>
              <a:t>LTE eNB connected to EPC</a:t>
            </a:r>
          </a:p>
          <a:p>
            <a:endParaRPr lang="en-GB" sz="2400" dirty="0" smtClean="0"/>
          </a:p>
          <a:p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1772908"/>
              </p:ext>
            </p:extLst>
          </p:nvPr>
        </p:nvGraphicFramePr>
        <p:xfrm>
          <a:off x="5502927" y="2808249"/>
          <a:ext cx="3610179" cy="3657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Visio" r:id="rId4" imgW="2905289" imgH="2924282" progId="">
                  <p:embed/>
                </p:oleObj>
              </mc:Choice>
              <mc:Fallback>
                <p:oleObj name="Visio" r:id="rId4" imgW="2905289" imgH="2924282" progId="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2927" y="2808249"/>
                        <a:ext cx="3610179" cy="365768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7383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LTE eNB Connected to NG Core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184030" y="356381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7" name="Content Placeholder 6"/>
          <p:cNvGraphicFramePr>
            <a:graphicFrameLocks noGrp="1" noChangeAspect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29096477"/>
              </p:ext>
            </p:extLst>
          </p:nvPr>
        </p:nvGraphicFramePr>
        <p:xfrm>
          <a:off x="6061747" y="2045128"/>
          <a:ext cx="2969458" cy="36171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" name="Visio" r:id="rId4" imgW="2314683" imgH="2819486" progId="">
                  <p:embed/>
                </p:oleObj>
              </mc:Choice>
              <mc:Fallback>
                <p:oleObj name="Visio" r:id="rId4" imgW="2314683" imgH="2819486" progId="">
                  <p:embed/>
                  <p:pic>
                    <p:nvPicPr>
                      <p:cNvPr id="0" name="Picture 2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61747" y="2045128"/>
                        <a:ext cx="2969458" cy="361711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 txBox="1">
            <a:spLocks/>
          </p:cNvSpPr>
          <p:nvPr/>
        </p:nvSpPr>
        <p:spPr>
          <a:xfrm>
            <a:off x="455613" y="1735667"/>
            <a:ext cx="5293115" cy="42580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None/>
              <a:defRPr sz="1800" b="0" kern="1200">
                <a:solidFill>
                  <a:srgbClr val="0071C5"/>
                </a:solidFill>
                <a:latin typeface="Arial"/>
                <a:ea typeface="+mn-ea"/>
                <a:cs typeface="Arial"/>
              </a:defRPr>
            </a:lvl1pPr>
            <a:lvl2pPr marL="225425" indent="-225425" algn="l" defTabSz="457200" rtl="0" eaLnBrk="1" latinLnBrk="0" hangingPunct="1">
              <a:spcBef>
                <a:spcPts val="1200"/>
              </a:spcBef>
              <a:buFont typeface="Wingdings" charset="2"/>
              <a:buChar char="§"/>
              <a:defRPr sz="1800" kern="1200" baseline="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2pPr>
            <a:lvl3pPr marL="571500" indent="-228600" algn="l" defTabSz="457200" rtl="0" eaLnBrk="1" latinLnBrk="0" hangingPunct="1">
              <a:spcBef>
                <a:spcPts val="800"/>
              </a:spcBef>
              <a:buFont typeface="Intel Clear" panose="020B0604020203020204" pitchFamily="34" charset="0"/>
              <a:buChar char="–"/>
              <a:defRPr sz="18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3pPr>
            <a:lvl4pPr marL="969963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Intel Clear" panose="020B0604020203020204" pitchFamily="34" charset="0"/>
              <a:buChar char="–"/>
              <a:defRPr sz="14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 smtClean="0"/>
              <a:t>When LTE eNB is connected to NG Core:</a:t>
            </a:r>
          </a:p>
          <a:p>
            <a:pPr lvl="1"/>
            <a:r>
              <a:rPr lang="en-GB" sz="2200" dirty="0"/>
              <a:t>Light RRC Connection functionality should be enhanced to inter-work with NG Core over NG-C/U interfaces</a:t>
            </a:r>
          </a:p>
          <a:p>
            <a:pPr lvl="1"/>
            <a:r>
              <a:rPr lang="en-GB" sz="2200" dirty="0"/>
              <a:t>Light RRC Connection functionality should be enhanced to inter-work with NG NAS in UE</a:t>
            </a:r>
          </a:p>
          <a:p>
            <a:pPr lvl="1"/>
            <a:endParaRPr lang="en-GB" sz="2400" dirty="0" smtClean="0"/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8699698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Potential enhancements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GB" sz="2000" dirty="0" smtClean="0"/>
              <a:t>NR Inactive may offer additional optimisations; e.g., </a:t>
            </a:r>
          </a:p>
          <a:p>
            <a:pPr lvl="1"/>
            <a:r>
              <a:rPr lang="en-GB" dirty="0" smtClean="0"/>
              <a:t>Optimised Resumption</a:t>
            </a:r>
          </a:p>
          <a:p>
            <a:pPr lvl="1"/>
            <a:r>
              <a:rPr lang="en-GB" dirty="0"/>
              <a:t>Paging optimizations and Paging failure </a:t>
            </a:r>
            <a:r>
              <a:rPr lang="en-GB" dirty="0" smtClean="0"/>
              <a:t>recovery</a:t>
            </a:r>
          </a:p>
          <a:p>
            <a:pPr lvl="1"/>
            <a:r>
              <a:rPr lang="en-GB" dirty="0" smtClean="0"/>
              <a:t>Use of Access class barring and congestion control</a:t>
            </a:r>
          </a:p>
          <a:p>
            <a:pPr lvl="1"/>
            <a:r>
              <a:rPr lang="en-GB" dirty="0" smtClean="0"/>
              <a:t>Optimised transition back to RRC Inactive</a:t>
            </a:r>
          </a:p>
          <a:p>
            <a:pPr lvl="1"/>
            <a:r>
              <a:rPr lang="en-GB" dirty="0" smtClean="0"/>
              <a:t>Optimised transition from LTE Light connection to NR Inactive</a:t>
            </a:r>
          </a:p>
          <a:p>
            <a:pPr lvl="1"/>
            <a:r>
              <a:rPr lang="en-GB" dirty="0"/>
              <a:t>Possible data transmission in RRC Light Connection state</a:t>
            </a:r>
          </a:p>
          <a:p>
            <a:r>
              <a:rPr lang="en-GB" sz="2000" dirty="0" smtClean="0"/>
              <a:t>Many of these were also discussed in LTE </a:t>
            </a:r>
            <a:r>
              <a:rPr lang="en-GB" sz="2000" dirty="0"/>
              <a:t>L</a:t>
            </a:r>
            <a:r>
              <a:rPr lang="en-GB" sz="2000" dirty="0" smtClean="0"/>
              <a:t>ight RRC </a:t>
            </a:r>
            <a:r>
              <a:rPr lang="en-GB" sz="2000" dirty="0"/>
              <a:t>C</a:t>
            </a:r>
            <a:r>
              <a:rPr lang="en-GB" sz="2000" dirty="0" smtClean="0"/>
              <a:t>onnection but delayed due to lack of time</a:t>
            </a:r>
          </a:p>
          <a:p>
            <a:r>
              <a:rPr lang="en-GB" sz="2000" dirty="0" smtClean="0"/>
              <a:t>LTE Light RRC Connection should be enhanced to consider at least the same functionality and optimisation as NR Inactive</a:t>
            </a:r>
          </a:p>
          <a:p>
            <a:pPr lvl="1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0804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Rel-15 WI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5613" y="1671402"/>
            <a:ext cx="8228012" cy="4500799"/>
          </a:xfrm>
        </p:spPr>
        <p:txBody>
          <a:bodyPr/>
          <a:lstStyle/>
          <a:p>
            <a:pPr hangingPunct="0"/>
            <a:r>
              <a:rPr lang="en-GB" sz="2000" dirty="0" smtClean="0"/>
              <a:t>The </a:t>
            </a:r>
            <a:r>
              <a:rPr lang="en-GB" sz="2000" dirty="0"/>
              <a:t>objectives of this work item </a:t>
            </a:r>
            <a:r>
              <a:rPr lang="en-GB" sz="2000" dirty="0" smtClean="0"/>
              <a:t>are:</a:t>
            </a:r>
          </a:p>
          <a:p>
            <a:pPr lvl="1" hangingPunct="0"/>
            <a:r>
              <a:rPr lang="en-US" dirty="0" smtClean="0"/>
              <a:t>Enhance </a:t>
            </a:r>
            <a:r>
              <a:rPr lang="en-US" dirty="0"/>
              <a:t>LTE Light RRC Connection </a:t>
            </a:r>
            <a:r>
              <a:rPr lang="en-US" dirty="0" smtClean="0"/>
              <a:t>to </a:t>
            </a:r>
            <a:r>
              <a:rPr lang="en-US" dirty="0"/>
              <a:t>inter-work with NG </a:t>
            </a:r>
            <a:r>
              <a:rPr lang="en-US" dirty="0" smtClean="0"/>
              <a:t>NAS</a:t>
            </a:r>
            <a:r>
              <a:rPr lang="en-US" dirty="0"/>
              <a:t> </a:t>
            </a:r>
            <a:r>
              <a:rPr lang="en-US" dirty="0" smtClean="0"/>
              <a:t>(RAN2</a:t>
            </a:r>
            <a:r>
              <a:rPr lang="en-US" dirty="0"/>
              <a:t>)</a:t>
            </a:r>
          </a:p>
          <a:p>
            <a:pPr lvl="1" hangingPunct="0"/>
            <a:r>
              <a:rPr lang="en-US" dirty="0" smtClean="0"/>
              <a:t>Enhance </a:t>
            </a:r>
            <a:r>
              <a:rPr lang="en-US" dirty="0"/>
              <a:t>LTE Light RRC Connection </a:t>
            </a:r>
            <a:r>
              <a:rPr lang="en-US" dirty="0" smtClean="0"/>
              <a:t>to </a:t>
            </a:r>
            <a:r>
              <a:rPr lang="en-US" dirty="0"/>
              <a:t>inter-work with NG </a:t>
            </a:r>
            <a:r>
              <a:rPr lang="en-US" dirty="0" smtClean="0"/>
              <a:t>Core (</a:t>
            </a:r>
            <a:r>
              <a:rPr lang="en-US" dirty="0"/>
              <a:t>RAN3/RAN2)</a:t>
            </a:r>
          </a:p>
          <a:p>
            <a:pPr lvl="1" hangingPunct="0"/>
            <a:r>
              <a:rPr lang="en-US" dirty="0" smtClean="0"/>
              <a:t>Enhance </a:t>
            </a:r>
            <a:r>
              <a:rPr lang="en-US" dirty="0"/>
              <a:t>LTE Light RRC Connection to provide parity in terms of functionality, signalling and delay reduction to Inactive state in NR when LTE eNB is connected to NG </a:t>
            </a:r>
            <a:r>
              <a:rPr lang="en-US" dirty="0" smtClean="0"/>
              <a:t>Core</a:t>
            </a:r>
            <a:r>
              <a:rPr lang="en-US" dirty="0"/>
              <a:t> (RAN2/RAN3</a:t>
            </a:r>
            <a:r>
              <a:rPr lang="en-US" dirty="0" smtClean="0"/>
              <a:t>)</a:t>
            </a:r>
          </a:p>
          <a:p>
            <a:pPr lvl="2" hangingPunct="0"/>
            <a:r>
              <a:rPr lang="en-US" dirty="0" smtClean="0"/>
              <a:t>These </a:t>
            </a:r>
            <a:r>
              <a:rPr lang="en-US" dirty="0"/>
              <a:t>enhancements can also be considered where applicable for LTE eNB connected to </a:t>
            </a:r>
            <a:r>
              <a:rPr lang="en-US" dirty="0" smtClean="0"/>
              <a:t>EPC</a:t>
            </a:r>
            <a:endParaRPr lang="en-GB" dirty="0"/>
          </a:p>
          <a:p>
            <a:pPr hangingPunct="0"/>
            <a:r>
              <a:rPr lang="en-GB" sz="2000" dirty="0" smtClean="0"/>
              <a:t>The </a:t>
            </a:r>
            <a:r>
              <a:rPr lang="en-GB" sz="2000" dirty="0"/>
              <a:t>solution should build on the Rel-14 Light RRC Connection functionality in LTE connected to EPC and minimise changes to radio interface. 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799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1624466"/>
      </p:ext>
    </p:extLst>
  </p:cSld>
  <p:clrMapOvr>
    <a:masterClrMapping/>
  </p:clrMapOvr>
</p:sld>
</file>

<file path=ppt/theme/theme1.xml><?xml version="1.0" encoding="utf-8"?>
<a:theme xmlns:a="http://schemas.openxmlformats.org/drawingml/2006/main" name="Int_PPT Template_Arial_16x9">
  <a:themeElements>
    <a:clrScheme name="Custom 1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C3D600"/>
      </a:accent1>
      <a:accent2>
        <a:srgbClr val="0071C5"/>
      </a:accent2>
      <a:accent3>
        <a:srgbClr val="009CDA"/>
      </a:accent3>
      <a:accent4>
        <a:srgbClr val="F8D44C"/>
      </a:accent4>
      <a:accent5>
        <a:srgbClr val="FFA400"/>
      </a:accent5>
      <a:accent6>
        <a:srgbClr val="FF4E00"/>
      </a:accent6>
      <a:hlink>
        <a:srgbClr val="C3D600"/>
      </a:hlink>
      <a:folHlink>
        <a:srgbClr val="0071C5"/>
      </a:folHlink>
    </a:clrScheme>
    <a:fontScheme name="Intel Clear">
      <a:majorFont>
        <a:latin typeface="Intel Clear"/>
        <a:ea typeface=""/>
        <a:cs typeface=""/>
      </a:majorFont>
      <a:minorFont>
        <a:latin typeface="Intel Cle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0" tIns="0" rIns="0" bIns="0" rtlCol="0">
        <a:noAutofit/>
      </a:bodyPr>
      <a:lstStyle>
        <a:defPPr>
          <a:defRPr sz="1100" dirty="0" smtClean="0">
            <a:solidFill>
              <a:srgbClr val="003C7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13940</TotalTime>
  <Words>418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Intel Clear</vt:lpstr>
      <vt:lpstr>Wingdings</vt:lpstr>
      <vt:lpstr>Int_PPT Template_Arial_16x9</vt:lpstr>
      <vt:lpstr>Visio</vt:lpstr>
      <vt:lpstr>Motivation for New WI proposal on enhancements of Light connection for LTE</vt:lpstr>
      <vt:lpstr>Background: NR Inactive “state”</vt:lpstr>
      <vt:lpstr>Background: Solution details for NR Inactive</vt:lpstr>
      <vt:lpstr>Background: Rel-14 LTE Light RRC Connection</vt:lpstr>
      <vt:lpstr>LTE eNB Connected to NG Core</vt:lpstr>
      <vt:lpstr>Potential enhancements</vt:lpstr>
      <vt:lpstr>Rel-15 WI Objectives</vt:lpstr>
      <vt:lpstr>PowerPoint Presentation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Intel Presentation Template Overview</dc:title>
  <dc:creator>zong;pingping.zong@intel.com</dc:creator>
  <cp:lastModifiedBy>Intel</cp:lastModifiedBy>
  <cp:revision>916</cp:revision>
  <dcterms:created xsi:type="dcterms:W3CDTF">2015-03-23T21:00:27Z</dcterms:created>
  <dcterms:modified xsi:type="dcterms:W3CDTF">2017-02-28T15:27:52Z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1488266919</vt:lpwstr>
  </property>
  <property fmtid="{D5CDD505-2E9C-101B-9397-08002B2CF9AE}" pid="6" name="_2015_ms_pID_725343">
    <vt:lpwstr>(2)GQo1+DnlX/rQLDJuaPa0Sy2k4m9B8mljSEy3gFxdzL0Pzo5YqNxsBgpMGbpX5MhX9JrHlQxb
rRM8GwwBH6xsiWiPhOC+jJMKJpcqgvVGHdJQOZ/CiEKN+WMDJ+PNtd8kCdESbOfkreNH/2xv
JC+YVvL9uxtE8o3wBdoO1kky6HdsyoOvJUpu3GGF/rc5A+LCzL/JJ0+JEVv8RI6H87czigdO
/WYTQX8J1g+tUQKFX2</vt:lpwstr>
  </property>
  <property fmtid="{D5CDD505-2E9C-101B-9397-08002B2CF9AE}" pid="7" name="_2015_ms_pID_7253431">
    <vt:lpwstr>3x6LH9zsvbmsgOZU9AtFnHxllLIHm5PrC0roUbQnw5fH4gCM/Y77n+
oZQ9FewQHvqscMGD9Idty5MDLknUx4zR88zEpH6BLjUEzOKNJjv10m99dsiudmVmsQuy/TF6
mj/EvgM+rIrwPFFzXPMJr4LXVHj0kzvU1HopjLPWIq0XVQ==</vt:lpwstr>
  </property>
</Properties>
</file>