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theme/theme4.xml" ContentType="application/vnd.openxmlformats-officedocument.theme+xml"/>
  <Override PartName="/ppt/slideLayouts/slideLayout12.xml" ContentType="application/vnd.openxmlformats-officedocument.presentationml.slideLayout+xml"/>
  <Override PartName="/ppt/theme/theme5.xml" ContentType="application/vnd.openxmlformats-officedocument.theme+xml"/>
  <Override PartName="/ppt/slideLayouts/slideLayout13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6"/>
    <p:sldMasterId id="2147483660" r:id="rId7"/>
    <p:sldMasterId id="2147483662" r:id="rId8"/>
    <p:sldMasterId id="2147483667" r:id="rId9"/>
    <p:sldMasterId id="2147483669" r:id="rId10"/>
    <p:sldMasterId id="2147483675" r:id="rId11"/>
  </p:sldMasterIdLst>
  <p:notesMasterIdLst>
    <p:notesMasterId r:id="rId17"/>
  </p:notesMasterIdLst>
  <p:handoutMasterIdLst>
    <p:handoutMasterId r:id="rId18"/>
  </p:handoutMasterIdLst>
  <p:sldIdLst>
    <p:sldId id="334" r:id="rId12"/>
    <p:sldId id="358" r:id="rId13"/>
    <p:sldId id="359" r:id="rId14"/>
    <p:sldId id="360" r:id="rId15"/>
    <p:sldId id="320" r:id="rId16"/>
  </p:sldIdLst>
  <p:sldSz cx="9144000" cy="5143500" type="screen16x9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Author" initials="A" lastIdx="59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F2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C89EF96-8CEA-46FF-86C4-4CE0E760980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71" autoAdjust="0"/>
    <p:restoredTop sz="94151" autoAdjust="0"/>
  </p:normalViewPr>
  <p:slideViewPr>
    <p:cSldViewPr>
      <p:cViewPr varScale="1">
        <p:scale>
          <a:sx n="112" d="100"/>
          <a:sy n="112" d="100"/>
        </p:scale>
        <p:origin x="972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" Target="slides/slide2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1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Master" Target="slideMasters/slideMaster6.xml"/><Relationship Id="rId5" Type="http://schemas.openxmlformats.org/officeDocument/2006/relationships/customXml" Target="../customXml/item5.xml"/><Relationship Id="rId15" Type="http://schemas.openxmlformats.org/officeDocument/2006/relationships/slide" Target="slides/slide4.xml"/><Relationship Id="rId23" Type="http://schemas.openxmlformats.org/officeDocument/2006/relationships/tableStyles" Target="tableStyles.xml"/><Relationship Id="rId10" Type="http://schemas.openxmlformats.org/officeDocument/2006/relationships/slideMaster" Target="slideMasters/slideMaster5.xml"/><Relationship Id="rId19" Type="http://schemas.openxmlformats.org/officeDocument/2006/relationships/commentAuthors" Target="commentAuthors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4.xml"/><Relationship Id="rId14" Type="http://schemas.openxmlformats.org/officeDocument/2006/relationships/slide" Target="slides/slide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A89465-CE0D-4B39-B8B5-5B40FD41020B}" type="datetimeFigureOut">
              <a:rPr lang="en-US" smtClean="0"/>
              <a:t>2/28/2017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E67820-9C07-4A23-A314-1D46E1045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695906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606B7A-D931-4D98-BBAC-7D170C3BA55E}" type="datetimeFigureOut">
              <a:rPr lang="en-US" smtClean="0"/>
              <a:t>2/28/2017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FE8580-4ED0-43D7-A417-589F97953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021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6308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3926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4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09670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2 Blue - one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Confidential</a:t>
            </a:r>
            <a:endParaRPr lang="en-US" dirty="0">
              <a:cs typeface="Arial" panose="020B0604020202020204" pitchFamily="34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bg1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bg1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bg1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bg1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8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0379" cy="11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836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1 Nokia Blue EXTERNAL Master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87215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-1 Nokia White INTERNAL Master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75816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63476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Confidential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0379" cy="112048"/>
          </a:xfrm>
          <a:prstGeom prst="rect">
            <a:avLst/>
          </a:prstGeom>
        </p:spPr>
      </p:pic>
      <p:sp>
        <p:nvSpPr>
          <p:cNvPr id="6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sz="800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sz="600" dirty="0"/>
              <a:t>Eighth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18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Confidential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8766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Confidential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1701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Confidential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275856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1344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3217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Confidential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259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-1 White - INTERNAL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Main headline in sentence case here</a:t>
            </a:r>
          </a:p>
        </p:txBody>
      </p:sp>
      <p:sp>
        <p:nvSpPr>
          <p:cNvPr id="84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Confidential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599" y="280799"/>
            <a:ext cx="1080000" cy="176400"/>
          </a:xfrm>
          <a:prstGeom prst="rect">
            <a:avLst/>
          </a:prstGeom>
        </p:spPr>
      </p:pic>
      <p:sp>
        <p:nvSpPr>
          <p:cNvPr id="6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sz="800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sz="600" dirty="0"/>
              <a:t>Eighth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332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-1 Blue - EXTERNAL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Confidential</a:t>
            </a:r>
            <a:endParaRPr lang="en-US" dirty="0"/>
          </a:p>
        </p:txBody>
      </p:sp>
      <p:sp>
        <p:nvSpPr>
          <p:cNvPr id="6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Main headline in sentence case here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280580"/>
            <a:ext cx="1080000" cy="175283"/>
          </a:xfrm>
          <a:prstGeom prst="rect">
            <a:avLst/>
          </a:prstGeom>
        </p:spPr>
      </p:pic>
      <p:sp>
        <p:nvSpPr>
          <p:cNvPr id="8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sz="800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sz="600" dirty="0"/>
              <a:t>Eighth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2684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1 White - INTERNAL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Main headline in sentence case here</a:t>
            </a:r>
          </a:p>
        </p:txBody>
      </p:sp>
      <p:sp>
        <p:nvSpPr>
          <p:cNvPr id="84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Confidential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599" y="280799"/>
            <a:ext cx="1080000" cy="176400"/>
          </a:xfrm>
          <a:prstGeom prst="rect">
            <a:avLst/>
          </a:prstGeom>
        </p:spPr>
      </p:pic>
      <p:sp>
        <p:nvSpPr>
          <p:cNvPr id="6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sz="800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sz="600" dirty="0"/>
              <a:t>Eighth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9158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1 Blue - EXTERNAL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Confidential</a:t>
            </a:r>
            <a:endParaRPr lang="en-US" dirty="0">
              <a:cs typeface="Arial" panose="020B0604020202020204" pitchFamily="34" charset="0"/>
            </a:endParaRPr>
          </a:p>
        </p:txBody>
      </p:sp>
      <p:sp>
        <p:nvSpPr>
          <p:cNvPr id="6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Main headline in sentence case here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280580"/>
            <a:ext cx="1080000" cy="175283"/>
          </a:xfrm>
          <a:prstGeom prst="rect">
            <a:avLst/>
          </a:prstGeom>
        </p:spPr>
      </p:pic>
      <p:sp>
        <p:nvSpPr>
          <p:cNvPr id="8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sz="800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sz="600" dirty="0"/>
              <a:t>Eighth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619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1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2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Click to edit Master title slide</a:t>
            </a:r>
          </a:p>
        </p:txBody>
      </p:sp>
      <p:pic>
        <p:nvPicPr>
          <p:cNvPr id="13" name="Picture 12"/>
          <p:cNvPicPr>
            <a:picLocks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1200" cy="111597"/>
          </a:xfrm>
          <a:prstGeom prst="rect">
            <a:avLst/>
          </a:prstGeom>
        </p:spPr>
      </p:pic>
      <p:sp>
        <p:nvSpPr>
          <p:cNvPr id="19" name="TextBox 18"/>
          <p:cNvSpPr txBox="1"/>
          <p:nvPr userDrawn="1"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© 2017 Nokia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tx2"/>
              </a:solidFill>
              <a:latin typeface="Arial" panose="020B0604020202020204" pitchFamily="34" charset="0"/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264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4" r:id="rId3"/>
    <p:sldLayoutId id="2147483673" r:id="rId4"/>
    <p:sldLayoutId id="2147483674" r:id="rId5"/>
    <p:sldLayoutId id="2147483678" r:id="rId6"/>
    <p:sldLayoutId id="2147483679" r:id="rId7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 userDrawn="1"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© 2017 Nokia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tx2"/>
              </a:solidFill>
              <a:latin typeface="Arial" panose="020B0604020202020204" pitchFamily="34" charset="0"/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9627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 userDrawn="1"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Arial" charset="0"/>
              </a:rPr>
              <a:t>© 2017 Nokia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1"/>
              </a:solidFill>
              <a:latin typeface="+mn-lt"/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Confidential</a:t>
            </a:r>
            <a:endParaRPr 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5520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750" y="2427750"/>
            <a:ext cx="1774500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368" y="2427750"/>
            <a:ext cx="1763265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151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 userDrawn="1"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© 2016 Nokia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1"/>
              </a:solidFill>
              <a:latin typeface="Arial" panose="020B0604020202020204" pitchFamily="34" charset="0"/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8006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>
                <a:cs typeface="Arial" panose="020B0604020202020204" pitchFamily="34" charset="0"/>
              </a:rPr>
              <a:t>Public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3600" dirty="0"/>
              <a:t>Motivation for new Study Item on Ultra Reliable Low Latency Communication Enhancements for NR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RP-170229</a:t>
            </a:r>
          </a:p>
          <a:p>
            <a:pPr marL="0" indent="0">
              <a:buNone/>
            </a:pPr>
            <a:r>
              <a:rPr lang="en-GB" dirty="0"/>
              <a:t>RAN#75</a:t>
            </a:r>
          </a:p>
          <a:p>
            <a:pPr marL="0" indent="0">
              <a:buNone/>
            </a:pPr>
            <a:r>
              <a:rPr lang="en-US" dirty="0"/>
              <a:t>Dubrovnik, Croatia, March 6 - 9, 2017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69153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Motivation (1/2)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sz="1400" dirty="0"/>
              <a:t>URLLC requirements for NR in TR38.913</a:t>
            </a:r>
          </a:p>
          <a:p>
            <a:pPr lvl="1"/>
            <a:r>
              <a:rPr lang="en-US" sz="1200" dirty="0"/>
              <a:t>&lt;= 0.5ms for DL and UL user plane latency (without high reliability requirement)</a:t>
            </a:r>
          </a:p>
          <a:p>
            <a:pPr lvl="1"/>
            <a:r>
              <a:rPr lang="en-GB" sz="1200" dirty="0"/>
              <a:t>Reliability of 10</a:t>
            </a:r>
            <a:r>
              <a:rPr lang="en-GB" sz="1200" baseline="30000" dirty="0"/>
              <a:t>-5</a:t>
            </a:r>
            <a:r>
              <a:rPr lang="en-GB" sz="1200" dirty="0"/>
              <a:t> for 32-byte packet with a user plane latency of 1ms</a:t>
            </a:r>
            <a:endParaRPr lang="en-US" sz="1200" dirty="0"/>
          </a:p>
          <a:p>
            <a:r>
              <a:rPr lang="en-US" sz="1400" dirty="0"/>
              <a:t>In addition, it is necessary for NR to support a wide range of latency/reliability/mobility requirements for various URLLC applications.</a:t>
            </a:r>
          </a:p>
          <a:p>
            <a:r>
              <a:rPr lang="en-US" sz="1400" dirty="0"/>
              <a:t>Status of URLLC in NR SI</a:t>
            </a:r>
          </a:p>
          <a:p>
            <a:pPr lvl="1"/>
            <a:r>
              <a:rPr lang="en-US" sz="1200" dirty="0"/>
              <a:t>There have been some limited agreements on how to support URLLC in NR, in the areas of such as mini-slot, URLLC/</a:t>
            </a:r>
            <a:r>
              <a:rPr lang="en-US" sz="1200" dirty="0" err="1"/>
              <a:t>eMBB</a:t>
            </a:r>
            <a:r>
              <a:rPr lang="en-US" sz="1200" dirty="0"/>
              <a:t> multiplexing in DL and UL, DL control channel reliability enhancement, grant-free UL transmissions.</a:t>
            </a:r>
          </a:p>
          <a:p>
            <a:pPr lvl="1"/>
            <a:r>
              <a:rPr lang="en-US" sz="1200" dirty="0"/>
              <a:t>A lot of details are still open regarding these features.</a:t>
            </a:r>
          </a:p>
          <a:p>
            <a:pPr lvl="1"/>
            <a:r>
              <a:rPr lang="en-US" sz="1200" dirty="0"/>
              <a:t>Most likely the agreed features are not sufficient to meet all the URLLC needs. This needs to be further investigated.</a:t>
            </a:r>
          </a:p>
          <a:p>
            <a:endParaRPr lang="en-US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633624" y="3867894"/>
            <a:ext cx="7826808" cy="637849"/>
          </a:xfrm>
          <a:prstGeom prst="rect">
            <a:avLst/>
          </a:prstGeom>
          <a:solidFill>
            <a:schemeClr val="tx1"/>
          </a:solidFill>
        </p:spPr>
        <p:txBody>
          <a:bodyPr wrap="square" lIns="72000" tIns="72000" rIns="72000" bIns="72000" rtlCol="0">
            <a:spAutoFit/>
          </a:bodyPr>
          <a:lstStyle/>
          <a:p>
            <a:pPr defTabSz="360000">
              <a:spcAft>
                <a:spcPts val="600"/>
              </a:spcAft>
              <a:tabLst>
                <a:tab pos="360000" algn="l"/>
              </a:tabLst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URLLC study in the NR SI does not provide a clear view on all the components necessary to support URLLC, which deserves further investigation.</a:t>
            </a:r>
          </a:p>
        </p:txBody>
      </p:sp>
    </p:spTree>
    <p:extLst>
      <p:ext uri="{BB962C8B-B14F-4D97-AF65-F5344CB8AC3E}">
        <p14:creationId xmlns:p14="http://schemas.microsoft.com/office/powerpoint/2010/main" val="26234877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Motivation (2/2)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Possible URLLC components in Rel-15 NR WI (to be discussed in RAN#75)</a:t>
            </a:r>
          </a:p>
          <a:p>
            <a:pPr lvl="1"/>
            <a:r>
              <a:rPr lang="en-US" dirty="0"/>
              <a:t>Mini-slot</a:t>
            </a:r>
          </a:p>
          <a:p>
            <a:pPr lvl="1"/>
            <a:r>
              <a:rPr lang="en-US" dirty="0"/>
              <a:t>High reliability of DL control channel (e.g. compact DCI, larger aggregation level)</a:t>
            </a:r>
          </a:p>
          <a:p>
            <a:pPr lvl="1"/>
            <a:r>
              <a:rPr lang="en-US" dirty="0"/>
              <a:t>The enhancements to support URLLC using </a:t>
            </a:r>
            <a:r>
              <a:rPr lang="en-US" dirty="0" err="1"/>
              <a:t>eMBB</a:t>
            </a:r>
            <a:r>
              <a:rPr lang="en-US" dirty="0"/>
              <a:t> resources in DL</a:t>
            </a:r>
          </a:p>
          <a:p>
            <a:pPr lvl="1"/>
            <a:r>
              <a:rPr lang="en-US" dirty="0"/>
              <a:t>Grant-free UL transmission (? If yes, to what extent?)</a:t>
            </a:r>
          </a:p>
          <a:p>
            <a:r>
              <a:rPr lang="en-US" dirty="0"/>
              <a:t>Not necessarily all the features agreed in the NR SI will be included to the full extent in Rel-15 NR WI due to the time constraint. (to be discussed in RAN#75)</a:t>
            </a:r>
          </a:p>
          <a:p>
            <a:r>
              <a:rPr lang="en-US" dirty="0"/>
              <a:t>It is unlikely Rel-15 NR WI will have spare time to investigate and identify further options necessary for URLLC.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33624" y="3867894"/>
            <a:ext cx="7826808" cy="391628"/>
          </a:xfrm>
          <a:prstGeom prst="rect">
            <a:avLst/>
          </a:prstGeom>
          <a:solidFill>
            <a:schemeClr val="tx1"/>
          </a:solidFill>
        </p:spPr>
        <p:txBody>
          <a:bodyPr wrap="square" lIns="72000" tIns="72000" rIns="72000" bIns="72000" rtlCol="0">
            <a:spAutoFit/>
          </a:bodyPr>
          <a:lstStyle/>
          <a:p>
            <a:pPr defTabSz="360000">
              <a:spcAft>
                <a:spcPts val="600"/>
              </a:spcAft>
              <a:tabLst>
                <a:tab pos="360000" algn="l"/>
              </a:tabLst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study item on URLLC in Rel-15 targeting specification work in Rel-16 is necessary.</a:t>
            </a:r>
          </a:p>
        </p:txBody>
      </p:sp>
    </p:spTree>
    <p:extLst>
      <p:ext uri="{BB962C8B-B14F-4D97-AF65-F5344CB8AC3E}">
        <p14:creationId xmlns:p14="http://schemas.microsoft.com/office/powerpoint/2010/main" val="22239313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Phased Approach for the Proposed SI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Phase 1: a short phase analyzing the </a:t>
            </a:r>
            <a:r>
              <a:rPr lang="en-GB" dirty="0"/>
              <a:t>foreseen capabilities of the NR Rel-15 specifications to meet the URLLC needs</a:t>
            </a:r>
            <a:r>
              <a:rPr lang="en-US" dirty="0"/>
              <a:t> based on the agreed WID</a:t>
            </a:r>
          </a:p>
          <a:p>
            <a:pPr lvl="1"/>
            <a:r>
              <a:rPr lang="en-US" dirty="0"/>
              <a:t>This is not expected to take into account the detailed design in the NR WI, because the details will not available until a late stage.</a:t>
            </a:r>
          </a:p>
          <a:p>
            <a:r>
              <a:rPr lang="en-US" dirty="0"/>
              <a:t>Phase 2: identify the candidate solutions improving the URLLC support</a:t>
            </a:r>
          </a:p>
          <a:p>
            <a:pPr lvl="1"/>
            <a:r>
              <a:rPr lang="en-US" dirty="0"/>
              <a:t>Initially the SI can focus on the aspects that do not rely on the detailed design in the NR WI</a:t>
            </a:r>
          </a:p>
          <a:p>
            <a:pPr lvl="1"/>
            <a:r>
              <a:rPr lang="en-US" dirty="0"/>
              <a:t>The detailed design in the NR WI can be gradually taken into account as it becomes clearer.</a:t>
            </a:r>
          </a:p>
          <a:p>
            <a:pPr lvl="1"/>
            <a:r>
              <a:rPr lang="en-US" dirty="0"/>
              <a:t>The aspects that can be considered includes e.g.</a:t>
            </a:r>
          </a:p>
          <a:p>
            <a:pPr lvl="2"/>
            <a:r>
              <a:rPr lang="en-US" dirty="0"/>
              <a:t>Improved reliability of control and data channels</a:t>
            </a:r>
          </a:p>
          <a:p>
            <a:pPr lvl="2"/>
            <a:r>
              <a:rPr lang="en-US" dirty="0"/>
              <a:t>Further latency enhancements</a:t>
            </a:r>
          </a:p>
          <a:p>
            <a:pPr lvl="2"/>
            <a:r>
              <a:rPr lang="en-US" dirty="0"/>
              <a:t>Mobility enhancements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468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7330988"/>
      </p:ext>
    </p:extLst>
  </p:cSld>
  <p:clrMapOvr>
    <a:masterClrMapping/>
  </p:clrMapOvr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pril 2016">
      <a:majorFont>
        <a:latin typeface="Nokia Pure Headline Light"/>
        <a:ea typeface=""/>
        <a:cs typeface=""/>
      </a:majorFont>
      <a:minorFont>
        <a:latin typeface="Nokia Pure Tex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smtClean="0">
            <a:solidFill>
              <a:schemeClr val="bg1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Nokia Pure Headline Light" panose="020B03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RAN#74 preparation v01.potx" id="{D3AD3CD7-9593-42C4-A93F-66064440F1AF}" vid="{F69B2A0C-D7AF-41C6-9BB0-C33304BA078D}"/>
    </a:ext>
  </a:extLst>
</a:theme>
</file>

<file path=ppt/theme/theme2.xml><?xml version="1.0" encoding="utf-8"?>
<a:theme xmlns:a="http://schemas.openxmlformats.org/drawingml/2006/main" name="2 Nokia White Master plain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pril 2016">
      <a:majorFont>
        <a:latin typeface="Nokia Pure Headline Light"/>
        <a:ea typeface=""/>
        <a:cs typeface=""/>
      </a:majorFont>
      <a:minorFont>
        <a:latin typeface="Nokia Pure Tex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AN#74 preparation v01.potx" id="{D3AD3CD7-9593-42C4-A93F-66064440F1AF}" vid="{B5467653-2D44-450E-B71E-76660B9CCA84}"/>
    </a:ext>
  </a:extLst>
</a:theme>
</file>

<file path=ppt/theme/theme3.xml><?xml version="1.0" encoding="utf-8"?>
<a:theme xmlns:a="http://schemas.openxmlformats.org/drawingml/2006/main" name="3 Nokia Blue Master plain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AN#74 preparation v01.potx" id="{D3AD3CD7-9593-42C4-A93F-66064440F1AF}" vid="{4894A2FE-A707-40DE-8F15-BFE158F917E4}"/>
    </a:ext>
  </a:extLst>
</a:theme>
</file>

<file path=ppt/theme/theme4.xml><?xml version="1.0" encoding="utf-8"?>
<a:theme xmlns:a="http://schemas.openxmlformats.org/drawingml/2006/main" name="4 Nokia Blue EXTERNAL Master end slid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pril 2016">
      <a:majorFont>
        <a:latin typeface="Nokia Pure Headline Light"/>
        <a:ea typeface=""/>
        <a:cs typeface=""/>
      </a:majorFont>
      <a:minorFont>
        <a:latin typeface="Nokia Pure Tex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AN#74 preparation v01.potx" id="{D3AD3CD7-9593-42C4-A93F-66064440F1AF}" vid="{E2E8D9D6-F457-4CC3-9C03-F80912CF682C}"/>
    </a:ext>
  </a:extLst>
</a:theme>
</file>

<file path=ppt/theme/theme5.xml><?xml version="1.0" encoding="utf-8"?>
<a:theme xmlns:a="http://schemas.openxmlformats.org/drawingml/2006/main" name="5 Nokia White INTERNAL Master end slid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pril 2016">
      <a:majorFont>
        <a:latin typeface="Nokia Pure Headline Light"/>
        <a:ea typeface=""/>
        <a:cs typeface=""/>
      </a:majorFont>
      <a:minorFont>
        <a:latin typeface="Nokia Pure Tex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AN#74 preparation v01.potx" id="{D3AD3CD7-9593-42C4-A93F-66064440F1AF}" vid="{46CBC096-A357-4582-888D-810D65971872}"/>
    </a:ext>
  </a:extLst>
</a:theme>
</file>

<file path=ppt/theme/theme6.xml><?xml version="1.0" encoding="utf-8"?>
<a:theme xmlns:a="http://schemas.openxmlformats.org/drawingml/2006/main" name="6 Nokia Divider Master plain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pril 2016">
      <a:majorFont>
        <a:latin typeface="Nokia Pure Headline Light"/>
        <a:ea typeface=""/>
        <a:cs typeface=""/>
      </a:majorFont>
      <a:minorFont>
        <a:latin typeface="Nokia Pure Tex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AN#74 preparation v01.potx" id="{D3AD3CD7-9593-42C4-A93F-66064440F1AF}" vid="{222593D6-813C-4AD4-81C3-55A2163C257D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4F46A49E79AD742B3172523306D5317" ma:contentTypeVersion="0" ma:contentTypeDescription="Create a new document." ma:contentTypeScope="" ma:versionID="b3148c416ae16d325a928d3560fa1cbd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��< ? x m l   v e r s i o n = " 1 . 0 "   e n c o d i n g = " u t f - 1 6 " ? > < A r r a y O f O b j e c t L i n k   x m l n s : x s i = " h t t p : / / w w w . w 3 . o r g / 2 0 0 1 / X M L S c h e m a - i n s t a n c e "   x m l n s : x s d = " h t t p : / / w w w . w 3 . o r g / 2 0 0 1 / X M L S c h e m a " / > 
</file>

<file path=customXml/item4.xml>��< ? x m l   v e r s i o n = " 1 . 0 "   e n c o d i n g = " u t f - 1 6 " ? > < A r r a y O f O b j e c t L i n k   x m l n s : x s i = " h t t p : / / w w w . w 3 . o r g / 2 0 0 1 / X M L S c h e m a - i n s t a n c e "   x m l n s : x s d = " h t t p : / / w w w . w 3 . o r g / 2 0 0 1 / X M L S c h e m a " / > 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A949616-D924-4C03-9EA1-80C991BBC16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945D79E5-B580-4C31-A32C-57D33FA23C5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F1CE803-FD39-484A-A277-35B1449EC27A}">
  <ds:schemaRefs>
    <ds:schemaRef ds:uri="http://www.w3.org/2001/XMLSchema"/>
  </ds:schemaRefs>
</ds:datastoreItem>
</file>

<file path=customXml/itemProps4.xml><?xml version="1.0" encoding="utf-8"?>
<ds:datastoreItem xmlns:ds="http://schemas.openxmlformats.org/officeDocument/2006/customXml" ds:itemID="{71CC5F70-B52F-4299-81CA-49BBCD1A9429}">
  <ds:schemaRefs>
    <ds:schemaRef ds:uri="http://www.w3.org/2001/XMLSchema"/>
  </ds:schemaRefs>
</ds:datastoreItem>
</file>

<file path=customXml/itemProps5.xml><?xml version="1.0" encoding="utf-8"?>
<ds:datastoreItem xmlns:ds="http://schemas.openxmlformats.org/officeDocument/2006/customXml" ds:itemID="{1822C35A-CF87-4B76-ADC1-626125D95A27}">
  <ds:schemaRefs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purl.org/dc/dcmitype/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RAN#74 preparation v01</Template>
  <TotalTime>0</TotalTime>
  <Words>444</Words>
  <Application>Microsoft Office PowerPoint</Application>
  <PresentationFormat>On-screen Show (16:9)</PresentationFormat>
  <Paragraphs>34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Arial</vt:lpstr>
      <vt:lpstr>Calibri</vt:lpstr>
      <vt:lpstr>Nokia Pure Text</vt:lpstr>
      <vt:lpstr>Nokia Pure Text Light</vt:lpstr>
      <vt:lpstr>Nokia White Master with headline</vt:lpstr>
      <vt:lpstr>2 Nokia White Master plain</vt:lpstr>
      <vt:lpstr>3 Nokia Blue Master plain</vt:lpstr>
      <vt:lpstr>4 Nokia Blue EXTERNAL Master end slide</vt:lpstr>
      <vt:lpstr>5 Nokia White INTERNAL Master end slide</vt:lpstr>
      <vt:lpstr>6 Nokia Divider Master plain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2016-11-24T12:16:05Z</dcterms:created>
  <dcterms:modified xsi:type="dcterms:W3CDTF">2017-02-27T22:05:41Z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bjectLinks">
    <vt:lpwstr>{71CC5F70-B52F-4299-81CA-49BBCD1A9429}</vt:lpwstr>
  </property>
  <property fmtid="{D5CDD505-2E9C-101B-9397-08002B2CF9AE}" pid="3" name="ContentTypeId">
    <vt:lpwstr>0x01010044F46A49E79AD742B3172523306D5317</vt:lpwstr>
  </property>
  <property fmtid="{D5CDD505-2E9C-101B-9397-08002B2CF9AE}" pid="4" name="_NewReviewCycle">
    <vt:lpwstr/>
  </property>
</Properties>
</file>