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562" r:id="rId5"/>
    <p:sldId id="568" r:id="rId6"/>
    <p:sldId id="564" r:id="rId7"/>
    <p:sldId id="565" r:id="rId8"/>
    <p:sldId id="566" r:id="rId9"/>
    <p:sldId id="567" r:id="rId1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55" autoAdjust="0"/>
    <p:restoredTop sz="84114" autoAdjust="0"/>
  </p:normalViewPr>
  <p:slideViewPr>
    <p:cSldViewPr snapToGrid="0">
      <p:cViewPr varScale="1">
        <p:scale>
          <a:sx n="94" d="100"/>
          <a:sy n="94" d="100"/>
        </p:scale>
        <p:origin x="408" y="8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2/28/2017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2/28/2017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2633825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330057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4</a:t>
            </a:fld>
            <a:endParaRPr lang="en-US" dirty="0"/>
          </a:p>
        </p:txBody>
      </p:sp>
    </p:spTree>
    <p:extLst>
      <p:ext uri="{BB962C8B-B14F-4D97-AF65-F5344CB8AC3E}">
        <p14:creationId xmlns:p14="http://schemas.microsoft.com/office/powerpoint/2010/main" val="3720135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5</a:t>
            </a:fld>
            <a:endParaRPr lang="en-US" dirty="0"/>
          </a:p>
        </p:txBody>
      </p:sp>
    </p:spTree>
    <p:extLst>
      <p:ext uri="{BB962C8B-B14F-4D97-AF65-F5344CB8AC3E}">
        <p14:creationId xmlns:p14="http://schemas.microsoft.com/office/powerpoint/2010/main" val="1626631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6</a:t>
            </a:fld>
            <a:endParaRPr lang="en-US" dirty="0"/>
          </a:p>
        </p:txBody>
      </p:sp>
    </p:spTree>
    <p:extLst>
      <p:ext uri="{BB962C8B-B14F-4D97-AF65-F5344CB8AC3E}">
        <p14:creationId xmlns:p14="http://schemas.microsoft.com/office/powerpoint/2010/main" val="2180649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59A81-623E-4E98-8BEB-441AAA7116EB}" type="slidenum">
              <a:rPr lang="en-US" smtClean="0"/>
              <a:pPr/>
              <a:t>‹#›</a:t>
            </a:fld>
            <a:endParaRPr lang="en-US" dirty="0"/>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A665DD-9417-4EF9-A468-15B1C72A6DA0}" type="slidenum">
              <a:rPr lang="en-US" smtClean="0"/>
              <a:pPr/>
              <a:t>‹#›</a:t>
            </a:fld>
            <a:endParaRPr lang="en-US" dirty="0"/>
          </a:p>
        </p:txBody>
      </p:sp>
    </p:spTree>
    <p:extLst>
      <p:ext uri="{BB962C8B-B14F-4D97-AF65-F5344CB8AC3E}">
        <p14:creationId xmlns:p14="http://schemas.microsoft.com/office/powerpoint/2010/main" val="10005955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2" name="Slide Number Placeholder 1"/>
          <p:cNvSpPr>
            <a:spLocks noGrp="1"/>
          </p:cNvSpPr>
          <p:nvPr>
            <p:ph type="sldNum" sz="quarter" idx="4"/>
          </p:nvPr>
        </p:nvSpPr>
        <p:spPr>
          <a:xfrm>
            <a:off x="9053513" y="634772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2DB528-DE0C-48A7-BB4F-DC94F2E8D1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2" r:id="rId4"/>
    <p:sldLayoutId id="2147484478" r:id="rId5"/>
    <p:sldLayoutId id="2147484483" r:id="rId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11081280" cy="1638300"/>
          </a:xfrm>
        </p:spPr>
        <p:txBody>
          <a:bodyPr>
            <a:normAutofit/>
          </a:bodyPr>
          <a:lstStyle/>
          <a:p>
            <a:r>
              <a:rPr lang="en-US" sz="4800" dirty="0"/>
              <a:t>NR-based Access to </a:t>
            </a:r>
            <a:r>
              <a:rPr lang="en-US" sz="4800" dirty="0" smtClean="0"/>
              <a:t/>
            </a:r>
            <a:br>
              <a:rPr lang="en-US" sz="4800" dirty="0" smtClean="0"/>
            </a:br>
            <a:r>
              <a:rPr lang="en-US" sz="4800" dirty="0" smtClean="0"/>
              <a:t>Unlicensed </a:t>
            </a:r>
            <a:r>
              <a:rPr lang="en-US" sz="4800" dirty="0"/>
              <a:t>Spectrum</a:t>
            </a:r>
            <a:endParaRPr lang="en-US" sz="4800" dirty="0" smtClean="0">
              <a:latin typeface="Arial" charset="0"/>
              <a:ea typeface="Arial" charset="0"/>
              <a:cs typeface="Arial" charset="0"/>
            </a:endParaRPr>
          </a:p>
        </p:txBody>
      </p:sp>
      <p:sp>
        <p:nvSpPr>
          <p:cNvPr id="4" name="Title 1"/>
          <p:cNvSpPr txBox="1">
            <a:spLocks/>
          </p:cNvSpPr>
          <p:nvPr/>
        </p:nvSpPr>
        <p:spPr bwMode="black">
          <a:xfrm>
            <a:off x="382588" y="549251"/>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RP-170205</a:t>
            </a:r>
            <a:endParaRPr lang="en-US" sz="2000" dirty="0">
              <a:latin typeface="Arial" charset="0"/>
              <a:ea typeface="Arial" charset="0"/>
              <a:cs typeface="Arial" charset="0"/>
            </a:endParaRPr>
          </a:p>
        </p:txBody>
      </p:sp>
      <p:sp>
        <p:nvSpPr>
          <p:cNvPr id="5" name="Title 1"/>
          <p:cNvSpPr txBox="1">
            <a:spLocks/>
          </p:cNvSpPr>
          <p:nvPr/>
        </p:nvSpPr>
        <p:spPr bwMode="black">
          <a:xfrm>
            <a:off x="5416952" y="704567"/>
            <a:ext cx="310201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
        <p:nvSpPr>
          <p:cNvPr id="6" name="Title 1"/>
          <p:cNvSpPr txBox="1">
            <a:spLocks/>
          </p:cNvSpPr>
          <p:nvPr/>
        </p:nvSpPr>
        <p:spPr bwMode="black">
          <a:xfrm>
            <a:off x="382585" y="5309045"/>
            <a:ext cx="11081281" cy="446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300" dirty="0" smtClean="0">
                <a:latin typeface="Arial" charset="0"/>
                <a:ea typeface="Arial" charset="0"/>
                <a:cs typeface="Arial" charset="0"/>
              </a:rPr>
              <a:t>Qualcomm</a:t>
            </a:r>
            <a:endParaRPr lang="en-US" sz="2300" dirty="0">
              <a:latin typeface="Arial" charset="0"/>
              <a:ea typeface="Arial" charset="0"/>
              <a:cs typeface="Arial" charset="0"/>
            </a:endParaRPr>
          </a:p>
        </p:txBody>
      </p:sp>
    </p:spTree>
    <p:extLst>
      <p:ext uri="{BB962C8B-B14F-4D97-AF65-F5344CB8AC3E}">
        <p14:creationId xmlns:p14="http://schemas.microsoft.com/office/powerpoint/2010/main" val="3800865870"/>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a:t>3GPP has defined mechanisms to exploit unlicensed spectrum in conjunction with LTE</a:t>
            </a:r>
          </a:p>
          <a:p>
            <a:pPr lvl="1"/>
            <a:r>
              <a:rPr lang="en-US" dirty="0"/>
              <a:t>LTE-WLAN Aggregation (LWA in Rel-13, </a:t>
            </a:r>
            <a:r>
              <a:rPr lang="en-US" dirty="0" err="1"/>
              <a:t>eLWA</a:t>
            </a:r>
            <a:r>
              <a:rPr lang="en-US" dirty="0"/>
              <a:t> in Rel-14)</a:t>
            </a:r>
          </a:p>
          <a:p>
            <a:pPr lvl="1"/>
            <a:r>
              <a:rPr lang="en-US" dirty="0"/>
              <a:t>LAA family (LAA in Rel-13, </a:t>
            </a:r>
            <a:r>
              <a:rPr lang="en-US" dirty="0" err="1"/>
              <a:t>eLAA</a:t>
            </a:r>
            <a:r>
              <a:rPr lang="en-US" dirty="0"/>
              <a:t> in Rel-14)</a:t>
            </a:r>
          </a:p>
          <a:p>
            <a:pPr lvl="2"/>
            <a:r>
              <a:rPr lang="en-US" dirty="0"/>
              <a:t>LAA has enabled </a:t>
            </a:r>
            <a:r>
              <a:rPr lang="en-US" dirty="0" err="1"/>
              <a:t>Gbps</a:t>
            </a:r>
            <a:r>
              <a:rPr lang="en-US" dirty="0"/>
              <a:t> LTE modem commercial implementations</a:t>
            </a:r>
          </a:p>
          <a:p>
            <a:endParaRPr lang="en-US" dirty="0"/>
          </a:p>
          <a:p>
            <a:r>
              <a:rPr lang="en-US" dirty="0"/>
              <a:t>Time has come for NR to tackle unlicensed spectrum </a:t>
            </a:r>
          </a:p>
          <a:p>
            <a:pPr lvl="1"/>
            <a:r>
              <a:rPr lang="en-US" dirty="0"/>
              <a:t>From NR SID:</a:t>
            </a:r>
          </a:p>
          <a:p>
            <a:pPr marL="800100" lvl="2" indent="0">
              <a:buNone/>
            </a:pPr>
            <a:r>
              <a:rPr lang="en-US" dirty="0"/>
              <a:t>“3GPP has to identify and develop the technology components needed for successfully standardizing the NR system timely satisfying both the urgent market needs, and the more long-term requirements set forth by the ITU-R IMT-2020 process. Further, </a:t>
            </a:r>
            <a:r>
              <a:rPr lang="en-US" b="1" dirty="0"/>
              <a:t>the NR system should be able to use any spectrum band ranging at least up to 100 GHz that may be made available for wireless communications even in a more distant future</a:t>
            </a:r>
            <a:r>
              <a:rPr lang="en-US" dirty="0"/>
              <a:t>.”</a:t>
            </a:r>
          </a:p>
          <a:p>
            <a:endParaRPr lang="en-US" dirty="0"/>
          </a:p>
          <a:p>
            <a:endParaRPr lang="en-US" dirty="0"/>
          </a:p>
        </p:txBody>
      </p:sp>
      <p:sp>
        <p:nvSpPr>
          <p:cNvPr id="6" name="Title 5"/>
          <p:cNvSpPr>
            <a:spLocks noGrp="1"/>
          </p:cNvSpPr>
          <p:nvPr>
            <p:ph type="title"/>
          </p:nvPr>
        </p:nvSpPr>
        <p:spPr>
          <a:xfrm>
            <a:off x="283538" y="695067"/>
            <a:ext cx="11432977" cy="590931"/>
          </a:xfrm>
        </p:spPr>
        <p:txBody>
          <a:bodyPr/>
          <a:lstStyle/>
          <a:p>
            <a:r>
              <a:rPr lang="en-US" dirty="0"/>
              <a:t>Background</a:t>
            </a:r>
          </a:p>
        </p:txBody>
      </p:sp>
      <p:sp>
        <p:nvSpPr>
          <p:cNvPr id="8" name="Text Placeholder 7"/>
          <p:cNvSpPr>
            <a:spLocks noGrp="1"/>
          </p:cNvSpPr>
          <p:nvPr>
            <p:ph type="body" idx="13"/>
          </p:nvPr>
        </p:nvSpPr>
        <p:spPr/>
        <p:txBody>
          <a:bodyPr/>
          <a:lstStyle/>
          <a:p>
            <a:r>
              <a:rPr lang="en-US" dirty="0"/>
              <a:t>3GPP and unlicensed operation</a:t>
            </a:r>
          </a:p>
          <a:p>
            <a:endParaRPr lang="en-US" dirty="0"/>
          </a:p>
          <a:p>
            <a:endParaRPr lang="en-US" dirty="0"/>
          </a:p>
        </p:txBody>
      </p:sp>
      <p:sp>
        <p:nvSpPr>
          <p:cNvPr id="2" name="Slide Number Placeholder 1"/>
          <p:cNvSpPr>
            <a:spLocks noGrp="1"/>
          </p:cNvSpPr>
          <p:nvPr>
            <p:ph type="sldNum" sz="quarter" idx="4"/>
          </p:nvPr>
        </p:nvSpPr>
        <p:spPr/>
        <p:txBody>
          <a:bodyPr/>
          <a:lstStyle/>
          <a:p>
            <a:fld id="{E4A665DD-9417-4EF9-A468-15B1C72A6DA0}" type="slidenum">
              <a:rPr lang="en-US" smtClean="0"/>
              <a:pPr/>
              <a:t>2</a:t>
            </a:fld>
            <a:endParaRPr lang="en-US" dirty="0"/>
          </a:p>
        </p:txBody>
      </p:sp>
    </p:spTree>
    <p:extLst>
      <p:ext uri="{BB962C8B-B14F-4D97-AF65-F5344CB8AC3E}">
        <p14:creationId xmlns:p14="http://schemas.microsoft.com/office/powerpoint/2010/main" val="2332095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a:t>Take NR system to unlicensed spectrum to</a:t>
            </a:r>
          </a:p>
          <a:p>
            <a:pPr lvl="1"/>
            <a:r>
              <a:rPr lang="en-US" dirty="0"/>
              <a:t>Unlock access to more spectrum earlier for MNOs</a:t>
            </a:r>
          </a:p>
          <a:p>
            <a:pPr lvl="1"/>
            <a:r>
              <a:rPr lang="en-US" dirty="0"/>
              <a:t>Open up cellular technologies to </a:t>
            </a:r>
            <a:r>
              <a:rPr lang="en-US" dirty="0" smtClean="0"/>
              <a:t>existing and new </a:t>
            </a:r>
            <a:r>
              <a:rPr lang="en-US" dirty="0" smtClean="0"/>
              <a:t>entities/markets/verticals,</a:t>
            </a:r>
          </a:p>
          <a:p>
            <a:pPr lvl="2"/>
            <a:r>
              <a:rPr lang="en-US" dirty="0" smtClean="0"/>
              <a:t>e.g</a:t>
            </a:r>
            <a:r>
              <a:rPr lang="en-US" dirty="0"/>
              <a:t>., </a:t>
            </a:r>
            <a:r>
              <a:rPr lang="en-US" dirty="0" smtClean="0"/>
              <a:t>private networks, industrial automation, </a:t>
            </a:r>
            <a:r>
              <a:rPr lang="en-US" dirty="0"/>
              <a:t>replacing wires with wireless connectivity </a:t>
            </a:r>
          </a:p>
          <a:p>
            <a:endParaRPr lang="en-US" dirty="0"/>
          </a:p>
        </p:txBody>
      </p:sp>
      <p:sp>
        <p:nvSpPr>
          <p:cNvPr id="6" name="Title 5"/>
          <p:cNvSpPr>
            <a:spLocks noGrp="1"/>
          </p:cNvSpPr>
          <p:nvPr>
            <p:ph type="title"/>
          </p:nvPr>
        </p:nvSpPr>
        <p:spPr>
          <a:xfrm>
            <a:off x="283538" y="695067"/>
            <a:ext cx="11432977" cy="590931"/>
          </a:xfrm>
        </p:spPr>
        <p:txBody>
          <a:bodyPr/>
          <a:lstStyle/>
          <a:p>
            <a:r>
              <a:rPr lang="en-US" dirty="0" smtClean="0"/>
              <a:t>NR-unlicensed</a:t>
            </a:r>
            <a:endParaRPr lang="en-US" dirty="0"/>
          </a:p>
        </p:txBody>
      </p:sp>
      <p:sp>
        <p:nvSpPr>
          <p:cNvPr id="8" name="Text Placeholder 7"/>
          <p:cNvSpPr>
            <a:spLocks noGrp="1"/>
          </p:cNvSpPr>
          <p:nvPr>
            <p:ph type="body" idx="13"/>
          </p:nvPr>
        </p:nvSpPr>
        <p:spPr/>
        <p:txBody>
          <a:bodyPr/>
          <a:lstStyle/>
          <a:p>
            <a:r>
              <a:rPr lang="en-US" dirty="0"/>
              <a:t>Objectives</a:t>
            </a:r>
          </a:p>
          <a:p>
            <a:endParaRPr lang="en-US" dirty="0"/>
          </a:p>
        </p:txBody>
      </p:sp>
      <p:sp>
        <p:nvSpPr>
          <p:cNvPr id="2" name="Slide Number Placeholder 1"/>
          <p:cNvSpPr>
            <a:spLocks noGrp="1"/>
          </p:cNvSpPr>
          <p:nvPr>
            <p:ph type="sldNum" sz="quarter" idx="4"/>
          </p:nvPr>
        </p:nvSpPr>
        <p:spPr/>
        <p:txBody>
          <a:bodyPr/>
          <a:lstStyle/>
          <a:p>
            <a:fld id="{E4A665DD-9417-4EF9-A468-15B1C72A6DA0}" type="slidenum">
              <a:rPr lang="en-US" smtClean="0"/>
              <a:pPr/>
              <a:t>3</a:t>
            </a:fld>
            <a:endParaRPr lang="en-US" dirty="0"/>
          </a:p>
        </p:txBody>
      </p:sp>
    </p:spTree>
    <p:extLst>
      <p:ext uri="{BB962C8B-B14F-4D97-AF65-F5344CB8AC3E}">
        <p14:creationId xmlns:p14="http://schemas.microsoft.com/office/powerpoint/2010/main" val="151700811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5"/>
            <a:ext cx="11960936" cy="4498578"/>
          </a:xfrm>
        </p:spPr>
        <p:txBody>
          <a:bodyPr/>
          <a:lstStyle/>
          <a:p>
            <a:r>
              <a:rPr lang="en-US" dirty="0" smtClean="0"/>
              <a:t>Wideband by design</a:t>
            </a:r>
            <a:endParaRPr lang="en-US" dirty="0"/>
          </a:p>
          <a:p>
            <a:r>
              <a:rPr lang="en-US" dirty="0" smtClean="0"/>
              <a:t>Large range of Frequency </a:t>
            </a:r>
            <a:r>
              <a:rPr lang="en-US" dirty="0"/>
              <a:t>bands: sub-6 and </a:t>
            </a:r>
            <a:r>
              <a:rPr lang="en-US" dirty="0" err="1"/>
              <a:t>mmW</a:t>
            </a:r>
            <a:endParaRPr lang="en-US" dirty="0"/>
          </a:p>
          <a:p>
            <a:r>
              <a:rPr lang="en-US" dirty="0"/>
              <a:t>Flexible </a:t>
            </a:r>
            <a:r>
              <a:rPr lang="en-US" dirty="0" smtClean="0"/>
              <a:t>TDD from the beginning</a:t>
            </a:r>
            <a:endParaRPr lang="en-US" dirty="0"/>
          </a:p>
          <a:p>
            <a:r>
              <a:rPr lang="en-US" dirty="0"/>
              <a:t>Granular access: shorter “</a:t>
            </a:r>
            <a:r>
              <a:rPr lang="en-US" dirty="0" err="1"/>
              <a:t>subframes</a:t>
            </a:r>
            <a:r>
              <a:rPr lang="en-US" dirty="0"/>
              <a:t>”</a:t>
            </a:r>
          </a:p>
          <a:p>
            <a:r>
              <a:rPr lang="en-US" dirty="0"/>
              <a:t>Reduced </a:t>
            </a:r>
            <a:r>
              <a:rPr lang="en-US" dirty="0" smtClean="0"/>
              <a:t>latencies: shorter TTIs and self-containable </a:t>
            </a:r>
            <a:r>
              <a:rPr lang="en-US" dirty="0"/>
              <a:t>subframes </a:t>
            </a:r>
          </a:p>
          <a:p>
            <a:r>
              <a:rPr lang="en-US" dirty="0"/>
              <a:t>Latest coding advancements</a:t>
            </a:r>
          </a:p>
          <a:p>
            <a:r>
              <a:rPr lang="en-US" dirty="0"/>
              <a:t>LTE </a:t>
            </a:r>
            <a:r>
              <a:rPr lang="en-US" dirty="0" smtClean="0"/>
              <a:t>coverage</a:t>
            </a:r>
          </a:p>
          <a:p>
            <a:endParaRPr lang="en-US" dirty="0" smtClean="0"/>
          </a:p>
          <a:p>
            <a:r>
              <a:rPr lang="en-US" dirty="0" smtClean="0"/>
              <a:t>All </a:t>
            </a:r>
            <a:r>
              <a:rPr lang="en-US" dirty="0"/>
              <a:t>these features will directly benefit </a:t>
            </a:r>
            <a:r>
              <a:rPr lang="en-US" b="1" dirty="0"/>
              <a:t>NR operation in unlicensed </a:t>
            </a:r>
            <a:r>
              <a:rPr lang="en-US" b="1" dirty="0" smtClean="0"/>
              <a:t>bands</a:t>
            </a:r>
          </a:p>
          <a:p>
            <a:pPr lvl="1"/>
            <a:r>
              <a:rPr lang="en-US" b="1" dirty="0" smtClean="0"/>
              <a:t>Lower wideband complexity implementations</a:t>
            </a:r>
          </a:p>
          <a:p>
            <a:pPr lvl="1"/>
            <a:r>
              <a:rPr lang="en-US" b="1" dirty="0" smtClean="0"/>
              <a:t>More dynamic medium access while retaining coverage set forth by LTE</a:t>
            </a:r>
            <a:endParaRPr lang="en-US" b="1" dirty="0"/>
          </a:p>
          <a:p>
            <a:pPr lvl="1"/>
            <a:endParaRPr lang="en-US" dirty="0"/>
          </a:p>
          <a:p>
            <a:pPr lvl="2"/>
            <a:endParaRPr lang="en-US" dirty="0"/>
          </a:p>
          <a:p>
            <a:endParaRPr lang="en-US" dirty="0"/>
          </a:p>
          <a:p>
            <a:endParaRPr lang="en-US" sz="2000" dirty="0" smtClean="0"/>
          </a:p>
          <a:p>
            <a:endParaRPr lang="en-US" sz="2000" dirty="0"/>
          </a:p>
        </p:txBody>
      </p:sp>
      <p:sp>
        <p:nvSpPr>
          <p:cNvPr id="3" name="Title 2"/>
          <p:cNvSpPr>
            <a:spLocks noGrp="1"/>
          </p:cNvSpPr>
          <p:nvPr>
            <p:ph type="title"/>
          </p:nvPr>
        </p:nvSpPr>
        <p:spPr>
          <a:xfrm>
            <a:off x="283538" y="695067"/>
            <a:ext cx="11432977" cy="590931"/>
          </a:xfrm>
        </p:spPr>
        <p:txBody>
          <a:bodyPr/>
          <a:lstStyle/>
          <a:p>
            <a:r>
              <a:rPr lang="en-US" dirty="0" smtClean="0"/>
              <a:t>Why NR in unlicensed? </a:t>
            </a:r>
            <a:endParaRPr lang="en-US" dirty="0"/>
          </a:p>
        </p:txBody>
      </p:sp>
      <p:sp>
        <p:nvSpPr>
          <p:cNvPr id="4" name="Text Placeholder 3"/>
          <p:cNvSpPr>
            <a:spLocks noGrp="1"/>
          </p:cNvSpPr>
          <p:nvPr>
            <p:ph type="body" idx="13"/>
          </p:nvPr>
        </p:nvSpPr>
        <p:spPr>
          <a:xfrm>
            <a:off x="283538" y="1426465"/>
            <a:ext cx="11801089" cy="350865"/>
          </a:xfrm>
        </p:spPr>
        <p:txBody>
          <a:bodyPr/>
          <a:lstStyle/>
          <a:p>
            <a:r>
              <a:rPr lang="en-US" sz="2200" dirty="0" smtClean="0"/>
              <a:t>5G NR “Heritage”</a:t>
            </a:r>
            <a:endParaRPr lang="en-US" sz="2200" dirty="0"/>
          </a:p>
        </p:txBody>
      </p:sp>
      <p:sp>
        <p:nvSpPr>
          <p:cNvPr id="5" name="Slide Number Placeholder 4"/>
          <p:cNvSpPr>
            <a:spLocks noGrp="1"/>
          </p:cNvSpPr>
          <p:nvPr>
            <p:ph type="sldNum" sz="quarter" idx="4"/>
          </p:nvPr>
        </p:nvSpPr>
        <p:spPr/>
        <p:txBody>
          <a:bodyPr/>
          <a:lstStyle/>
          <a:p>
            <a:fld id="{E4A665DD-9417-4EF9-A468-15B1C72A6DA0}" type="slidenum">
              <a:rPr lang="en-US" smtClean="0"/>
              <a:pPr/>
              <a:t>4</a:t>
            </a:fld>
            <a:endParaRPr lang="en-US" dirty="0"/>
          </a:p>
        </p:txBody>
      </p:sp>
    </p:spTree>
    <p:extLst>
      <p:ext uri="{BB962C8B-B14F-4D97-AF65-F5344CB8AC3E}">
        <p14:creationId xmlns:p14="http://schemas.microsoft.com/office/powerpoint/2010/main" val="1502122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sym typeface="Wingdings" panose="05000000000000000000" pitchFamily="2" charset="2"/>
              </a:rPr>
              <a:t>Licensed Assisted Access (LAA) operation</a:t>
            </a:r>
          </a:p>
          <a:p>
            <a:pPr lvl="1"/>
            <a:r>
              <a:rPr lang="en-US" dirty="0" smtClean="0">
                <a:sym typeface="Wingdings" panose="05000000000000000000" pitchFamily="2" charset="2"/>
              </a:rPr>
              <a:t>Requires licensed anchor carrier (LTE or NR)</a:t>
            </a:r>
          </a:p>
          <a:p>
            <a:pPr lvl="2"/>
            <a:r>
              <a:rPr lang="en-US" b="1" dirty="0" smtClean="0">
                <a:sym typeface="Wingdings" panose="05000000000000000000" pitchFamily="2" charset="2"/>
              </a:rPr>
              <a:t>LTE anchor</a:t>
            </a:r>
            <a:r>
              <a:rPr lang="en-US" dirty="0" smtClean="0">
                <a:sym typeface="Wingdings" panose="05000000000000000000" pitchFamily="2" charset="2"/>
              </a:rPr>
              <a:t>: aggregation of unlicensed spectrum as done in regular NSA NR operation, i.e., DC</a:t>
            </a:r>
          </a:p>
          <a:p>
            <a:pPr lvl="2"/>
            <a:r>
              <a:rPr lang="en-US" b="1" dirty="0" smtClean="0">
                <a:sym typeface="Wingdings" panose="05000000000000000000" pitchFamily="2" charset="2"/>
              </a:rPr>
              <a:t>NR anchor</a:t>
            </a:r>
            <a:r>
              <a:rPr lang="en-US" dirty="0" smtClean="0">
                <a:sym typeface="Wingdings" panose="05000000000000000000" pitchFamily="2" charset="2"/>
              </a:rPr>
              <a:t>: aggregation of unlicensed spectrum as done in regular SA NR operation (DC/CA as defined by NR WI)</a:t>
            </a:r>
          </a:p>
          <a:p>
            <a:pPr lvl="2"/>
            <a:r>
              <a:rPr lang="en-US" dirty="0" smtClean="0">
                <a:sym typeface="Wingdings" panose="05000000000000000000" pitchFamily="2" charset="2"/>
              </a:rPr>
              <a:t>Neither of them requires special architectural treatment vis-à-vis regular licensed operation</a:t>
            </a:r>
          </a:p>
          <a:p>
            <a:pPr lvl="2"/>
            <a:r>
              <a:rPr lang="en-US" dirty="0" smtClean="0">
                <a:sym typeface="Wingdings" panose="05000000000000000000" pitchFamily="2" charset="2"/>
              </a:rPr>
              <a:t>Definition of DC-based aggregation imposes the definition of all the PHY channels for the unlicensed carrier </a:t>
            </a:r>
          </a:p>
          <a:p>
            <a:pPr lvl="3"/>
            <a:r>
              <a:rPr lang="en-US" dirty="0" smtClean="0">
                <a:sym typeface="Wingdings" panose="05000000000000000000" pitchFamily="2" charset="2"/>
              </a:rPr>
              <a:t>Similar to the NSA/SA discussion for regular licensed operation where all the PHY channels are required in NSA definition [PBCH being the only debatable PHY channel addition required for NSA support]</a:t>
            </a:r>
          </a:p>
          <a:p>
            <a:pPr lvl="3"/>
            <a:r>
              <a:rPr lang="en-US" dirty="0" smtClean="0">
                <a:sym typeface="Wingdings" panose="05000000000000000000" pitchFamily="2" charset="2"/>
              </a:rPr>
              <a:t>Therefore, from PHY layer perspective, the same study applies to LAA and SA modes of operation</a:t>
            </a:r>
            <a:endParaRPr lang="en-US" dirty="0">
              <a:sym typeface="Wingdings" panose="05000000000000000000" pitchFamily="2" charset="2"/>
            </a:endParaRPr>
          </a:p>
          <a:p>
            <a:r>
              <a:rPr lang="en-US" dirty="0" smtClean="0">
                <a:sym typeface="Wingdings" panose="05000000000000000000" pitchFamily="2" charset="2"/>
              </a:rPr>
              <a:t>Stand-alone (SA) unlicensed operation</a:t>
            </a:r>
          </a:p>
          <a:p>
            <a:pPr lvl="1"/>
            <a:r>
              <a:rPr lang="en-US" dirty="0" smtClean="0">
                <a:sym typeface="Wingdings" panose="05000000000000000000" pitchFamily="2" charset="2"/>
              </a:rPr>
              <a:t>SA </a:t>
            </a:r>
            <a:r>
              <a:rPr lang="en-US" dirty="0">
                <a:sym typeface="Wingdings" panose="05000000000000000000" pitchFamily="2" charset="2"/>
              </a:rPr>
              <a:t>requires definition of all procedures for unlicensed </a:t>
            </a:r>
            <a:r>
              <a:rPr lang="en-US" dirty="0" smtClean="0">
                <a:sym typeface="Wingdings" panose="05000000000000000000" pitchFamily="2" charset="2"/>
              </a:rPr>
              <a:t>carrier</a:t>
            </a:r>
          </a:p>
          <a:p>
            <a:pPr lvl="2"/>
            <a:r>
              <a:rPr lang="en-US" dirty="0" smtClean="0">
                <a:sym typeface="Wingdings" panose="05000000000000000000" pitchFamily="2" charset="2"/>
              </a:rPr>
              <a:t>e.g., Idle Mode procedures, Paging, SI delivery</a:t>
            </a:r>
          </a:p>
          <a:p>
            <a:pPr lvl="1"/>
            <a:r>
              <a:rPr lang="en-US" dirty="0" smtClean="0">
                <a:sym typeface="Wingdings" panose="05000000000000000000" pitchFamily="2" charset="2"/>
              </a:rPr>
              <a:t>but </a:t>
            </a:r>
            <a:r>
              <a:rPr lang="en-US" dirty="0">
                <a:sym typeface="Wingdings" panose="05000000000000000000" pitchFamily="2" charset="2"/>
              </a:rPr>
              <a:t>makes it possible to operate the system without a licensed carrier (SA network architecture)</a:t>
            </a:r>
            <a:endParaRPr lang="en-US" dirty="0"/>
          </a:p>
          <a:p>
            <a:endParaRPr lang="en-US" dirty="0"/>
          </a:p>
        </p:txBody>
      </p:sp>
      <p:sp>
        <p:nvSpPr>
          <p:cNvPr id="2" name="Title 1"/>
          <p:cNvSpPr>
            <a:spLocks noGrp="1"/>
          </p:cNvSpPr>
          <p:nvPr>
            <p:ph type="title"/>
          </p:nvPr>
        </p:nvSpPr>
        <p:spPr/>
        <p:txBody>
          <a:bodyPr/>
          <a:lstStyle/>
          <a:p>
            <a:r>
              <a:rPr lang="en-US" dirty="0" smtClean="0"/>
              <a:t>Modes of Operation</a:t>
            </a:r>
            <a:endParaRPr lang="en-US" dirty="0"/>
          </a:p>
        </p:txBody>
      </p:sp>
      <p:sp>
        <p:nvSpPr>
          <p:cNvPr id="6" name="Text Placeholder 5"/>
          <p:cNvSpPr>
            <a:spLocks noGrp="1"/>
          </p:cNvSpPr>
          <p:nvPr>
            <p:ph type="body" idx="13"/>
          </p:nvPr>
        </p:nvSpPr>
        <p:spPr/>
        <p:txBody>
          <a:bodyPr/>
          <a:lstStyle/>
          <a:p>
            <a:r>
              <a:rPr lang="en-US" dirty="0" smtClean="0"/>
              <a:t>LAA and SA</a:t>
            </a:r>
            <a:endParaRPr lang="en-US" dirty="0"/>
          </a:p>
        </p:txBody>
      </p:sp>
      <p:sp>
        <p:nvSpPr>
          <p:cNvPr id="4" name="Slide Number Placeholder 3"/>
          <p:cNvSpPr>
            <a:spLocks noGrp="1"/>
          </p:cNvSpPr>
          <p:nvPr>
            <p:ph type="sldNum" sz="quarter" idx="4"/>
          </p:nvPr>
        </p:nvSpPr>
        <p:spPr/>
        <p:txBody>
          <a:bodyPr/>
          <a:lstStyle/>
          <a:p>
            <a:fld id="{E4A665DD-9417-4EF9-A468-15B1C72A6DA0}" type="slidenum">
              <a:rPr lang="en-US" smtClean="0"/>
              <a:pPr/>
              <a:t>5</a:t>
            </a:fld>
            <a:endParaRPr lang="en-US" dirty="0"/>
          </a:p>
        </p:txBody>
      </p:sp>
    </p:spTree>
    <p:extLst>
      <p:ext uri="{BB962C8B-B14F-4D97-AF65-F5344CB8AC3E}">
        <p14:creationId xmlns:p14="http://schemas.microsoft.com/office/powerpoint/2010/main" val="176693665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Start SI for NR-unlicensed</a:t>
            </a:r>
          </a:p>
          <a:p>
            <a:pPr lvl="1"/>
            <a:r>
              <a:rPr lang="en-US" dirty="0" smtClean="0"/>
              <a:t>Leverage NR definition (PHY channels and procedures) to the maximum extent</a:t>
            </a:r>
          </a:p>
          <a:p>
            <a:pPr lvl="1"/>
            <a:r>
              <a:rPr lang="en-US" dirty="0"/>
              <a:t>Leverage architecture options devised for regular (licensed) operation</a:t>
            </a:r>
          </a:p>
          <a:p>
            <a:r>
              <a:rPr lang="en-US" dirty="0" smtClean="0"/>
              <a:t>Exploit forward compatibility hooks to address the special needs of medium access in unlicensed bands</a:t>
            </a:r>
          </a:p>
          <a:p>
            <a:r>
              <a:rPr lang="en-US" dirty="0" smtClean="0"/>
              <a:t>Consider sub6 as well as </a:t>
            </a:r>
            <a:r>
              <a:rPr lang="en-US" dirty="0" err="1" smtClean="0"/>
              <a:t>mmW</a:t>
            </a:r>
            <a:r>
              <a:rPr lang="en-US" dirty="0" smtClean="0"/>
              <a:t> unlicensed bands</a:t>
            </a:r>
          </a:p>
          <a:p>
            <a:pPr lvl="1"/>
            <a:r>
              <a:rPr lang="en-US" dirty="0"/>
              <a:t>Leverage </a:t>
            </a:r>
            <a:r>
              <a:rPr lang="en-US" dirty="0" smtClean="0"/>
              <a:t>coexistence </a:t>
            </a:r>
            <a:r>
              <a:rPr lang="en-US" dirty="0"/>
              <a:t>work done for LAA for 5GHz band</a:t>
            </a:r>
            <a:endParaRPr lang="en-US" dirty="0" smtClean="0"/>
          </a:p>
          <a:p>
            <a:pPr lvl="1"/>
            <a:r>
              <a:rPr lang="en-US" dirty="0" smtClean="0"/>
              <a:t>Companion contribution (RP-170207) proposes to:</a:t>
            </a:r>
          </a:p>
          <a:p>
            <a:pPr lvl="2"/>
            <a:r>
              <a:rPr lang="en-US" dirty="0" smtClean="0"/>
              <a:t>either start TR surveying unlicensed bands or extending the existing 60GHz TR (38.805) to cover other bands</a:t>
            </a:r>
          </a:p>
          <a:p>
            <a:pPr lvl="1"/>
            <a:endParaRPr lang="en-US" dirty="0" smtClean="0"/>
          </a:p>
        </p:txBody>
      </p:sp>
      <p:sp>
        <p:nvSpPr>
          <p:cNvPr id="6" name="Title 5"/>
          <p:cNvSpPr>
            <a:spLocks noGrp="1"/>
          </p:cNvSpPr>
          <p:nvPr>
            <p:ph type="title"/>
          </p:nvPr>
        </p:nvSpPr>
        <p:spPr>
          <a:xfrm>
            <a:off x="283538" y="695067"/>
            <a:ext cx="11432977" cy="590931"/>
          </a:xfrm>
        </p:spPr>
        <p:txBody>
          <a:bodyPr/>
          <a:lstStyle/>
          <a:p>
            <a:r>
              <a:rPr lang="en-US" dirty="0" smtClean="0"/>
              <a:t>Proposal</a:t>
            </a:r>
            <a:endParaRPr lang="en-US" dirty="0"/>
          </a:p>
        </p:txBody>
      </p:sp>
      <p:sp>
        <p:nvSpPr>
          <p:cNvPr id="8" name="Text Placeholder 7"/>
          <p:cNvSpPr>
            <a:spLocks noGrp="1"/>
          </p:cNvSpPr>
          <p:nvPr>
            <p:ph type="body" idx="13"/>
          </p:nvPr>
        </p:nvSpPr>
        <p:spPr/>
        <p:txBody>
          <a:bodyPr/>
          <a:lstStyle/>
          <a:p>
            <a:r>
              <a:rPr lang="en-US" dirty="0" smtClean="0"/>
              <a:t>SID attached</a:t>
            </a:r>
            <a:endParaRPr lang="en-US" dirty="0"/>
          </a:p>
        </p:txBody>
      </p:sp>
      <p:sp>
        <p:nvSpPr>
          <p:cNvPr id="2" name="Slide Number Placeholder 1"/>
          <p:cNvSpPr>
            <a:spLocks noGrp="1"/>
          </p:cNvSpPr>
          <p:nvPr>
            <p:ph type="sldNum" sz="quarter" idx="4"/>
          </p:nvPr>
        </p:nvSpPr>
        <p:spPr/>
        <p:txBody>
          <a:bodyPr/>
          <a:lstStyle/>
          <a:p>
            <a:fld id="{E4A665DD-9417-4EF9-A468-15B1C72A6DA0}" type="slidenum">
              <a:rPr lang="en-US" smtClean="0"/>
              <a:pPr/>
              <a:t>6</a:t>
            </a:fld>
            <a:endParaRPr lang="en-US" dirty="0"/>
          </a:p>
        </p:txBody>
      </p:sp>
    </p:spTree>
    <p:extLst>
      <p:ext uri="{BB962C8B-B14F-4D97-AF65-F5344CB8AC3E}">
        <p14:creationId xmlns:p14="http://schemas.microsoft.com/office/powerpoint/2010/main" val="3310552402"/>
      </p:ext>
    </p:extLst>
  </p:cSld>
  <p:clrMapOvr>
    <a:masterClrMapping/>
  </p:clrMapOvr>
  <p:transition spd="med">
    <p:fade/>
  </p:transition>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429C865D-052F-45FE-8367-56AAD7AEAA2C}">
  <ds:schemaRefs>
    <ds:schemaRef ds:uri="http://purl.org/dc/terms/"/>
    <ds:schemaRef ds:uri="b4b33aa9-2354-4d53-bed7-232b42d25ff3"/>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18490</TotalTime>
  <Words>565</Words>
  <Application>Microsoft Office PowerPoint</Application>
  <PresentationFormat>Widescreen</PresentationFormat>
  <Paragraphs>76</Paragraphs>
  <Slides>6</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Qualcomm Office Bold</vt:lpstr>
      <vt:lpstr>Qualcomm Office Light</vt:lpstr>
      <vt:lpstr>Qualcomm Office Regular</vt:lpstr>
      <vt:lpstr>Qualcomm Regular</vt:lpstr>
      <vt:lpstr>Wingdings</vt:lpstr>
      <vt:lpstr>QTI_Template_NDA_June2014</vt:lpstr>
      <vt:lpstr>PowerPoint Presentation</vt:lpstr>
      <vt:lpstr>Background</vt:lpstr>
      <vt:lpstr>NR-unlicensed</vt:lpstr>
      <vt:lpstr>Why NR in unlicensed? </vt:lpstr>
      <vt:lpstr>Modes of Operation</vt:lpstr>
      <vt:lpstr>Proposal</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Juan Montojo</cp:lastModifiedBy>
  <cp:revision>545</cp:revision>
  <cp:lastPrinted>2017-02-25T22:08:40Z</cp:lastPrinted>
  <dcterms:created xsi:type="dcterms:W3CDTF">2014-07-09T00:20:26Z</dcterms:created>
  <dcterms:modified xsi:type="dcterms:W3CDTF">2017-02-28T15:27:57Z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