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43" r:id="rId4"/>
  </p:sldMasterIdLst>
  <p:notesMasterIdLst>
    <p:notesMasterId r:id="rId10"/>
  </p:notesMasterIdLst>
  <p:handoutMasterIdLst>
    <p:handoutMasterId r:id="rId11"/>
  </p:handoutMasterIdLst>
  <p:sldIdLst>
    <p:sldId id="567" r:id="rId5"/>
    <p:sldId id="568" r:id="rId6"/>
    <p:sldId id="570" r:id="rId7"/>
    <p:sldId id="573" r:id="rId8"/>
    <p:sldId id="572" r:id="rId9"/>
  </p:sldIdLst>
  <p:sldSz cx="9906000" cy="6858000" type="A4"/>
  <p:notesSz cx="6797675" cy="9926638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15683"/>
    <a:srgbClr val="00CCFF"/>
    <a:srgbClr val="CCD5E6"/>
    <a:srgbClr val="FFE1E1"/>
    <a:srgbClr val="DDDDDD"/>
    <a:srgbClr val="FFFFB9"/>
    <a:srgbClr val="B1BED9"/>
    <a:srgbClr val="C4CEE2"/>
    <a:srgbClr val="B7C3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02" autoAdjust="0"/>
    <p:restoredTop sz="99757" autoAdjust="0"/>
  </p:normalViewPr>
  <p:slideViewPr>
    <p:cSldViewPr>
      <p:cViewPr varScale="1">
        <p:scale>
          <a:sx n="84" d="100"/>
          <a:sy n="84" d="100"/>
        </p:scale>
        <p:origin x="108" y="66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6"/>
    </p:cViewPr>
  </p:sorterViewPr>
  <p:notesViewPr>
    <p:cSldViewPr>
      <p:cViewPr varScale="1">
        <p:scale>
          <a:sx n="76" d="100"/>
          <a:sy n="76" d="100"/>
        </p:scale>
        <p:origin x="-3126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EB8C-E3BE-4650-9478-872C86C91900}" type="datetimeFigureOut">
              <a:rPr lang="ko-KR" altLang="en-US" smtClean="0"/>
              <a:pPr/>
              <a:t>2017-02-28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A7A-0F67-4DC1-AEF1-4FD2D346FD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04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BD748D19-9EBF-4DC7-B1B5-F7301FF09E38}" type="datetimeFigureOut">
              <a:rPr lang="en-US" altLang="ko-KR"/>
              <a:pPr>
                <a:defRPr/>
              </a:pPr>
              <a:t>2/28/2017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D5481C6E-D1B5-477C-A334-AD24EDFAE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9427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315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764704"/>
            <a:ext cx="9505056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3pPr>
            <a:lvl4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4pPr>
            <a:lvl5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2"/>
            <a:r>
              <a:rPr lang="en-US" altLang="ko-KR" dirty="0" smtClean="0"/>
              <a:t>ABC</a:t>
            </a:r>
            <a:endParaRPr lang="ko-KR" altLang="en-US" smtClean="0"/>
          </a:p>
          <a:p>
            <a:pPr lvl="3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4"/>
            <a:r>
              <a:rPr lang="en-US" altLang="ko-KR" dirty="0" smtClean="0"/>
              <a:t>ABC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906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6639340"/>
            <a:ext cx="9906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 userDrawn="1"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75790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7" r:id="rId1"/>
    <p:sldLayoutId id="2147484171" r:id="rId2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20180" y="4941168"/>
            <a:ext cx="4881092" cy="877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marL="342900" indent="-342900" algn="ctr" eaLnBrk="0" hangingPunct="0">
              <a:spcAft>
                <a:spcPts val="1200"/>
              </a:spcAft>
              <a:buFont typeface="Arial" charset="0"/>
              <a:buNone/>
            </a:pPr>
            <a:r>
              <a:rPr lang="en-US" altLang="ko-KR" sz="2800" b="1" dirty="0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Source: Samsung</a:t>
            </a:r>
            <a:endParaRPr lang="en-US" altLang="ko-KR" sz="2000" b="1" dirty="0">
              <a:solidFill>
                <a:srgbClr val="7F7F7F"/>
              </a:solidFill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1406640"/>
            <a:ext cx="9906000" cy="1662320"/>
          </a:xfrm>
          <a:prstGeom prst="rect">
            <a:avLst/>
          </a:prstGeom>
          <a:solidFill>
            <a:srgbClr val="315683"/>
          </a:solidFill>
          <a:ln w="9525" algn="ctr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none" anchor="ctr"/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da-DK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Motivation </a:t>
            </a:r>
            <a:r>
              <a:rPr lang="da-DK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for Shared Spectrum Access (SSA) for NR</a:t>
            </a:r>
          </a:p>
          <a:p>
            <a:pPr algn="ctr">
              <a:spcAft>
                <a:spcPts val="600"/>
              </a:spcAft>
            </a:pPr>
            <a:r>
              <a:rPr lang="en-US" altLang="ko-K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Agenda Item: 9.1, Document for: Discussion and Decision</a:t>
            </a:r>
            <a:endParaRPr lang="ko-KR" altLang="en-US" sz="1050" b="1" dirty="0">
              <a:solidFill>
                <a:srgbClr val="A5002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63352" y="1037308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latin typeface="Calibri" panose="020F0502020204030204" pitchFamily="34" charset="0"/>
                <a:ea typeface="HY견고딕" pitchFamily="18" charset="-127"/>
              </a:rPr>
              <a:t>RP-170166</a:t>
            </a:r>
            <a:endParaRPr lang="ko-KR" altLang="en-US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0" y="760309"/>
            <a:ext cx="4664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3GPP TSG RAN Meeting #</a:t>
            </a:r>
            <a:r>
              <a:rPr lang="en-US" altLang="ko-KR" b="1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75</a:t>
            </a:r>
            <a:endParaRPr lang="en-US" altLang="ko-KR" b="1" dirty="0">
              <a:latin typeface="Calibri" panose="020F0502020204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Dubrovnik, Croatia, March 6th - 9th, 2017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atinLnBrk="0"/>
            <a:r>
              <a:rPr lang="en-US" sz="1800" dirty="0"/>
              <a:t>In order to meet the </a:t>
            </a:r>
            <a:r>
              <a:rPr lang="en-US" sz="1800" dirty="0" smtClean="0"/>
              <a:t>increasing </a:t>
            </a:r>
            <a:r>
              <a:rPr lang="en-US" sz="1800" dirty="0"/>
              <a:t>growth in wireless traffic demand under the limited available spectrums, the importance of improved and intelligent spectrum access and management also continues to </a:t>
            </a:r>
            <a:r>
              <a:rPr lang="en-US" sz="1800" dirty="0" smtClean="0"/>
              <a:t>increase</a:t>
            </a:r>
          </a:p>
          <a:p>
            <a:pPr latinLnBrk="0"/>
            <a:endParaRPr lang="en-GB" sz="1800" dirty="0" smtClean="0"/>
          </a:p>
          <a:p>
            <a:pPr latinLnBrk="0"/>
            <a:r>
              <a:rPr lang="en-GB" sz="1800" dirty="0" smtClean="0"/>
              <a:t>For </a:t>
            </a:r>
            <a:r>
              <a:rPr lang="en-GB" sz="1800" dirty="0"/>
              <a:t>NR, wideband operation is one </a:t>
            </a:r>
            <a:r>
              <a:rPr lang="en-GB" sz="1800" dirty="0" smtClean="0"/>
              <a:t>key </a:t>
            </a:r>
            <a:r>
              <a:rPr lang="en-GB" sz="1800" dirty="0"/>
              <a:t>aspects </a:t>
            </a:r>
            <a:r>
              <a:rPr lang="en-GB" sz="1800" dirty="0" smtClean="0"/>
              <a:t>for meeting </a:t>
            </a:r>
            <a:r>
              <a:rPr lang="en-GB" sz="1800" dirty="0"/>
              <a:t>the </a:t>
            </a:r>
            <a:r>
              <a:rPr lang="en-GB" sz="1800" dirty="0" smtClean="0"/>
              <a:t>5G requirements </a:t>
            </a:r>
            <a:r>
              <a:rPr lang="en-GB" sz="1800" dirty="0"/>
              <a:t>and provide better user experience for new services that require very high data </a:t>
            </a:r>
            <a:r>
              <a:rPr lang="en-GB" sz="1800" dirty="0" smtClean="0"/>
              <a:t>rates</a:t>
            </a:r>
            <a:endParaRPr lang="en-GB" sz="1800" dirty="0"/>
          </a:p>
          <a:p>
            <a:pPr latinLnBrk="0"/>
            <a:endParaRPr lang="en-GB" sz="1800" dirty="0"/>
          </a:p>
          <a:p>
            <a:pPr latinLnBrk="0"/>
            <a:r>
              <a:rPr lang="en-GB" sz="1800" dirty="0"/>
              <a:t>However, not all operators will be able to allocate large </a:t>
            </a:r>
            <a:r>
              <a:rPr lang="en-GB" sz="1800" dirty="0" smtClean="0"/>
              <a:t>chunks </a:t>
            </a:r>
            <a:r>
              <a:rPr lang="en-GB" sz="1800" dirty="0"/>
              <a:t>of frequency resources on licensed spectrum, especially below 6GHz</a:t>
            </a:r>
          </a:p>
          <a:p>
            <a:pPr latinLnBrk="0"/>
            <a:endParaRPr lang="en-GB" sz="1800" dirty="0" smtClean="0"/>
          </a:p>
          <a:p>
            <a:pPr latinLnBrk="0"/>
            <a:r>
              <a:rPr lang="en-GB" sz="1800" dirty="0" smtClean="0"/>
              <a:t>In </a:t>
            </a:r>
            <a:r>
              <a:rPr lang="en-GB" sz="1800" dirty="0"/>
              <a:t>typical commercial networks, in most part of a day, the spectrum of each operator is underutilized and reaches a peak level of activity only in a small fraction of time. </a:t>
            </a:r>
          </a:p>
          <a:p>
            <a:pPr latinLnBrk="0"/>
            <a:endParaRPr lang="en-GB" sz="1800" dirty="0"/>
          </a:p>
          <a:p>
            <a:pPr latinLnBrk="0"/>
            <a:endParaRPr lang="en-US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3400595702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</p:spPr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atinLnBrk="0"/>
            <a:r>
              <a:rPr lang="en-GB" sz="1800" dirty="0" smtClean="0"/>
              <a:t>Therefore, it </a:t>
            </a:r>
            <a:r>
              <a:rPr lang="en-GB" sz="1800" dirty="0"/>
              <a:t>would be worthwhile </a:t>
            </a:r>
            <a:r>
              <a:rPr lang="en-GB" sz="1800" dirty="0" smtClean="0"/>
              <a:t>to study how to utilize spectrums such as </a:t>
            </a:r>
            <a:r>
              <a:rPr lang="en-US" sz="1800" dirty="0" smtClean="0"/>
              <a:t>unlicensed </a:t>
            </a:r>
            <a:r>
              <a:rPr lang="en-US" sz="1800" dirty="0" smtClean="0"/>
              <a:t>spectrum (ex: 5GHz, 60GHz), </a:t>
            </a:r>
            <a:r>
              <a:rPr lang="en-US" sz="1800" dirty="0"/>
              <a:t>‘lightly licensed spectrum’ (ex: US 3550-3700 MHz), and licensed </a:t>
            </a:r>
            <a:r>
              <a:rPr lang="en-US" sz="1800" dirty="0" smtClean="0"/>
              <a:t>spectrum by efficient shared spectrum access</a:t>
            </a:r>
            <a:endParaRPr lang="en-GB" sz="1800" dirty="0"/>
          </a:p>
          <a:p>
            <a:pPr latinLnBrk="0"/>
            <a:endParaRPr lang="en-GB" sz="1800" dirty="0"/>
          </a:p>
          <a:p>
            <a:pPr latinLnBrk="0"/>
            <a:r>
              <a:rPr lang="en-GB" sz="1800" dirty="0"/>
              <a:t>With </a:t>
            </a:r>
            <a:r>
              <a:rPr lang="en-GB" sz="1800" dirty="0" smtClean="0"/>
              <a:t>shared </a:t>
            </a:r>
            <a:r>
              <a:rPr lang="en-GB" sz="1800" dirty="0"/>
              <a:t>spectrum access, a more efficient utilization of spectrum </a:t>
            </a:r>
            <a:r>
              <a:rPr lang="en-GB" sz="1800" dirty="0" smtClean="0"/>
              <a:t>can </a:t>
            </a:r>
            <a:r>
              <a:rPr lang="en-GB" sz="1800" dirty="0"/>
              <a:t>be possible such that if the spectrum of one </a:t>
            </a:r>
            <a:r>
              <a:rPr lang="en-GB" sz="1800" dirty="0" err="1" smtClean="0"/>
              <a:t>oper</a:t>
            </a:r>
            <a:endParaRPr lang="en-GB" sz="1800" smtClean="0"/>
          </a:p>
          <a:p>
            <a:pPr latinLnBrk="0"/>
            <a:r>
              <a:rPr lang="en-GB" sz="1800" smtClean="0"/>
              <a:t>ator</a:t>
            </a:r>
            <a:r>
              <a:rPr lang="en-GB" sz="1800" dirty="0" smtClean="0"/>
              <a:t> </a:t>
            </a:r>
            <a:r>
              <a:rPr lang="en-GB" sz="1800" dirty="0"/>
              <a:t>is not used, another operator can temporarily utilize the spectrum for its customers</a:t>
            </a:r>
          </a:p>
          <a:p>
            <a:pPr latinLnBrk="0"/>
            <a:endParaRPr lang="en-GB" sz="1800" dirty="0"/>
          </a:p>
          <a:p>
            <a:pPr latinLnBrk="0"/>
            <a:r>
              <a:rPr lang="en-GB" sz="1800" dirty="0"/>
              <a:t>In addition, considering the large frequency resources in the shared spectrum, the benefits to extending NR wideband operation with shared spectrum access can </a:t>
            </a:r>
            <a:r>
              <a:rPr lang="en-GB" sz="1800" dirty="0" smtClean="0"/>
              <a:t>also be </a:t>
            </a:r>
            <a:r>
              <a:rPr lang="en-GB" sz="1800" dirty="0"/>
              <a:t>achieved in </a:t>
            </a:r>
            <a:r>
              <a:rPr lang="en-GB" sz="1800" dirty="0" smtClean="0"/>
              <a:t>NR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393170157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</p:spPr>
        <p:txBody>
          <a:bodyPr/>
          <a:lstStyle/>
          <a:p>
            <a:r>
              <a:rPr lang="en-US" altLang="ko-KR" dirty="0"/>
              <a:t>Objectives for Shared Spectrum Access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 latinLnBrk="0"/>
            <a:r>
              <a:rPr lang="en-US" sz="1800" dirty="0"/>
              <a:t>Define a design target and possible deployment scenarios for NR downlink, uplink, and </a:t>
            </a:r>
            <a:r>
              <a:rPr lang="en-US" sz="1800" dirty="0" err="1"/>
              <a:t>sidelink</a:t>
            </a:r>
            <a:r>
              <a:rPr lang="en-US" sz="1800" dirty="0"/>
              <a:t> operation to support shared spectrum access with and without assistance from licensed cell(s) [RAN1]</a:t>
            </a:r>
          </a:p>
          <a:p>
            <a:pPr lvl="0" latinLnBrk="0"/>
            <a:r>
              <a:rPr lang="en-US" sz="1800" dirty="0"/>
              <a:t>Document the relevant existing regulatory requirements for shared spectrum access, at least including ‘lightly licensed’ spectrum (ex: </a:t>
            </a:r>
            <a:r>
              <a:rPr lang="en-GB" sz="1800" dirty="0"/>
              <a:t>US 3550-3700 MHz)</a:t>
            </a:r>
            <a:r>
              <a:rPr lang="en-US" sz="1800" dirty="0"/>
              <a:t> and unlicensed spectrum (ex: 60GHz) [RAN4, RAN1]</a:t>
            </a:r>
          </a:p>
          <a:p>
            <a:pPr lvl="0" latinLnBrk="0"/>
            <a:r>
              <a:rPr lang="en-US" sz="1800" dirty="0"/>
              <a:t>Define an evaluation methodology for fair coexistence with NR and other technologies (e.g. Wi-Fi, LTE-LAA). [RAN1]</a:t>
            </a:r>
          </a:p>
          <a:p>
            <a:pPr lvl="0" latinLnBrk="0"/>
            <a:r>
              <a:rPr lang="en-US" sz="1800" dirty="0"/>
              <a:t>Identify and evaluate spectrum sharing mechanism, including semi-static and dynamic spectrum sharing mechanism, with and without coordination between NR operators in the shared spectrum [RAN1]</a:t>
            </a:r>
          </a:p>
          <a:p>
            <a:pPr lvl="0" latinLnBrk="0"/>
            <a:r>
              <a:rPr lang="en-US" sz="1800" dirty="0"/>
              <a:t>Identify and evaluate necessary mechanisms to meet the identified requirements and design targets for NR shared spectrum access, at least including</a:t>
            </a:r>
          </a:p>
          <a:p>
            <a:pPr lvl="0" latinLnBrk="0"/>
            <a:r>
              <a:rPr lang="en-US" sz="1800" dirty="0"/>
              <a:t>Identify and evaluate enhancements to the NR RAN protocols to support shared spectrum access for the scenarios and requirements described above [RAN2]</a:t>
            </a:r>
          </a:p>
          <a:p>
            <a:pPr lvl="0" latinLnBrk="0"/>
            <a:r>
              <a:rPr lang="en-US" sz="1800" dirty="0"/>
              <a:t>Identify the feasibility of base station and UE operation [RAN4]</a:t>
            </a:r>
          </a:p>
          <a:p>
            <a:pPr latinLnBrk="0"/>
            <a:endParaRPr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428013864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Objectives for Shared Spectrum Access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 latinLnBrk="0"/>
            <a:r>
              <a:rPr lang="en-US" sz="1800" dirty="0"/>
              <a:t>Identify and evaluate necessary mechanisms to meet the identified requirements and design targets for NR shared spectrum access, at least including [RAN1]</a:t>
            </a:r>
          </a:p>
          <a:p>
            <a:pPr lvl="1" latinLnBrk="0"/>
            <a:r>
              <a:rPr lang="en-US" sz="1600" dirty="0"/>
              <a:t>Mechanisms to support downlink control and data transmission, including SS/PBCH</a:t>
            </a:r>
          </a:p>
          <a:p>
            <a:pPr lvl="1" latinLnBrk="0"/>
            <a:r>
              <a:rPr lang="en-US" sz="1600" dirty="0"/>
              <a:t>Mechanisms to support uplink control and data transmission, including PRACH/SRS</a:t>
            </a:r>
          </a:p>
          <a:p>
            <a:pPr lvl="1" latinLnBrk="0"/>
            <a:r>
              <a:rPr lang="en-US" sz="1600" dirty="0"/>
              <a:t>Mechanisms to support RRM/RLM/RLF operation</a:t>
            </a:r>
          </a:p>
          <a:p>
            <a:pPr lvl="1" latinLnBrk="0"/>
            <a:r>
              <a:rPr lang="en-US" sz="1600" dirty="0"/>
              <a:t>Mechanisms to enable maximized resource utilization, reduced undesirable emission (e.g. reservation signal)</a:t>
            </a:r>
          </a:p>
          <a:p>
            <a:pPr lvl="1" latinLnBrk="0"/>
            <a:r>
              <a:rPr lang="en-US" sz="1600" dirty="0"/>
              <a:t>Mechanisms to support wideband operation, larger than 20MHz, and associated channel access procedure</a:t>
            </a:r>
          </a:p>
          <a:p>
            <a:pPr lvl="1" latinLnBrk="0"/>
            <a:r>
              <a:rPr lang="en-US" sz="1600" dirty="0"/>
              <a:t>Mechanisms to enable fast carrier switching/selection for efficient channel utilization</a:t>
            </a:r>
          </a:p>
          <a:p>
            <a:pPr lvl="1" latinLnBrk="0"/>
            <a:r>
              <a:rPr lang="en-US" sz="1600" dirty="0"/>
              <a:t>Mechanisms to support grant-free UL transmission, including repeated transmissions and associated channel access procedure</a:t>
            </a:r>
          </a:p>
          <a:p>
            <a:pPr lvl="1" latinLnBrk="0"/>
            <a:r>
              <a:rPr lang="en-US" sz="1600" dirty="0"/>
              <a:t>Mechanisms to support side-link transmission</a:t>
            </a:r>
          </a:p>
          <a:p>
            <a:pPr lvl="0" latinLnBrk="0"/>
            <a:r>
              <a:rPr lang="en-US" sz="1800" dirty="0"/>
              <a:t>Identify and evaluate enhancements to the NR RAN protocols to support shared spectrum access for the scenarios and requirements described above [RAN2]</a:t>
            </a:r>
          </a:p>
          <a:p>
            <a:pPr lvl="0" latinLnBrk="0"/>
            <a:r>
              <a:rPr lang="en-US" sz="1800" dirty="0"/>
              <a:t>Identify the feasibility of base station and UE operation [RAN4]</a:t>
            </a:r>
          </a:p>
          <a:p>
            <a:pPr latinLnBrk="0"/>
            <a:endParaRPr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1095016834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3_Office 테마">
  <a:themeElements>
    <a:clrScheme name="1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테마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400" dirty="0" smtClean="0">
            <a:latin typeface="HY견고딕" pitchFamily="18" charset="-127"/>
            <a:ea typeface="HY견고딕" pitchFamily="18" charset="-127"/>
          </a:defRPr>
        </a:defPPr>
      </a:lstStyle>
    </a:txDef>
  </a:objectDefaults>
  <a:extraClrSchemeLst>
    <a:extraClrScheme>
      <a:clrScheme name="1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Office2007 word" ma:contentTypeID="0x010100A14D984FB8B221468946974834B0990F00D13DA6DAF025384FA39A7C534BB95254" ma:contentTypeVersion="2" ma:contentTypeDescription="Office2007 word" ma:contentTypeScope="" ma:versionID="d9c32686cb9f1da451d78bae89e12694">
  <xsd:schema xmlns:xsd="http://www.w3.org/2001/XMLSchema" xmlns:p="http://schemas.microsoft.com/office/2006/metadata/properties" targetNamespace="http://schemas.microsoft.com/office/2006/metadata/properties" ma:root="true" ma:fieldsID="79c84ea9a899f15170f16e18ddd0642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46D65E4F-B796-48EA-912B-80164599CC00}">
  <ds:schemaRefs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F55B311-D8B8-4C4A-AB91-7AEBDC4853C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8A2755A-DBAA-43A1-9378-E774146475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37479</TotalTime>
  <Words>608</Words>
  <Application>Microsoft Office PowerPoint</Application>
  <PresentationFormat>A4 Paper (210x297 mm)</PresentationFormat>
  <Paragraphs>41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HY견고딕</vt:lpstr>
      <vt:lpstr>굴림</vt:lpstr>
      <vt:lpstr>맑은 고딕</vt:lpstr>
      <vt:lpstr>Arial</vt:lpstr>
      <vt:lpstr>Calibri</vt:lpstr>
      <vt:lpstr>Times New Roman</vt:lpstr>
      <vt:lpstr>3_Office 테마</vt:lpstr>
      <vt:lpstr>PowerPoint Presentation</vt:lpstr>
      <vt:lpstr>Motivation</vt:lpstr>
      <vt:lpstr>Motivation</vt:lpstr>
      <vt:lpstr>Objectives for Shared Spectrum Access</vt:lpstr>
      <vt:lpstr>Objectives for Shared Spectrum Access</vt:lpstr>
    </vt:vector>
  </TitlesOfParts>
  <Company>Samsung 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Samsung</dc:creator>
  <cp:lastModifiedBy>Younsun Kim</cp:lastModifiedBy>
  <cp:revision>1264</cp:revision>
  <dcterms:created xsi:type="dcterms:W3CDTF">2011-04-07T04:52:51Z</dcterms:created>
  <dcterms:modified xsi:type="dcterms:W3CDTF">2017-02-28T02:35:34Z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0x010100A14D984FB8B221468946974834B0990F00D13DA6DAF025384FA39A7C534BB95254</vt:lpwstr>
  </property>
</Properties>
</file>