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5"/>
  </p:notesMasterIdLst>
  <p:handoutMasterIdLst>
    <p:handoutMasterId r:id="rId106"/>
  </p:handoutMasterIdLst>
  <p:sldIdLst>
    <p:sldId id="452" r:id="rId2"/>
    <p:sldId id="396" r:id="rId3"/>
    <p:sldId id="428" r:id="rId4"/>
    <p:sldId id="699" r:id="rId5"/>
    <p:sldId id="758" r:id="rId6"/>
    <p:sldId id="759" r:id="rId7"/>
    <p:sldId id="700" r:id="rId8"/>
    <p:sldId id="701" r:id="rId9"/>
    <p:sldId id="702" r:id="rId10"/>
    <p:sldId id="703" r:id="rId11"/>
    <p:sldId id="835" r:id="rId12"/>
    <p:sldId id="834" r:id="rId13"/>
    <p:sldId id="549" r:id="rId14"/>
    <p:sldId id="610" r:id="rId15"/>
    <p:sldId id="760" r:id="rId16"/>
    <p:sldId id="619" r:id="rId17"/>
    <p:sldId id="803" r:id="rId18"/>
    <p:sldId id="804" r:id="rId19"/>
    <p:sldId id="616" r:id="rId20"/>
    <p:sldId id="687" r:id="rId21"/>
    <p:sldId id="686" r:id="rId22"/>
    <p:sldId id="764" r:id="rId23"/>
    <p:sldId id="765" r:id="rId24"/>
    <p:sldId id="766" r:id="rId25"/>
    <p:sldId id="767" r:id="rId26"/>
    <p:sldId id="768" r:id="rId27"/>
    <p:sldId id="769" r:id="rId28"/>
    <p:sldId id="770" r:id="rId29"/>
    <p:sldId id="771" r:id="rId30"/>
    <p:sldId id="772" r:id="rId31"/>
    <p:sldId id="773" r:id="rId32"/>
    <p:sldId id="774" r:id="rId33"/>
    <p:sldId id="775" r:id="rId34"/>
    <p:sldId id="776" r:id="rId35"/>
    <p:sldId id="777" r:id="rId36"/>
    <p:sldId id="778" r:id="rId37"/>
    <p:sldId id="779" r:id="rId38"/>
    <p:sldId id="780" r:id="rId39"/>
    <p:sldId id="781" r:id="rId40"/>
    <p:sldId id="782" r:id="rId41"/>
    <p:sldId id="783" r:id="rId42"/>
    <p:sldId id="784" r:id="rId43"/>
    <p:sldId id="785" r:id="rId44"/>
    <p:sldId id="786" r:id="rId45"/>
    <p:sldId id="787" r:id="rId46"/>
    <p:sldId id="788" r:id="rId47"/>
    <p:sldId id="789" r:id="rId48"/>
    <p:sldId id="790" r:id="rId49"/>
    <p:sldId id="791" r:id="rId50"/>
    <p:sldId id="792" r:id="rId51"/>
    <p:sldId id="793" r:id="rId52"/>
    <p:sldId id="794" r:id="rId53"/>
    <p:sldId id="795" r:id="rId54"/>
    <p:sldId id="796" r:id="rId55"/>
    <p:sldId id="797" r:id="rId56"/>
    <p:sldId id="798" r:id="rId57"/>
    <p:sldId id="799" r:id="rId58"/>
    <p:sldId id="800" r:id="rId59"/>
    <p:sldId id="805" r:id="rId60"/>
    <p:sldId id="806" r:id="rId61"/>
    <p:sldId id="807" r:id="rId62"/>
    <p:sldId id="808" r:id="rId63"/>
    <p:sldId id="628" r:id="rId64"/>
    <p:sldId id="642" r:id="rId65"/>
    <p:sldId id="801" r:id="rId66"/>
    <p:sldId id="802" r:id="rId67"/>
    <p:sldId id="809" r:id="rId68"/>
    <p:sldId id="810" r:id="rId69"/>
    <p:sldId id="811" r:id="rId70"/>
    <p:sldId id="633" r:id="rId71"/>
    <p:sldId id="741" r:id="rId72"/>
    <p:sldId id="812" r:id="rId73"/>
    <p:sldId id="813" r:id="rId74"/>
    <p:sldId id="746" r:id="rId75"/>
    <p:sldId id="814" r:id="rId76"/>
    <p:sldId id="815" r:id="rId77"/>
    <p:sldId id="816" r:id="rId78"/>
    <p:sldId id="817" r:id="rId79"/>
    <p:sldId id="743" r:id="rId80"/>
    <p:sldId id="744" r:id="rId81"/>
    <p:sldId id="818" r:id="rId82"/>
    <p:sldId id="819" r:id="rId83"/>
    <p:sldId id="820" r:id="rId84"/>
    <p:sldId id="825" r:id="rId85"/>
    <p:sldId id="822" r:id="rId86"/>
    <p:sldId id="823" r:id="rId87"/>
    <p:sldId id="824" r:id="rId88"/>
    <p:sldId id="821" r:id="rId89"/>
    <p:sldId id="352" r:id="rId90"/>
    <p:sldId id="826" r:id="rId91"/>
    <p:sldId id="827" r:id="rId92"/>
    <p:sldId id="828" r:id="rId93"/>
    <p:sldId id="829" r:id="rId94"/>
    <p:sldId id="830" r:id="rId95"/>
    <p:sldId id="831" r:id="rId96"/>
    <p:sldId id="832" r:id="rId97"/>
    <p:sldId id="833" r:id="rId98"/>
    <p:sldId id="836" r:id="rId99"/>
    <p:sldId id="756" r:id="rId100"/>
    <p:sldId id="429" r:id="rId101"/>
    <p:sldId id="675" r:id="rId102"/>
    <p:sldId id="353" r:id="rId103"/>
    <p:sldId id="354" r:id="rId10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AF2F"/>
    <a:srgbClr val="B1D254"/>
    <a:srgbClr val="0000FF"/>
    <a:srgbClr val="FF3300"/>
    <a:srgbClr val="FFCC00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4082" autoAdjust="0"/>
    <p:restoredTop sz="94660" autoAdjust="0"/>
  </p:normalViewPr>
  <p:slideViewPr>
    <p:cSldViewPr snapToGrid="0">
      <p:cViewPr varScale="1">
        <p:scale>
          <a:sx n="127" d="100"/>
          <a:sy n="127" d="100"/>
        </p:scale>
        <p:origin x="-152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Delegates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94</c:v>
                </c:pt>
                <c:pt idx="1">
                  <c:v>218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248256"/>
        <c:axId val="132991808"/>
      </c:barChart>
      <c:catAx>
        <c:axId val="81248256"/>
        <c:scaling>
          <c:orientation val="minMax"/>
        </c:scaling>
        <c:delete val="0"/>
        <c:axPos val="b"/>
        <c:majorTickMark val="none"/>
        <c:minorTickMark val="none"/>
        <c:tickLblPos val="nextTo"/>
        <c:crossAx val="132991808"/>
        <c:crosses val="autoZero"/>
        <c:auto val="1"/>
        <c:lblAlgn val="ctr"/>
        <c:lblOffset val="100"/>
        <c:noMultiLvlLbl val="0"/>
      </c:catAx>
      <c:valAx>
        <c:axId val="1329918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12482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RAN4 Submitted Contributions 2017</c:v>
                </c:pt>
              </c:strCache>
            </c:strRef>
          </c:tx>
          <c:invertIfNegative val="0"/>
          <c:cat>
            <c:strRef>
              <c:f>Sheet1!$A$2:$A$11</c:f>
              <c:strCache>
                <c:ptCount val="8"/>
                <c:pt idx="0">
                  <c:v>NR#1</c:v>
                </c:pt>
                <c:pt idx="1">
                  <c:v>#82</c:v>
                </c:pt>
                <c:pt idx="2">
                  <c:v>#82bis</c:v>
                </c:pt>
                <c:pt idx="3">
                  <c:v>#83</c:v>
                </c:pt>
                <c:pt idx="4">
                  <c:v>NR #2</c:v>
                </c:pt>
                <c:pt idx="5">
                  <c:v>#84</c:v>
                </c:pt>
                <c:pt idx="6">
                  <c:v>#84bis</c:v>
                </c:pt>
                <c:pt idx="7">
                  <c:v>#85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292</c:v>
                </c:pt>
                <c:pt idx="1">
                  <c:v>1879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1175040"/>
        <c:axId val="132994688"/>
      </c:barChart>
      <c:catAx>
        <c:axId val="81175040"/>
        <c:scaling>
          <c:orientation val="minMax"/>
        </c:scaling>
        <c:delete val="0"/>
        <c:axPos val="b"/>
        <c:majorTickMark val="none"/>
        <c:minorTickMark val="none"/>
        <c:tickLblPos val="nextTo"/>
        <c:crossAx val="132994688"/>
        <c:crosses val="autoZero"/>
        <c:auto val="1"/>
        <c:lblAlgn val="ctr"/>
        <c:lblOffset val="100"/>
        <c:noMultiLvlLbl val="0"/>
      </c:catAx>
      <c:valAx>
        <c:axId val="13299468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117504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  <c:showDLblsOverMax val="0"/>
  </c:chart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5325"/>
            <a:ext cx="4649788" cy="3487738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2411" y="4417587"/>
            <a:ext cx="5145581" cy="418248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D32EBC1-262A-4BE7-B9F3-9F3AFBBA089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73D7228-79D2-4A43-9F7D-95D572D8502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83F171-0A11-43E5-B070-5F21A599C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D729CA9-0B79-4B9A-B62F-ED6DB8AE837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851C810-DF41-44A4-96B1-30899027F1D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ea typeface="MS PGothic" pitchFamily="34" charset="-128"/>
              </a:defRPr>
            </a:lvl1pPr>
          </a:lstStyle>
          <a:p>
            <a:r>
              <a:rPr lang="en-GB" altLang="ja-JP"/>
              <a:t>Slide </a:t>
            </a:r>
            <a:fld id="{2A296FB2-9AA2-4E5F-A6A3-96CB0E081711}" type="slidenum">
              <a:rPr lang="en-GB" altLang="ja-JP"/>
              <a:pPr/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202667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C3C36A9-E97D-481F-A77A-192FA52A6954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1FE3C95-0919-4D11-B52B-A1D487465AA3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1609000-B0AB-4B70-92DC-1906A0EA06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2F5F441D-FDC9-4917-8782-9FB1A52175E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5CF5DB0B-C0D7-4C62-A89C-F6E83EC7A4B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F83FCB4-3B62-4790-B149-1B187BB8C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A1FDCA5-AF96-43E1-A56E-6D95327FFFD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88281B7-44C3-492A-8DFD-11FF2867AA2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smtClean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smtClean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7634288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27038" y="6473825"/>
            <a:ext cx="7178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© 3GPP 2017     RP-170009 RAN4 Status Report to RAN#75  xutao.zhou@samsung.com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>
              <a:solidFill>
                <a:schemeClr val="bg1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  <p:sldLayoutId id="214748456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endParaRPr lang="en-GB" altLang="zh-CN" dirty="0" smtClean="0">
              <a:ea typeface="SimSun" pitchFamily="2" charset="-122"/>
            </a:endParaRPr>
          </a:p>
        </p:txBody>
      </p:sp>
      <p:sp>
        <p:nvSpPr>
          <p:cNvPr id="5124" name="Text Box 65"/>
          <p:cNvSpPr txBox="1">
            <a:spLocks noChangeArrowheads="1"/>
          </p:cNvSpPr>
          <p:nvPr/>
        </p:nvSpPr>
        <p:spPr bwMode="auto">
          <a:xfrm>
            <a:off x="350838" y="258763"/>
            <a:ext cx="7113587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3GPP TSG RAN #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75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				</a:t>
            </a:r>
            <a:r>
              <a:rPr lang="en-GB" altLang="en-US" sz="2000" b="1" i="1" dirty="0" smtClean="0">
                <a:solidFill>
                  <a:srgbClr val="0000CC"/>
                </a:solidFill>
                <a:latin typeface="Arial" charset="0"/>
                <a:cs typeface="Times New Roman" pitchFamily="18" charset="0"/>
              </a:rPr>
              <a:t>RP-170009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Dubrovnik, HR,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6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 </a:t>
            </a:r>
            <a:r>
              <a:rPr lang="en-GB" altLang="en-US" sz="2000" b="1" i="1" dirty="0">
                <a:latin typeface="Arial" charset="0"/>
                <a:cs typeface="Times New Roman" pitchFamily="18" charset="0"/>
              </a:rPr>
              <a:t>– </a:t>
            </a:r>
            <a:r>
              <a:rPr lang="en-GB" altLang="en-US" sz="2000" b="1" i="1" dirty="0" smtClean="0">
                <a:latin typeface="Arial" charset="0"/>
                <a:cs typeface="Times New Roman" pitchFamily="18" charset="0"/>
              </a:rPr>
              <a:t>9 March, 2017</a:t>
            </a:r>
            <a:endParaRPr lang="en-GB" altLang="en-US" sz="2000" b="1" i="1" dirty="0">
              <a:latin typeface="Arial" charset="0"/>
              <a:cs typeface="Times New Roman" pitchFamily="18" charset="0"/>
            </a:endParaRPr>
          </a:p>
        </p:txBody>
      </p:sp>
      <p:sp>
        <p:nvSpPr>
          <p:cNvPr id="5125" name="Subtitle 6"/>
          <p:cNvSpPr>
            <a:spLocks noGrp="1"/>
          </p:cNvSpPr>
          <p:nvPr>
            <p:ph type="subTitle" idx="4294967295"/>
          </p:nvPr>
        </p:nvSpPr>
        <p:spPr>
          <a:xfrm>
            <a:off x="2886152" y="4232041"/>
            <a:ext cx="5523328" cy="1249362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Chairman:          </a:t>
            </a:r>
            <a:r>
              <a:rPr lang="en-GB" altLang="en-US" sz="1600" dirty="0" err="1" smtClean="0">
                <a:latin typeface="Arial" charset="0"/>
              </a:rPr>
              <a:t>Xutao</a:t>
            </a:r>
            <a:r>
              <a:rPr lang="en-GB" altLang="en-US" sz="1600" dirty="0" smtClean="0">
                <a:latin typeface="Arial" charset="0"/>
              </a:rPr>
              <a:t> Zhou</a:t>
            </a:r>
          </a:p>
          <a:p>
            <a:pPr marL="0" indent="0">
              <a:buFontTx/>
              <a:buNone/>
            </a:pPr>
            <a:r>
              <a:rPr lang="en-GB" altLang="en-US" sz="1600" dirty="0" smtClean="0">
                <a:latin typeface="Arial" charset="0"/>
              </a:rPr>
              <a:t>RAN4 Vice </a:t>
            </a:r>
            <a:r>
              <a:rPr lang="en-GB" altLang="en-US" sz="1600" dirty="0">
                <a:latin typeface="Arial" charset="0"/>
              </a:rPr>
              <a:t>Chairman: 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 err="1" smtClean="0">
                <a:latin typeface="Arial" charset="0"/>
              </a:rPr>
              <a:t>Xizeng</a:t>
            </a:r>
            <a:r>
              <a:rPr lang="en-GB" altLang="en-US" sz="1600" dirty="0" smtClean="0">
                <a:latin typeface="Arial" charset="0"/>
              </a:rPr>
              <a:t> </a:t>
            </a:r>
            <a:r>
              <a:rPr lang="en-GB" altLang="en-US" sz="1600" dirty="0">
                <a:latin typeface="Arial" charset="0"/>
              </a:rPr>
              <a:t>Dai</a:t>
            </a: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Vice Chairman: </a:t>
            </a:r>
            <a:r>
              <a:rPr lang="en-GB" altLang="en-US" sz="1600" dirty="0" smtClean="0">
                <a:latin typeface="Arial" charset="0"/>
              </a:rPr>
              <a:t> Hiromasa </a:t>
            </a:r>
            <a:r>
              <a:rPr lang="en-GB" altLang="en-US" sz="1600" dirty="0" err="1">
                <a:latin typeface="Arial" charset="0"/>
              </a:rPr>
              <a:t>Umeda</a:t>
            </a:r>
            <a:endParaRPr lang="en-GB" altLang="en-US" sz="1600" dirty="0">
              <a:latin typeface="Arial" charset="0"/>
            </a:endParaRPr>
          </a:p>
          <a:p>
            <a:pPr marL="0" indent="0">
              <a:buFontTx/>
              <a:buNone/>
            </a:pPr>
            <a:r>
              <a:rPr lang="en-GB" altLang="en-US" sz="1600" dirty="0">
                <a:latin typeface="Arial" charset="0"/>
              </a:rPr>
              <a:t>RAN4 </a:t>
            </a:r>
            <a:r>
              <a:rPr lang="en-GB" altLang="en-US" sz="1600" dirty="0" smtClean="0">
                <a:latin typeface="Arial" charset="0"/>
              </a:rPr>
              <a:t>Secretary</a:t>
            </a:r>
            <a:r>
              <a:rPr lang="en-GB" altLang="en-US" sz="1600" dirty="0">
                <a:latin typeface="Arial" charset="0"/>
              </a:rPr>
              <a:t>:</a:t>
            </a:r>
            <a:r>
              <a:rPr lang="en-GB" altLang="en-US" sz="1600" dirty="0" smtClean="0">
                <a:latin typeface="Arial" charset="0"/>
              </a:rPr>
              <a:t>          Kyoungseok Oh</a:t>
            </a:r>
            <a:r>
              <a:rPr lang="en-GB" altLang="en-US" sz="1600" dirty="0">
                <a:latin typeface="Arial" charset="0"/>
              </a:rPr>
              <a:t>	</a:t>
            </a:r>
          </a:p>
        </p:txBody>
      </p:sp>
      <p:sp>
        <p:nvSpPr>
          <p:cNvPr id="12" name="Text Box 63"/>
          <p:cNvSpPr txBox="1">
            <a:spLocks noChangeArrowheads="1"/>
          </p:cNvSpPr>
          <p:nvPr/>
        </p:nvSpPr>
        <p:spPr bwMode="auto">
          <a:xfrm>
            <a:off x="1182688" y="2459038"/>
            <a:ext cx="642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/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Status Report RAN WG4</a:t>
            </a:r>
            <a:b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</a:br>
            <a:r>
              <a:rPr lang="en-GB" altLang="zh-CN" sz="4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to TSG-RAN </a:t>
            </a:r>
            <a:r>
              <a:rPr lang="en-GB" altLang="zh-CN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SimSun" pitchFamily="2" charset="-122"/>
              </a:rPr>
              <a:t>#75</a:t>
            </a:r>
            <a:endParaRPr lang="en-US" altLang="zh-CN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Status of other WG led </a:t>
            </a:r>
            <a:r>
              <a:rPr lang="en-US" altLang="zh-CN" dirty="0" smtClean="0">
                <a:ea typeface="SimSun" pitchFamily="2" charset="-122"/>
              </a:rPr>
              <a:t>WI/SIs </a:t>
            </a:r>
            <a:br>
              <a:rPr lang="en-US" altLang="zh-CN" dirty="0" smtClean="0">
                <a:ea typeface="SimSun" pitchFamily="2" charset="-122"/>
              </a:rPr>
            </a:br>
            <a:r>
              <a:rPr lang="en-US" altLang="zh-CN" dirty="0" smtClean="0">
                <a:ea typeface="SimSun" pitchFamily="2" charset="-122"/>
              </a:rPr>
              <a:t>impacting RAN4</a:t>
            </a:r>
            <a:endParaRPr lang="fi-FI" altLang="en-US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531664"/>
              </p:ext>
            </p:extLst>
          </p:nvPr>
        </p:nvGraphicFramePr>
        <p:xfrm>
          <a:off x="383721" y="1616075"/>
          <a:ext cx="8428493" cy="2691545"/>
        </p:xfrm>
        <a:graphic>
          <a:graphicData uri="http://schemas.openxmlformats.org/drawingml/2006/table">
            <a:tbl>
              <a:tblPr/>
              <a:tblGrid>
                <a:gridCol w="5197930"/>
                <a:gridCol w="808038"/>
                <a:gridCol w="808037"/>
                <a:gridCol w="974725"/>
                <a:gridCol w="639763"/>
              </a:tblGrid>
              <a:tr h="28413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     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825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908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LAA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RP-170268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100/33 %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76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SRS Carrier based Switching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RP-170296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100/25 %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75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Indoor Positioning enhancements for UTRA and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RP-170231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771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Uplink capacity enhancement for LTE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RP-170114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169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Downlink Multiuser Superposition Transmission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RP-170471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100/25 %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enhanced MTC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RP-170462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mobility enhancements in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RP-170368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100/30 %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NB-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IoT</a:t>
                      </a: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RP-170288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95/0 %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257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Support for V2V services based on LTE </a:t>
                      </a:r>
                      <a:r>
                        <a:rPr kumimoji="0" lang="en-GB" altLang="ja-JP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sidelink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RP-170130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100/80 %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LTE-based V2X Services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RP-170236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9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eMBMS</a:t>
                      </a:r>
                      <a:r>
                        <a:rPr kumimoji="0" lang="en-US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enhancements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/2017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RP-170200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90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/0 %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SI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New Radio Access Technology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RP-170376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100 %</a:t>
                      </a: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598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Rel-15 WI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003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Shortened TTI and processing time for LTE</a:t>
                      </a:r>
                      <a:endParaRPr kumimoji="0" lang="en-GB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</a:t>
                      </a:r>
                      <a:r>
                        <a:rPr kumimoji="0" lang="en-US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/2018</a:t>
                      </a: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RP-170112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30/0 %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78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>
          <a:xfrm>
            <a:off x="458788" y="-239713"/>
            <a:ext cx="6834187" cy="1143001"/>
          </a:xfrm>
        </p:spPr>
        <p:txBody>
          <a:bodyPr/>
          <a:lstStyle/>
          <a:p>
            <a:r>
              <a:rPr lang="fi-FI" altLang="en-US" smtClean="0"/>
              <a:t>Changes and new WI/SI proposals</a:t>
            </a:r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>
          <a:xfrm>
            <a:off x="294821" y="834405"/>
            <a:ext cx="8729663" cy="581501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GB" altLang="zh-CN" sz="1800" dirty="0" smtClean="0">
                <a:ea typeface="+mn-ea"/>
                <a:cs typeface="+mn-cs"/>
              </a:rPr>
              <a:t>CA </a:t>
            </a:r>
            <a:r>
              <a:rPr lang="en-GB" altLang="zh-CN" sz="1800" dirty="0">
                <a:ea typeface="+mn-ea"/>
                <a:cs typeface="+mn-cs"/>
              </a:rPr>
              <a:t>basket WIs revisions endorsed by RAN4 (7 pcs)</a:t>
            </a:r>
          </a:p>
          <a:p>
            <a:pPr lvl="1"/>
            <a:r>
              <a:rPr lang="en-GB" altLang="zh-CN" sz="1200" dirty="0"/>
              <a:t>Intra-band CA (RP-170188)</a:t>
            </a:r>
          </a:p>
          <a:p>
            <a:pPr lvl="1"/>
            <a:r>
              <a:rPr lang="en-GB" altLang="zh-CN" sz="1200" dirty="0"/>
              <a:t>2DL/1UL inter-band CA (RP-170123)</a:t>
            </a:r>
          </a:p>
          <a:p>
            <a:pPr lvl="1"/>
            <a:r>
              <a:rPr lang="en-GB" altLang="zh-CN" sz="1200" dirty="0"/>
              <a:t>3DL/1UL inter-band CA (RP-170309)</a:t>
            </a:r>
          </a:p>
          <a:p>
            <a:pPr lvl="1"/>
            <a:r>
              <a:rPr lang="en-GB" altLang="zh-CN" sz="1200" dirty="0"/>
              <a:t>4DL/1UL inter-band CA (RP-170189)</a:t>
            </a:r>
          </a:p>
          <a:p>
            <a:pPr lvl="1"/>
            <a:r>
              <a:rPr lang="en-GB" altLang="zh-CN" sz="1200" dirty="0"/>
              <a:t>5DL/1UL inter-band CA (RP-170143)</a:t>
            </a:r>
          </a:p>
          <a:p>
            <a:pPr lvl="1"/>
            <a:r>
              <a:rPr lang="en-GB" altLang="zh-CN" sz="1200" dirty="0"/>
              <a:t>2DL/2UL inter-band CA (RP-170312)</a:t>
            </a:r>
          </a:p>
          <a:p>
            <a:pPr lvl="1"/>
            <a:r>
              <a:rPr lang="en-GB" altLang="zh-CN" sz="1200" dirty="0" err="1"/>
              <a:t>xDL</a:t>
            </a:r>
            <a:r>
              <a:rPr lang="en-GB" altLang="zh-CN" sz="1200" dirty="0"/>
              <a:t>/2UL inter-band CA (RP-170128)</a:t>
            </a:r>
          </a:p>
          <a:p>
            <a:pPr lvl="1"/>
            <a:r>
              <a:rPr lang="en-GB" altLang="zh-CN" sz="1200" dirty="0"/>
              <a:t>3DL/3UL inter-band CA  - No updated</a:t>
            </a:r>
          </a:p>
          <a:p>
            <a:r>
              <a:rPr lang="en-US" altLang="zh-CN" sz="1800" dirty="0"/>
              <a:t>N</a:t>
            </a:r>
            <a:r>
              <a:rPr lang="en-US" altLang="zh-CN" sz="1800" dirty="0" smtClean="0"/>
              <a:t>ew Proposals for LTE (Led by RAN4)</a:t>
            </a:r>
          </a:p>
          <a:p>
            <a:pPr lvl="1"/>
            <a:r>
              <a:rPr lang="en-US" altLang="zh-CN" sz="1200" dirty="0" smtClean="0"/>
              <a:t>Non-spectrum related</a:t>
            </a:r>
          </a:p>
          <a:p>
            <a:pPr lvl="2"/>
            <a:r>
              <a:rPr lang="en-US" altLang="zh-CN" sz="800" dirty="0" smtClean="0"/>
              <a:t>RF TUs requested</a:t>
            </a:r>
          </a:p>
          <a:p>
            <a:pPr lvl="3"/>
            <a:r>
              <a:rPr lang="en-US" altLang="zh-CN" sz="800" dirty="0"/>
              <a:t>WI: high power UE for LTE band 42 (power class 2) (RP-170351)  </a:t>
            </a:r>
          </a:p>
          <a:p>
            <a:pPr lvl="2"/>
            <a:r>
              <a:rPr lang="en-US" altLang="zh-CN" sz="800" dirty="0" smtClean="0"/>
              <a:t>RRM/</a:t>
            </a:r>
            <a:r>
              <a:rPr lang="en-US" altLang="zh-CN" sz="800" dirty="0" err="1" smtClean="0"/>
              <a:t>Demod</a:t>
            </a:r>
            <a:r>
              <a:rPr lang="en-US" altLang="zh-CN" sz="800" dirty="0" smtClean="0"/>
              <a:t> TUs requested</a:t>
            </a:r>
          </a:p>
          <a:p>
            <a:pPr lvl="3"/>
            <a:r>
              <a:rPr lang="en-US" altLang="zh-CN" sz="800" dirty="0"/>
              <a:t>WI: UE requirements for network-based CRS mitigation (RP-170145) </a:t>
            </a:r>
          </a:p>
          <a:p>
            <a:pPr lvl="3"/>
            <a:r>
              <a:rPr lang="en-US" altLang="zh-CN" sz="800" dirty="0"/>
              <a:t>WI: Enhanced CRS and SU-MIMO Interference Mitigation Performance Requirements for LTE (RP-170271) </a:t>
            </a:r>
            <a:endParaRPr lang="en-US" altLang="zh-CN" sz="800" dirty="0" smtClean="0"/>
          </a:p>
          <a:p>
            <a:pPr lvl="3"/>
            <a:r>
              <a:rPr lang="en-US" altLang="zh-CN" sz="800" dirty="0"/>
              <a:t>WI: UE requirements for transmit antenna selection (RP-170280) </a:t>
            </a:r>
          </a:p>
          <a:p>
            <a:pPr lvl="3"/>
            <a:r>
              <a:rPr lang="en-US" altLang="zh-CN" sz="800" dirty="0"/>
              <a:t>SI: Enhanced Carrier Aggregation Mobility (RP-170266) </a:t>
            </a:r>
          </a:p>
          <a:p>
            <a:pPr lvl="3"/>
            <a:r>
              <a:rPr lang="en-US" altLang="zh-CN" sz="800" dirty="0"/>
              <a:t>SI: Advanced Receivers for LTE V2X  (RP-170272) </a:t>
            </a:r>
          </a:p>
          <a:p>
            <a:pPr lvl="2"/>
            <a:r>
              <a:rPr lang="en-US" altLang="zh-CN" sz="800" dirty="0" smtClean="0"/>
              <a:t>Both RF and RRM/</a:t>
            </a:r>
            <a:r>
              <a:rPr lang="en-US" altLang="zh-CN" sz="800" dirty="0" err="1" smtClean="0"/>
              <a:t>Demod</a:t>
            </a:r>
            <a:r>
              <a:rPr lang="en-US" altLang="zh-CN" sz="800" dirty="0" smtClean="0"/>
              <a:t> TUs requested</a:t>
            </a:r>
          </a:p>
          <a:p>
            <a:pPr lvl="3"/>
            <a:r>
              <a:rPr lang="en-US" altLang="zh-CN" sz="800" dirty="0"/>
              <a:t>WI:  LTE DL 8Rx antenna ports (RP-170353) </a:t>
            </a:r>
          </a:p>
          <a:p>
            <a:pPr lvl="3"/>
            <a:r>
              <a:rPr lang="en-US" altLang="zh-CN" sz="800" dirty="0"/>
              <a:t>WI: Lower Complexity Higher Order MIMO for LTE (RP-170395)  </a:t>
            </a:r>
          </a:p>
          <a:p>
            <a:pPr marL="742950" lvl="2" indent="-342900"/>
            <a:r>
              <a:rPr lang="en-GB" altLang="zh-CN" sz="1200" dirty="0" smtClean="0"/>
              <a:t>Spectrum related (RF related)</a:t>
            </a:r>
          </a:p>
          <a:p>
            <a:pPr lvl="2"/>
            <a:r>
              <a:rPr lang="en-GB" altLang="zh-CN" sz="800" dirty="0"/>
              <a:t>WI: </a:t>
            </a:r>
            <a:r>
              <a:rPr lang="en-US" altLang="zh-CN" sz="800" dirty="0"/>
              <a:t>US 600 MHz Band for </a:t>
            </a:r>
            <a:r>
              <a:rPr lang="en-US" altLang="zh-CN" sz="800" dirty="0" smtClean="0"/>
              <a:t>LTE (RP-170051) </a:t>
            </a:r>
          </a:p>
          <a:p>
            <a:pPr lvl="2"/>
            <a:r>
              <a:rPr lang="en-US" altLang="zh-CN" sz="800" dirty="0"/>
              <a:t>WI: V2X new band </a:t>
            </a:r>
            <a:r>
              <a:rPr lang="en-US" altLang="zh-CN" sz="800" dirty="0" smtClean="0"/>
              <a:t>combinations (RP-170151) </a:t>
            </a:r>
          </a:p>
          <a:p>
            <a:pPr lvl="2"/>
            <a:r>
              <a:rPr lang="en-GB" altLang="zh-CN" sz="800" dirty="0" smtClean="0"/>
              <a:t>WI: 450 </a:t>
            </a:r>
            <a:r>
              <a:rPr lang="en-GB" altLang="zh-CN" sz="800" dirty="0"/>
              <a:t>MHz Band for LTE in Region </a:t>
            </a:r>
            <a:r>
              <a:rPr lang="en-GB" altLang="zh-CN" sz="800" dirty="0" smtClean="0"/>
              <a:t>3 (RP-170159) </a:t>
            </a:r>
          </a:p>
          <a:p>
            <a:pPr lvl="2"/>
            <a:r>
              <a:rPr lang="en-US" altLang="zh-CN" sz="800" dirty="0" smtClean="0"/>
              <a:t>WI: LAA </a:t>
            </a:r>
            <a:r>
              <a:rPr lang="en-US" altLang="zh-CN" sz="800" dirty="0"/>
              <a:t>for the “CBRS” 3.5GHz band in the United </a:t>
            </a:r>
            <a:r>
              <a:rPr lang="en-US" altLang="zh-CN" sz="800" dirty="0" smtClean="0"/>
              <a:t>States (RP-170529)</a:t>
            </a:r>
          </a:p>
          <a:p>
            <a:r>
              <a:rPr lang="en-US" altLang="zh-CN" sz="1600" dirty="0" smtClean="0"/>
              <a:t>New Proposals for NR (Led by RAN4)</a:t>
            </a:r>
          </a:p>
          <a:p>
            <a:pPr lvl="1"/>
            <a:r>
              <a:rPr lang="en-US" altLang="zh-CN" sz="1200" dirty="0"/>
              <a:t>SI: Study of test methods for New Radio (RP-170282) </a:t>
            </a:r>
            <a:endParaRPr lang="en-GB" altLang="zh-CN" sz="1200" dirty="0"/>
          </a:p>
          <a:p>
            <a:pPr marL="742950" lvl="2" indent="-342900"/>
            <a:endParaRPr lang="en-GB" altLang="zh-CN" sz="1400" dirty="0" smtClean="0"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190" y="-172385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RAN4 capacity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101</a:t>
            </a:fld>
            <a:endParaRPr lang="en-GB" altLang="en-US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163128"/>
              </p:ext>
            </p:extLst>
          </p:nvPr>
        </p:nvGraphicFramePr>
        <p:xfrm>
          <a:off x="82448" y="2150458"/>
          <a:ext cx="8881672" cy="27472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5328"/>
                <a:gridCol w="493747"/>
                <a:gridCol w="554636"/>
                <a:gridCol w="547141"/>
                <a:gridCol w="599607"/>
                <a:gridCol w="509666"/>
                <a:gridCol w="457200"/>
                <a:gridCol w="455868"/>
                <a:gridCol w="518492"/>
                <a:gridCol w="532151"/>
                <a:gridCol w="509666"/>
                <a:gridCol w="524655"/>
                <a:gridCol w="412230"/>
                <a:gridCol w="374754"/>
                <a:gridCol w="509666"/>
                <a:gridCol w="434714"/>
                <a:gridCol w="532151"/>
              </a:tblGrid>
              <a:tr h="499477">
                <a:tc>
                  <a:txBody>
                    <a:bodyPr/>
                    <a:lstStyle/>
                    <a:p>
                      <a:endParaRPr lang="zh-CN" altLang="en-US" sz="8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Q2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Q3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Q4 2017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Q1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Q2 2018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sz="1200" dirty="0"/>
                    </a:p>
                  </a:txBody>
                  <a:tcPr/>
                </a:tc>
              </a:tr>
              <a:tr h="358450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82bis</a:t>
                      </a:r>
                      <a:endParaRPr lang="zh-CN" alt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83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84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84bis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85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86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86bis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87</a:t>
                      </a:r>
                      <a:endParaRPr lang="en-US" sz="11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/>
                </a:tc>
              </a:tr>
              <a:tr h="424003">
                <a:tc>
                  <a:txBody>
                    <a:bodyPr/>
                    <a:lstStyle/>
                    <a:p>
                      <a:endParaRPr lang="zh-CN" altLang="en-US" sz="1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RF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RF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RD</a:t>
                      </a:r>
                      <a:endParaRPr lang="zh-CN" altLang="en-US" sz="1200" dirty="0"/>
                    </a:p>
                  </a:txBody>
                  <a:tcPr/>
                </a:tc>
              </a:tr>
              <a:tr h="349044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Total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18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18</a:t>
                      </a:r>
                      <a:endParaRPr lang="zh-CN" altLang="en-US" sz="1100" dirty="0"/>
                    </a:p>
                  </a:txBody>
                  <a:tcPr/>
                </a:tc>
              </a:tr>
              <a:tr h="293228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TEI</a:t>
                      </a:r>
                      <a:r>
                        <a:rPr lang="en-US" altLang="zh-CN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&amp; 2</a:t>
                      </a:r>
                      <a:r>
                        <a:rPr lang="en-US" altLang="zh-CN" sz="800" kern="1200" baseline="300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nd</a:t>
                      </a:r>
                      <a:r>
                        <a:rPr lang="en-US" altLang="zh-CN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round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 smtClean="0"/>
                        <a:t>5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100" dirty="0" smtClean="0"/>
                        <a:t>5</a:t>
                      </a:r>
                      <a:endParaRPr lang="zh-CN" altLang="en-US" sz="1100" dirty="0"/>
                    </a:p>
                  </a:txBody>
                  <a:tcPr/>
                </a:tc>
              </a:tr>
              <a:tr h="365817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  <a:r>
                        <a:rPr lang="en-US" altLang="zh-CN" sz="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WI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10.35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22.75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10.18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21.75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5.25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US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</a:tr>
              <a:tr h="322288">
                <a:tc>
                  <a:txBody>
                    <a:bodyPr/>
                    <a:lstStyle/>
                    <a:p>
                      <a:r>
                        <a:rPr lang="en-US" altLang="zh-CN" sz="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Remaining 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2.65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-9.75</a:t>
                      </a:r>
                      <a:endParaRPr lang="zh-CN" alt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2.82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-8.75</a:t>
                      </a:r>
                      <a:endParaRPr lang="zh-CN" alt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7.75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-1</a:t>
                      </a:r>
                      <a:endParaRPr lang="zh-CN" altLang="en-US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 smtClean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latinLnBrk="0" hangingPunct="1"/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10.5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200" kern="1200" dirty="0" smtClean="0">
                          <a:solidFill>
                            <a:srgbClr val="00B050"/>
                          </a:solidFill>
                          <a:latin typeface="+mn-lt"/>
                          <a:ea typeface="+mn-ea"/>
                          <a:cs typeface="+mn-cs"/>
                        </a:rPr>
                        <a:t>12.5</a:t>
                      </a:r>
                      <a:endParaRPr lang="zh-CN" altLang="en-US" sz="1200" kern="1200" dirty="0">
                        <a:solidFill>
                          <a:srgbClr val="00B05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76564" y="749200"/>
            <a:ext cx="8772564" cy="390052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800" dirty="0">
                <a:ea typeface="+mn-ea"/>
                <a:cs typeface="+mn-cs"/>
              </a:rPr>
              <a:t>RAN4 capacity for LTE in </a:t>
            </a:r>
            <a:r>
              <a:rPr lang="en-US" altLang="zh-CN" sz="1800" dirty="0" smtClean="0">
                <a:ea typeface="+mn-ea"/>
                <a:cs typeface="+mn-cs"/>
              </a:rPr>
              <a:t>Rel-15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Ongoing WI TUs are based on latest SR of each WI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US" altLang="zh-CN" sz="1200" dirty="0" smtClean="0">
                <a:ea typeface="+mn-ea"/>
                <a:cs typeface="+mn-cs"/>
              </a:rPr>
              <a:t>It is assumed Rel-14 </a:t>
            </a:r>
            <a:r>
              <a:rPr lang="en-US" altLang="zh-CN" sz="1200" dirty="0" err="1" smtClean="0">
                <a:ea typeface="+mn-ea"/>
                <a:cs typeface="+mn-cs"/>
              </a:rPr>
              <a:t>eAAS</a:t>
            </a:r>
            <a:r>
              <a:rPr lang="en-US" altLang="zh-CN" sz="1200" dirty="0" smtClean="0">
                <a:ea typeface="+mn-ea"/>
                <a:cs typeface="+mn-cs"/>
              </a:rPr>
              <a:t> will be moved to Rel-15 with TUs requested in </a:t>
            </a:r>
            <a:r>
              <a:rPr lang="en-US" altLang="zh-CN" sz="1200" dirty="0" err="1" smtClean="0">
                <a:ea typeface="+mn-ea"/>
                <a:cs typeface="+mn-cs"/>
              </a:rPr>
              <a:t>eAAS</a:t>
            </a:r>
            <a:r>
              <a:rPr lang="en-US" altLang="zh-CN" sz="1200" dirty="0" smtClean="0">
                <a:ea typeface="+mn-ea"/>
                <a:cs typeface="+mn-cs"/>
              </a:rPr>
              <a:t> WI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RAN4 can start Rel-15 LTE RF works, i.e., spectrum related and non-spectrum RF related  in next quarter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zh-CN" sz="1400" dirty="0" smtClean="0">
                <a:ea typeface="+mn-ea"/>
                <a:cs typeface="+mn-cs"/>
              </a:rPr>
              <a:t>RAN4 can only start Rel-15 LTE RRM/</a:t>
            </a:r>
            <a:r>
              <a:rPr lang="en-US" altLang="zh-CN" sz="1400" dirty="0" err="1" smtClean="0">
                <a:ea typeface="+mn-ea"/>
                <a:cs typeface="+mn-cs"/>
              </a:rPr>
              <a:t>Demod</a:t>
            </a:r>
            <a:r>
              <a:rPr lang="en-US" altLang="zh-CN" sz="1400" dirty="0" smtClean="0">
                <a:ea typeface="+mn-ea"/>
                <a:cs typeface="+mn-cs"/>
              </a:rPr>
              <a:t>, i.e., non-spectrum RRM/</a:t>
            </a:r>
            <a:r>
              <a:rPr lang="en-US" altLang="zh-CN" sz="1400" dirty="0" err="1" smtClean="0">
                <a:ea typeface="+mn-ea"/>
                <a:cs typeface="+mn-cs"/>
              </a:rPr>
              <a:t>Demod</a:t>
            </a:r>
            <a:r>
              <a:rPr lang="en-US" altLang="zh-CN" sz="1400" dirty="0" smtClean="0">
                <a:ea typeface="+mn-ea"/>
                <a:cs typeface="+mn-cs"/>
              </a:rPr>
              <a:t> related work from June 2017 </a:t>
            </a:r>
            <a:endParaRPr lang="zh-CN" altLang="en-US" sz="1400" dirty="0">
              <a:ea typeface="+mn-ea"/>
              <a:cs typeface="+mn-cs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306479" y="4957484"/>
            <a:ext cx="8229600" cy="390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Blip>
                <a:blip r:embed="rId2"/>
              </a:buBlip>
            </a:pPr>
            <a:r>
              <a:rPr lang="en-US" altLang="zh-CN" sz="1800" dirty="0">
                <a:cs typeface="+mn-cs"/>
              </a:rPr>
              <a:t>RAN4 capacity for NR in </a:t>
            </a:r>
            <a:r>
              <a:rPr lang="en-US" altLang="zh-CN" sz="1800" dirty="0" smtClean="0">
                <a:cs typeface="+mn-cs"/>
              </a:rPr>
              <a:t>Rel-15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ko-KR" sz="1400" dirty="0">
                <a:cs typeface="+mn-cs"/>
              </a:rPr>
              <a:t>Rel-15 NR </a:t>
            </a:r>
            <a:r>
              <a:rPr lang="en-US" altLang="ko-KR" sz="1400" dirty="0" smtClean="0">
                <a:cs typeface="+mn-cs"/>
              </a:rPr>
              <a:t>WI/SI </a:t>
            </a:r>
            <a:r>
              <a:rPr lang="en-US" altLang="ko-KR" sz="1400" dirty="0">
                <a:cs typeface="+mn-cs"/>
              </a:rPr>
              <a:t>will be in parallel session with LTE RF and LTE RRM/</a:t>
            </a:r>
            <a:r>
              <a:rPr lang="en-US" altLang="ko-KR" sz="1400" dirty="0" err="1">
                <a:cs typeface="+mn-cs"/>
              </a:rPr>
              <a:t>Demod</a:t>
            </a:r>
            <a:endParaRPr lang="en-US" altLang="ko-KR" sz="1400" dirty="0">
              <a:cs typeface="+mn-cs"/>
            </a:endParaRPr>
          </a:p>
          <a:p>
            <a:pPr marL="742950" lvl="2" indent="-342900">
              <a:buBlip>
                <a:blip r:embed="rId2"/>
              </a:buBlip>
            </a:pPr>
            <a:r>
              <a:rPr lang="en-US" altLang="ko-KR" sz="1400" dirty="0">
                <a:cs typeface="+mn-cs"/>
              </a:rPr>
              <a:t>Maximum capacity is 15 TUs  (18TU – 3 TU reserved for Return to) for each meeting in Rel-15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altLang="ko-KR" sz="1400" dirty="0">
                <a:cs typeface="+mn-cs"/>
              </a:rPr>
              <a:t>TUs of Rel-15 </a:t>
            </a:r>
            <a:r>
              <a:rPr lang="en-US" altLang="ko-KR" sz="1400" dirty="0" err="1">
                <a:cs typeface="+mn-cs"/>
              </a:rPr>
              <a:t>eAAS</a:t>
            </a:r>
            <a:r>
              <a:rPr lang="en-US" altLang="ko-KR" sz="1400" dirty="0">
                <a:cs typeface="+mn-cs"/>
              </a:rPr>
              <a:t> can be considered to be included within total NR TU capacity 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US" altLang="ko-KR" sz="1200" dirty="0">
                <a:cs typeface="+mn-cs"/>
              </a:rPr>
              <a:t>If so, remaining </a:t>
            </a:r>
            <a:r>
              <a:rPr lang="en-US" altLang="ko-KR" sz="1200" dirty="0" smtClean="0">
                <a:cs typeface="+mn-cs"/>
              </a:rPr>
              <a:t>TUs </a:t>
            </a:r>
            <a:r>
              <a:rPr lang="en-US" altLang="ko-KR" sz="1200" dirty="0">
                <a:cs typeface="+mn-cs"/>
              </a:rPr>
              <a:t>for LTE </a:t>
            </a:r>
            <a:r>
              <a:rPr lang="en-US" altLang="ko-KR" sz="1200" dirty="0" smtClean="0">
                <a:cs typeface="+mn-cs"/>
              </a:rPr>
              <a:t>shall </a:t>
            </a:r>
            <a:r>
              <a:rPr lang="en-US" altLang="ko-KR" sz="1200" dirty="0">
                <a:cs typeface="+mn-cs"/>
              </a:rPr>
              <a:t>be adjusted accordingly</a:t>
            </a:r>
          </a:p>
          <a:p>
            <a:pPr lvl="1"/>
            <a:endParaRPr lang="en-US" altLang="ko-KR" sz="1400" dirty="0" smtClean="0"/>
          </a:p>
          <a:p>
            <a:pPr marL="342900" lvl="1" indent="-342900">
              <a:buBlip>
                <a:blip r:embed="rId2"/>
              </a:buBlip>
            </a:pPr>
            <a:endParaRPr lang="zh-CN" altLang="en-US" sz="1800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364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409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03171"/>
              </p:ext>
            </p:extLst>
          </p:nvPr>
        </p:nvGraphicFramePr>
        <p:xfrm>
          <a:off x="155521" y="1148601"/>
          <a:ext cx="8783638" cy="1005840"/>
        </p:xfrm>
        <a:graphic>
          <a:graphicData uri="http://schemas.openxmlformats.org/drawingml/2006/table">
            <a:tbl>
              <a:tblPr/>
              <a:tblGrid>
                <a:gridCol w="1839913"/>
                <a:gridCol w="2319337"/>
                <a:gridCol w="1987550"/>
                <a:gridCol w="2636838"/>
              </a:tblGrid>
              <a:tr h="2587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Location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Host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#82bis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 – 7 April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Spokane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15-  19 May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Hangzhou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Huawei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7166" name="Rectangle 126"/>
          <p:cNvSpPr>
            <a:spLocks noGrp="1" noChangeArrowheads="1"/>
          </p:cNvSpPr>
          <p:nvPr>
            <p:ph type="title"/>
          </p:nvPr>
        </p:nvSpPr>
        <p:spPr>
          <a:xfrm>
            <a:off x="463334" y="491640"/>
            <a:ext cx="7200900" cy="360363"/>
          </a:xfrm>
        </p:spPr>
        <p:txBody>
          <a:bodyPr lIns="90488" tIns="44450" rIns="90488" bIns="44450">
            <a:noAutofit/>
          </a:bodyPr>
          <a:lstStyle/>
          <a:p>
            <a:r>
              <a:rPr lang="sv-SE" altLang="zh-CN" dirty="0" smtClean="0"/>
              <a:t>RAN WG4 Schedule</a:t>
            </a:r>
            <a:endParaRPr lang="en-US" altLang="zh-CN" dirty="0" smtClean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94937" y="2615855"/>
            <a:ext cx="8229600" cy="259157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lvl="2"/>
            <a:endParaRPr lang="zh-CN" altLang="en-US" sz="800" kern="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54079" y="2218000"/>
            <a:ext cx="8229600" cy="39005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sz="1800" kern="0" dirty="0" smtClean="0">
                <a:ea typeface="+mn-ea"/>
                <a:cs typeface="+mn-cs"/>
              </a:rPr>
              <a:t>Additional ad-hoc meetings request for 2017, e.g., RP-170440 shall be discussed and decided in March plenary </a:t>
            </a:r>
            <a:endParaRPr lang="zh-CN" altLang="en-US" sz="1400" kern="0" dirty="0">
              <a:ea typeface="+mn-ea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9" name="Rectangle 3"/>
          <p:cNvSpPr>
            <a:spLocks noGrp="1"/>
          </p:cNvSpPr>
          <p:nvPr>
            <p:ph type="body" idx="1"/>
          </p:nvPr>
        </p:nvSpPr>
        <p:spPr>
          <a:xfrm>
            <a:off x="206375" y="1092200"/>
            <a:ext cx="8745538" cy="5032375"/>
          </a:xfrm>
        </p:spPr>
        <p:txBody>
          <a:bodyPr/>
          <a:lstStyle/>
          <a:p>
            <a:pPr>
              <a:lnSpc>
                <a:spcPct val="80000"/>
              </a:lnSpc>
              <a:spcBef>
                <a:spcPct val="15000"/>
              </a:spcBef>
              <a:buFontTx/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 marL="0" indent="0">
              <a:lnSpc>
                <a:spcPct val="80000"/>
              </a:lnSpc>
              <a:spcBef>
                <a:spcPct val="15000"/>
              </a:spcBef>
              <a:buNone/>
            </a:pPr>
            <a:endParaRPr lang="sv-SE" altLang="en-US" sz="2000" dirty="0" smtClean="0">
              <a:solidFill>
                <a:schemeClr val="hlink"/>
              </a:solidFill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Vice chairmen Xizeng Dai and Hiromasa Umeda for preparation and session chairing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GB" sz="2200" dirty="0"/>
              <a:t>John M Meredith </a:t>
            </a:r>
            <a:r>
              <a:rPr lang="sv-SE" altLang="en-US" sz="2200" dirty="0" smtClean="0"/>
              <a:t>and </a:t>
            </a:r>
            <a:r>
              <a:rPr lang="sv-SE" altLang="en-US" sz="2200" dirty="0"/>
              <a:t>Kyoungseok Oh for </a:t>
            </a:r>
            <a:r>
              <a:rPr lang="sv-SE" altLang="en-US" sz="2200" dirty="0" smtClean="0"/>
              <a:t>efficient secretary support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Evening AH chairs: </a:t>
            </a:r>
          </a:p>
          <a:p>
            <a:pPr lvl="1">
              <a:lnSpc>
                <a:spcPct val="80000"/>
              </a:lnSpc>
              <a:spcBef>
                <a:spcPct val="15000"/>
              </a:spcBef>
            </a:pP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Richard Kybett, </a:t>
            </a:r>
            <a:r>
              <a:rPr lang="fi-FI" altLang="en-US" sz="1800" kern="1200" dirty="0">
                <a:latin typeface="Calibri" pitchFamily="34" charset="0"/>
                <a:ea typeface="MS PGothic" pitchFamily="34" charset="-128"/>
              </a:rPr>
              <a:t>Anatoliy Ioffe ,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Steven Chen, </a:t>
            </a:r>
            <a:r>
              <a:rPr lang="en-US" altLang="en-US" sz="1800" kern="1200" dirty="0" smtClean="0">
                <a:latin typeface="Calibri" pitchFamily="34" charset="0"/>
                <a:ea typeface="MS PGothic" pitchFamily="34" charset="-128"/>
              </a:rPr>
              <a:t>Muhammad 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Kazmi,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Shuwan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Lim,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Kunihiko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Teshima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zh-CN" sz="1800" kern="1200" dirty="0">
                <a:latin typeface="Calibri" pitchFamily="34" charset="0"/>
                <a:ea typeface="MS PGothic" pitchFamily="34" charset="-128"/>
              </a:rPr>
              <a:t>Christian </a:t>
            </a:r>
            <a:r>
              <a:rPr lang="en-US" altLang="zh-CN" sz="1800" kern="1200" dirty="0" err="1">
                <a:latin typeface="Calibri" pitchFamily="34" charset="0"/>
                <a:ea typeface="MS PGothic" pitchFamily="34" charset="-128"/>
              </a:rPr>
              <a:t>Berglijung</a:t>
            </a:r>
            <a:r>
              <a:rPr lang="en-US" altLang="zh-CN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Jiantao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 Xue, Maomao Chen, Andrey </a:t>
            </a:r>
            <a:r>
              <a:rPr lang="en-US" altLang="en-US" sz="1800" kern="1200" dirty="0" err="1">
                <a:latin typeface="Calibri" pitchFamily="34" charset="0"/>
                <a:ea typeface="MS PGothic" pitchFamily="34" charset="-128"/>
              </a:rPr>
              <a:t>Chervyakov</a:t>
            </a:r>
            <a:r>
              <a:rPr lang="en-US" altLang="en-US" sz="1800" kern="1200" dirty="0">
                <a:latin typeface="Calibri" pitchFamily="34" charset="0"/>
                <a:ea typeface="MS PGothic" pitchFamily="34" charset="-128"/>
              </a:rPr>
              <a:t>, </a:t>
            </a:r>
            <a:r>
              <a:rPr lang="en-US" altLang="en-US" sz="1800" kern="1200" dirty="0" smtClean="0">
                <a:latin typeface="Calibri" pitchFamily="34" charset="0"/>
                <a:ea typeface="MS PGothic" pitchFamily="34" charset="-128"/>
              </a:rPr>
              <a:t>Tricia Li, </a:t>
            </a:r>
            <a:endParaRPr lang="sv-SE" altLang="en-US" sz="1800" kern="1200" dirty="0">
              <a:latin typeface="Calibri" pitchFamily="34" charset="0"/>
              <a:ea typeface="MS PGothic" pitchFamily="34" charset="-128"/>
            </a:endParaRP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sv-SE" altLang="en-US" sz="2200" dirty="0" smtClean="0"/>
              <a:t>Delegates for enthusiastic contributions</a:t>
            </a:r>
          </a:p>
          <a:p>
            <a:pPr>
              <a:lnSpc>
                <a:spcPct val="80000"/>
              </a:lnSpc>
              <a:spcBef>
                <a:spcPct val="15000"/>
              </a:spcBef>
            </a:pPr>
            <a:r>
              <a:rPr lang="en-US" altLang="en-US" sz="2200" dirty="0" smtClean="0">
                <a:cs typeface="Arial" charset="0"/>
              </a:rPr>
              <a:t>EF3 and NF3 for </a:t>
            </a:r>
            <a:r>
              <a:rPr lang="sv-SE" altLang="en-US" sz="2200" dirty="0" smtClean="0"/>
              <a:t>meeting hosting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Thanks to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Essential corrections for earlier releases (up to release-12)</a:t>
            </a:r>
            <a:endParaRPr lang="en-US" altLang="en-US" dirty="0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01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TEI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2A296FB2-9AA2-4E5F-A6A3-96CB0E081711}" type="slidenum">
              <a:rPr lang="en-GB" altLang="ja-JP" smtClean="0"/>
              <a:pPr/>
              <a:t>12</a:t>
            </a:fld>
            <a:endParaRPr lang="en-GB" altLang="ja-JP"/>
          </a:p>
        </p:txBody>
      </p:sp>
      <p:sp>
        <p:nvSpPr>
          <p:cNvPr id="4" name="Content Placeholder 3"/>
          <p:cNvSpPr txBox="1">
            <a:spLocks/>
          </p:cNvSpPr>
          <p:nvPr/>
        </p:nvSpPr>
        <p:spPr>
          <a:xfrm>
            <a:off x="246558" y="1026614"/>
            <a:ext cx="8655050" cy="558990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altLang="en-US" sz="2000" kern="0" dirty="0"/>
              <a:t>UTRAN </a:t>
            </a:r>
          </a:p>
          <a:p>
            <a:pPr lvl="1"/>
            <a:r>
              <a:rPr lang="en-US" sz="1200" kern="0" dirty="0" smtClean="0"/>
              <a:t>No contributions for UTRA essential corrections in RAN4 #82</a:t>
            </a:r>
          </a:p>
          <a:p>
            <a:r>
              <a:rPr lang="en-US" sz="2000" kern="0" dirty="0" smtClean="0"/>
              <a:t>E-UTRA</a:t>
            </a:r>
          </a:p>
          <a:p>
            <a:pPr lvl="1"/>
            <a:r>
              <a:rPr lang="en-US" sz="1200" kern="0" dirty="0" smtClean="0"/>
              <a:t>RF</a:t>
            </a:r>
          </a:p>
          <a:p>
            <a:pPr lvl="2"/>
            <a:r>
              <a:rPr lang="en-US" sz="1200" kern="0" dirty="0"/>
              <a:t>36.101 </a:t>
            </a:r>
            <a:r>
              <a:rPr lang="en-GB" sz="1200" kern="0" dirty="0"/>
              <a:t>Correction to MPR table for intra-band 2UL </a:t>
            </a:r>
            <a:r>
              <a:rPr lang="en-GB" sz="1200" kern="0" dirty="0" smtClean="0"/>
              <a:t>CA (-02435)</a:t>
            </a:r>
          </a:p>
          <a:p>
            <a:pPr lvl="2"/>
            <a:r>
              <a:rPr lang="en-GB" sz="1200" kern="0" dirty="0"/>
              <a:t>36.101 Addition of missing note for bands 7 and 39 UE to UE co-ex (-01016</a:t>
            </a:r>
            <a:r>
              <a:rPr lang="en-GB" sz="1200" kern="0" dirty="0" smtClean="0"/>
              <a:t>)</a:t>
            </a:r>
          </a:p>
          <a:p>
            <a:pPr lvl="2"/>
            <a:r>
              <a:rPr lang="en-GB" sz="1200" kern="0" dirty="0" smtClean="0"/>
              <a:t>36.101 </a:t>
            </a:r>
            <a:r>
              <a:rPr lang="en-GB" sz="1200" kern="0" dirty="0"/>
              <a:t>Correction of CA_NS_06 non-contiguous resource allocation MPR formula (-01023) </a:t>
            </a:r>
            <a:endParaRPr lang="en-GB" sz="1200" kern="0" dirty="0" smtClean="0"/>
          </a:p>
          <a:p>
            <a:pPr lvl="1"/>
            <a:r>
              <a:rPr lang="en-GB" sz="1200" kern="0" dirty="0"/>
              <a:t>RRM </a:t>
            </a:r>
          </a:p>
          <a:p>
            <a:pPr lvl="2"/>
            <a:r>
              <a:rPr lang="en-GB" sz="1200" kern="0" dirty="0"/>
              <a:t>36.133 Correction on test parameter in RSRP Intra frequency case for UE category 0  </a:t>
            </a:r>
            <a:r>
              <a:rPr lang="en-US" sz="1200" kern="0" dirty="0"/>
              <a:t>(-01371) </a:t>
            </a:r>
          </a:p>
          <a:p>
            <a:pPr lvl="2"/>
            <a:r>
              <a:rPr lang="en-US" sz="1200" kern="0" dirty="0"/>
              <a:t>36.133 </a:t>
            </a:r>
            <a:r>
              <a:rPr lang="en-GB" sz="1200" kern="0" dirty="0"/>
              <a:t>Correction of RMC reference in the cat-0 HD-FDD intra-frequency test case (-01539) </a:t>
            </a:r>
          </a:p>
          <a:p>
            <a:pPr lvl="2"/>
            <a:r>
              <a:rPr lang="en-GB" sz="1200" kern="0" dirty="0"/>
              <a:t>36.133 CR for the correction on the </a:t>
            </a:r>
            <a:r>
              <a:rPr lang="en-GB" sz="1200" kern="0" dirty="0" smtClean="0"/>
              <a:t>test cases </a:t>
            </a:r>
            <a:r>
              <a:rPr lang="en-GB" sz="1200" kern="0" dirty="0"/>
              <a:t>of Proximity-based Services and measurement performance requirement  (-01423) </a:t>
            </a:r>
          </a:p>
          <a:p>
            <a:pPr lvl="2"/>
            <a:r>
              <a:rPr lang="en-GB" sz="1200" kern="0" dirty="0"/>
              <a:t>36.133 Correction on SCE event triggered reporting for CSI-RS based test cases (-01444) </a:t>
            </a:r>
          </a:p>
          <a:p>
            <a:pPr lvl="2"/>
            <a:r>
              <a:rPr lang="en-GB" sz="1200" kern="0" dirty="0"/>
              <a:t>36.133 PCC and SCC assignment in 20MHz+10MHz test case A.8.16.21 and A.8.20.4B (-01611) </a:t>
            </a:r>
          </a:p>
          <a:p>
            <a:pPr lvl="1"/>
            <a:r>
              <a:rPr lang="en-GB" sz="1200" kern="0" dirty="0"/>
              <a:t>UE </a:t>
            </a:r>
            <a:r>
              <a:rPr lang="en-GB" sz="1200" kern="0" dirty="0" err="1"/>
              <a:t>Demod</a:t>
            </a:r>
            <a:r>
              <a:rPr lang="en-GB" sz="1200" kern="0" dirty="0"/>
              <a:t> </a:t>
            </a:r>
          </a:p>
          <a:p>
            <a:pPr lvl="2"/>
            <a:r>
              <a:rPr lang="en-GB" sz="1200" kern="0" dirty="0"/>
              <a:t>36.101 Split RMC overview table  (-00527) </a:t>
            </a:r>
          </a:p>
          <a:p>
            <a:pPr lvl="2"/>
            <a:r>
              <a:rPr lang="en-GB" sz="1200" kern="0" dirty="0"/>
              <a:t>36.101 Corrections for D2D resource configuration (-01129) </a:t>
            </a:r>
          </a:p>
          <a:p>
            <a:pPr lvl="2"/>
            <a:r>
              <a:rPr lang="en-GB" sz="1200" kern="0" dirty="0"/>
              <a:t>36.101 CR for fixing requirement for soft buffer test for TDD-FDD CA  (-01172) </a:t>
            </a:r>
            <a:endParaRPr lang="en-GB" sz="1200" kern="0" dirty="0" smtClean="0"/>
          </a:p>
          <a:p>
            <a:pPr lvl="1"/>
            <a:r>
              <a:rPr lang="en-GB" sz="1200" kern="0" dirty="0"/>
              <a:t>Release independent </a:t>
            </a:r>
            <a:r>
              <a:rPr lang="en-GB" sz="1200" kern="0" dirty="0" smtClean="0"/>
              <a:t>specifications</a:t>
            </a:r>
          </a:p>
          <a:p>
            <a:pPr lvl="2"/>
            <a:r>
              <a:rPr lang="en-GB" sz="1200" kern="0" dirty="0" smtClean="0"/>
              <a:t>As commented by MCC in Dec plenary, clarification </a:t>
            </a:r>
            <a:r>
              <a:rPr lang="en-GB" sz="1200" kern="0" dirty="0"/>
              <a:t>on 36.307 was </a:t>
            </a:r>
            <a:r>
              <a:rPr lang="en-GB" sz="1200" kern="0" dirty="0" smtClean="0"/>
              <a:t>extensively discussed via e-mail </a:t>
            </a:r>
          </a:p>
          <a:p>
            <a:pPr lvl="2"/>
            <a:r>
              <a:rPr lang="en-GB" sz="1200" kern="0" dirty="0" smtClean="0"/>
              <a:t>Rel-8 ( -1027), Rel-10 ( -1029), Rel-12 (-1031) and Rel-14 (-1033) were not agreed due to lack of consensus between companies and MCC. </a:t>
            </a:r>
          </a:p>
          <a:p>
            <a:pPr lvl="2"/>
            <a:r>
              <a:rPr lang="en-GB" sz="1200" kern="0" dirty="0" smtClean="0"/>
              <a:t>Further discussions are needed in next RAN4 meeting </a:t>
            </a:r>
            <a:endParaRPr lang="en-GB" sz="1200" kern="0" dirty="0"/>
          </a:p>
        </p:txBody>
      </p:sp>
    </p:spTree>
    <p:extLst>
      <p:ext uri="{BB962C8B-B14F-4D97-AF65-F5344CB8AC3E}">
        <p14:creationId xmlns:p14="http://schemas.microsoft.com/office/powerpoint/2010/main" val="27639682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Work Items</a:t>
            </a:r>
            <a:br>
              <a:rPr lang="sv-SE" altLang="en-US" dirty="0" smtClean="0"/>
            </a:br>
            <a:r>
              <a:rPr lang="sv-SE" altLang="en-US" dirty="0" smtClean="0"/>
              <a:t>HSPA &amp; LTE</a:t>
            </a:r>
            <a:endParaRPr lang="en-US" altLang="en-US" dirty="0" smtClean="0"/>
          </a:p>
        </p:txBody>
      </p:sp>
      <p:pic>
        <p:nvPicPr>
          <p:cNvPr id="20483" name="Picture 3" descr="LTE-Logo-5adb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2550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(1/5)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46558" y="794267"/>
            <a:ext cx="8655050" cy="5589906"/>
          </a:xfrm>
        </p:spPr>
        <p:txBody>
          <a:bodyPr/>
          <a:lstStyle/>
          <a:p>
            <a:r>
              <a:rPr lang="en-GB" altLang="en-US" sz="1100" dirty="0"/>
              <a:t>AAS </a:t>
            </a:r>
          </a:p>
          <a:p>
            <a:pPr lvl="1"/>
            <a:r>
              <a:rPr lang="en-GB" altLang="en-US" sz="1000" dirty="0" smtClean="0"/>
              <a:t>37.842 </a:t>
            </a:r>
            <a:r>
              <a:rPr lang="en-GB" altLang="en-US" sz="1000" dirty="0"/>
              <a:t>CR </a:t>
            </a:r>
            <a:r>
              <a:rPr lang="en-GB" sz="1000" dirty="0" err="1"/>
              <a:t>Weightening</a:t>
            </a:r>
            <a:r>
              <a:rPr lang="en-GB" sz="1000" dirty="0"/>
              <a:t> coefficient clarification for the uncertainty budget calculations </a:t>
            </a:r>
            <a:r>
              <a:rPr lang="en-GB" sz="1000" dirty="0" smtClean="0"/>
              <a:t>(-01864)</a:t>
            </a:r>
            <a:endParaRPr lang="en-GB" altLang="en-US" sz="1000" dirty="0"/>
          </a:p>
          <a:p>
            <a:pPr lvl="1"/>
            <a:r>
              <a:rPr lang="en-GB" altLang="en-US" sz="1000" dirty="0"/>
              <a:t>37.842 CR </a:t>
            </a:r>
            <a:r>
              <a:rPr lang="en-GB" sz="1000" dirty="0"/>
              <a:t>Appendix EIRP measurement error contribution descriptions </a:t>
            </a:r>
            <a:r>
              <a:rPr lang="en-GB" sz="1000" dirty="0" smtClean="0"/>
              <a:t>(-02283)</a:t>
            </a:r>
            <a:endParaRPr lang="en-GB" altLang="en-US" sz="1000" dirty="0"/>
          </a:p>
          <a:p>
            <a:pPr lvl="1"/>
            <a:endParaRPr lang="en-GB" altLang="en-US" sz="1000" dirty="0" smtClean="0"/>
          </a:p>
          <a:p>
            <a:pPr lvl="1"/>
            <a:r>
              <a:rPr lang="en-GB" altLang="en-US" sz="1000" dirty="0" smtClean="0"/>
              <a:t>37.105 </a:t>
            </a:r>
            <a:r>
              <a:rPr lang="en-GB" altLang="en-US" sz="1000" dirty="0"/>
              <a:t>CR  </a:t>
            </a:r>
            <a:r>
              <a:rPr lang="en-GB" sz="1000" dirty="0"/>
              <a:t>Corrections of the power range for SEM and OBUE requirement </a:t>
            </a:r>
            <a:r>
              <a:rPr lang="en-GB" sz="1000" dirty="0" smtClean="0"/>
              <a:t>(-00783)</a:t>
            </a:r>
            <a:endParaRPr lang="en-GB" sz="1000" dirty="0"/>
          </a:p>
          <a:p>
            <a:pPr lvl="1"/>
            <a:r>
              <a:rPr lang="en-GB" altLang="en-US" sz="1000" dirty="0"/>
              <a:t>37.105 CR </a:t>
            </a:r>
            <a:r>
              <a:rPr lang="en-GB" sz="1000" dirty="0"/>
              <a:t>Introduction of rel-13 bands: 45,65, 66, 67 and 68 </a:t>
            </a:r>
            <a:r>
              <a:rPr lang="en-GB" sz="1000" dirty="0" smtClean="0"/>
              <a:t>(-02287)</a:t>
            </a:r>
            <a:endParaRPr lang="en-GB" sz="1000" dirty="0"/>
          </a:p>
          <a:p>
            <a:pPr lvl="1"/>
            <a:r>
              <a:rPr lang="en-GB" altLang="en-US" sz="1000" dirty="0"/>
              <a:t>37.105 CR </a:t>
            </a:r>
            <a:r>
              <a:rPr lang="en-GB" sz="1000" dirty="0"/>
              <a:t>Corrections of references </a:t>
            </a:r>
            <a:r>
              <a:rPr lang="en-GB" altLang="en-US" sz="1000" dirty="0" smtClean="0"/>
              <a:t>(-02286)</a:t>
            </a:r>
          </a:p>
          <a:p>
            <a:pPr lvl="1"/>
            <a:r>
              <a:rPr lang="en-GB" altLang="en-US" sz="1000" dirty="0"/>
              <a:t>37.105 </a:t>
            </a:r>
            <a:r>
              <a:rPr lang="en-GB" sz="1000" dirty="0"/>
              <a:t>CR  Isolation of the NB-</a:t>
            </a:r>
            <a:r>
              <a:rPr lang="en-GB" sz="1000" dirty="0" err="1"/>
              <a:t>IoT</a:t>
            </a:r>
            <a:r>
              <a:rPr lang="en-GB" sz="1000" dirty="0"/>
              <a:t> from the AAS BS specification (-01865)</a:t>
            </a:r>
            <a:endParaRPr lang="en-GB" altLang="en-US" sz="1000" dirty="0"/>
          </a:p>
          <a:p>
            <a:pPr lvl="1"/>
            <a:r>
              <a:rPr lang="en-GB" altLang="en-US" sz="1000" dirty="0" smtClean="0"/>
              <a:t>37.105 </a:t>
            </a:r>
            <a:r>
              <a:rPr lang="en-GB" sz="1000" dirty="0"/>
              <a:t>CR on Isolation of Band 46 from the AAS BS specification(-02288)</a:t>
            </a:r>
          </a:p>
          <a:p>
            <a:pPr lvl="1"/>
            <a:r>
              <a:rPr lang="en-GB" sz="1000" dirty="0"/>
              <a:t>37.105 CR on editorial corrections(-02289)</a:t>
            </a:r>
          </a:p>
          <a:p>
            <a:pPr lvl="1"/>
            <a:r>
              <a:rPr lang="en-GB" sz="1000" dirty="0"/>
              <a:t>37.105 CR on Rel-13 single RAT and MSR specification reference updates: MB MSR update(-01868)</a:t>
            </a:r>
          </a:p>
          <a:p>
            <a:pPr lvl="1"/>
            <a:endParaRPr lang="en-GB" altLang="en-US" sz="1000" dirty="0"/>
          </a:p>
          <a:p>
            <a:pPr lvl="1"/>
            <a:r>
              <a:rPr lang="en-GB" altLang="en-US" sz="1000" dirty="0" smtClean="0"/>
              <a:t>37.145 CR </a:t>
            </a:r>
            <a:r>
              <a:rPr lang="en-GB" altLang="en-US" sz="1000" dirty="0"/>
              <a:t>on </a:t>
            </a:r>
            <a:r>
              <a:rPr lang="en-GB" sz="1000" dirty="0"/>
              <a:t>RF channels for blocking test(-00784</a:t>
            </a:r>
          </a:p>
          <a:p>
            <a:pPr lvl="1"/>
            <a:r>
              <a:rPr lang="en-GB" altLang="en-US" sz="1000" dirty="0"/>
              <a:t>37.145 CR </a:t>
            </a:r>
            <a:r>
              <a:rPr lang="en-GB" sz="1000" dirty="0"/>
              <a:t>Corrections of the power range for SEM and OBUE requirement</a:t>
            </a:r>
            <a:r>
              <a:rPr lang="en-GB" altLang="en-US" sz="1000" dirty="0"/>
              <a:t>(-01561)</a:t>
            </a:r>
          </a:p>
          <a:p>
            <a:pPr lvl="1"/>
            <a:r>
              <a:rPr lang="en-GB" altLang="en-US" sz="1000" dirty="0"/>
              <a:t>37.145 CR </a:t>
            </a:r>
            <a:r>
              <a:rPr lang="en-GB" sz="1000" dirty="0"/>
              <a:t>Introduction of support for 256 QAM(-02447)</a:t>
            </a:r>
          </a:p>
          <a:p>
            <a:pPr lvl="1"/>
            <a:r>
              <a:rPr lang="en-GB" sz="1000" dirty="0"/>
              <a:t>37.145 CR Removal of FFS and TBD’s  </a:t>
            </a:r>
            <a:r>
              <a:rPr lang="en-GB" sz="1000" dirty="0" smtClean="0"/>
              <a:t>(-01870)</a:t>
            </a:r>
            <a:endParaRPr lang="en-GB" sz="1000" dirty="0"/>
          </a:p>
          <a:p>
            <a:pPr lvl="1"/>
            <a:r>
              <a:rPr lang="en-GB" altLang="en-US" sz="1000" dirty="0"/>
              <a:t>37.145 CR </a:t>
            </a:r>
            <a:r>
              <a:rPr lang="en-GB" sz="1000" dirty="0"/>
              <a:t>Implementation comments from MCC and drafting rules implementation</a:t>
            </a:r>
            <a:r>
              <a:rPr lang="en-GB" altLang="en-US" sz="1000" dirty="0"/>
              <a:t>(-02290) </a:t>
            </a:r>
            <a:endParaRPr lang="en-GB" altLang="en-US" sz="1000" dirty="0" smtClean="0"/>
          </a:p>
          <a:p>
            <a:pPr lvl="1"/>
            <a:r>
              <a:rPr lang="en-GB" altLang="en-US" sz="1000" dirty="0"/>
              <a:t>37.145 CR on </a:t>
            </a:r>
            <a:r>
              <a:rPr lang="en-GB" sz="1000" dirty="0"/>
              <a:t>Clarification of test procedure for radiated transmit power (-02291)</a:t>
            </a:r>
            <a:endParaRPr lang="en-GB" altLang="en-US" sz="1000" dirty="0"/>
          </a:p>
          <a:p>
            <a:pPr lvl="1"/>
            <a:r>
              <a:rPr lang="en-GB" altLang="en-US" sz="1000" dirty="0"/>
              <a:t>37.145 CR on </a:t>
            </a:r>
            <a:r>
              <a:rPr lang="en-GB" sz="1000" dirty="0"/>
              <a:t>Editorial </a:t>
            </a:r>
            <a:r>
              <a:rPr lang="en-GB" sz="1000" dirty="0" smtClean="0"/>
              <a:t>Corrections (-02292)</a:t>
            </a:r>
          </a:p>
          <a:p>
            <a:pPr lvl="1"/>
            <a:endParaRPr lang="en-GB" sz="1000" dirty="0"/>
          </a:p>
          <a:p>
            <a:pPr lvl="1"/>
            <a:r>
              <a:rPr lang="en-GB" sz="1000" dirty="0"/>
              <a:t>37.114 CR on Clarification of the EMC specification’s scope (-01872)</a:t>
            </a:r>
            <a:endParaRPr lang="en-US" sz="1000" dirty="0"/>
          </a:p>
          <a:p>
            <a:r>
              <a:rPr lang="en-GB" sz="1100" dirty="0"/>
              <a:t> </a:t>
            </a:r>
            <a:r>
              <a:rPr lang="en-GB" altLang="en-US" sz="1100" dirty="0"/>
              <a:t>4Rx</a:t>
            </a:r>
          </a:p>
          <a:p>
            <a:pPr lvl="1"/>
            <a:r>
              <a:rPr lang="en-GB" altLang="en-US" sz="1000" dirty="0"/>
              <a:t>36.101 CR </a:t>
            </a:r>
            <a:r>
              <a:rPr lang="en-GB" altLang="en-US" sz="1000" dirty="0" smtClean="0"/>
              <a:t>on </a:t>
            </a:r>
            <a:r>
              <a:rPr lang="en-GB" sz="1000" dirty="0"/>
              <a:t>correcting applicability rules for 4Rx tests in Rel-13 (-02456) </a:t>
            </a:r>
            <a:endParaRPr lang="en-GB" sz="1000" dirty="0" smtClean="0"/>
          </a:p>
          <a:p>
            <a:pPr lvl="1"/>
            <a:r>
              <a:rPr lang="en-GB" altLang="en-US" sz="1000" dirty="0"/>
              <a:t>36.101 CR </a:t>
            </a:r>
            <a:r>
              <a:rPr lang="en-GB" sz="1000" dirty="0" smtClean="0"/>
              <a:t>fixing </a:t>
            </a:r>
            <a:r>
              <a:rPr lang="en-GB" sz="1000" dirty="0"/>
              <a:t>power ratio errors in 4Rx tests (-1175</a:t>
            </a:r>
            <a:r>
              <a:rPr lang="en-GB" sz="1000" dirty="0" smtClean="0"/>
              <a:t>)</a:t>
            </a:r>
          </a:p>
          <a:p>
            <a:pPr lvl="1"/>
            <a:r>
              <a:rPr lang="en-GB" sz="1000" dirty="0"/>
              <a:t>36.101 CR 4Rx </a:t>
            </a:r>
            <a:r>
              <a:rPr lang="en-GB" sz="1000" dirty="0" err="1"/>
              <a:t>Iot</a:t>
            </a:r>
            <a:r>
              <a:rPr lang="en-GB" sz="1000" dirty="0"/>
              <a:t> connections for 2Rx CQI requirement with frequency-selective interference (-02314)</a:t>
            </a:r>
            <a:r>
              <a:rPr lang="en-GB" sz="1000" b="1" dirty="0"/>
              <a:t/>
            </a:r>
            <a:br>
              <a:rPr lang="en-GB" sz="1000" b="1" dirty="0"/>
            </a:br>
            <a:r>
              <a:rPr lang="en-GB" sz="1000" dirty="0"/>
              <a:t>36.101 CR for fixing antenna configuration for TDD CQI rank 3 test for 4Rx (-02184)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72190" y="209862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(2/5)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9044" y="816752"/>
            <a:ext cx="8655050" cy="5589906"/>
          </a:xfrm>
        </p:spPr>
        <p:txBody>
          <a:bodyPr/>
          <a:lstStyle/>
          <a:p>
            <a:r>
              <a:rPr lang="en-GB" altLang="en-US" sz="1800" dirty="0"/>
              <a:t>LAA</a:t>
            </a:r>
          </a:p>
          <a:p>
            <a:pPr lvl="1"/>
            <a:r>
              <a:rPr lang="en-GB" altLang="en-US" sz="1000" dirty="0"/>
              <a:t>36.104 CR on </a:t>
            </a:r>
            <a:r>
              <a:rPr lang="en-GB" sz="1000" dirty="0"/>
              <a:t>add regional requirement on LAA Occupied bandwidth </a:t>
            </a:r>
            <a:r>
              <a:rPr lang="en-GB" sz="1000" dirty="0" smtClean="0"/>
              <a:t>requirement (-01206) </a:t>
            </a:r>
            <a:endParaRPr lang="en-GB" sz="1000" dirty="0"/>
          </a:p>
          <a:p>
            <a:pPr lvl="1"/>
            <a:r>
              <a:rPr lang="en-US" altLang="en-US" sz="1000" dirty="0" smtClean="0"/>
              <a:t>25.104 </a:t>
            </a:r>
            <a:r>
              <a:rPr lang="en-US" altLang="en-US" sz="1000" dirty="0"/>
              <a:t>CR </a:t>
            </a:r>
            <a:r>
              <a:rPr lang="en-GB" sz="1000" dirty="0"/>
              <a:t>LAA BS for TS </a:t>
            </a:r>
            <a:r>
              <a:rPr lang="en-GB" sz="1000" dirty="0" smtClean="0"/>
              <a:t>25.104 (-01229)</a:t>
            </a:r>
          </a:p>
          <a:p>
            <a:pPr lvl="1"/>
            <a:r>
              <a:rPr lang="en-GB" altLang="en-US" sz="1000" dirty="0"/>
              <a:t>36.133 CR on </a:t>
            </a:r>
            <a:r>
              <a:rPr lang="en-GB" sz="1000" dirty="0"/>
              <a:t>LAA SCC requirements with inter-frequency measurements (-02105</a:t>
            </a:r>
            <a:r>
              <a:rPr lang="en-GB" sz="1000" dirty="0" smtClean="0"/>
              <a:t>) </a:t>
            </a:r>
          </a:p>
          <a:p>
            <a:pPr lvl="1"/>
            <a:r>
              <a:rPr lang="en-GB" altLang="en-US" sz="1000" dirty="0"/>
              <a:t>36.133 CR on </a:t>
            </a:r>
            <a:r>
              <a:rPr lang="en-GB" sz="1000" dirty="0"/>
              <a:t>LAA SCC requirements with multiple SCCs (-02481) </a:t>
            </a:r>
            <a:endParaRPr lang="en-GB" sz="1000" dirty="0" smtClean="0"/>
          </a:p>
          <a:p>
            <a:pPr lvl="1"/>
            <a:r>
              <a:rPr lang="en-GB" altLang="en-US" sz="1000" dirty="0" smtClean="0"/>
              <a:t>36.133 </a:t>
            </a:r>
            <a:r>
              <a:rPr lang="en-GB" altLang="en-US" sz="1000" dirty="0"/>
              <a:t>CR on </a:t>
            </a:r>
            <a:r>
              <a:rPr lang="en-GB" sz="1000" dirty="0"/>
              <a:t>Remove the bracket in LAA requirements (-02107</a:t>
            </a:r>
            <a:r>
              <a:rPr lang="en-GB" sz="1000" dirty="0" smtClean="0"/>
              <a:t>)</a:t>
            </a:r>
          </a:p>
          <a:p>
            <a:pPr lvl="1"/>
            <a:r>
              <a:rPr lang="en-GB" sz="1000" dirty="0"/>
              <a:t>36.133 CR on Correction on p-C-r10 value for LAA test cases (-01442</a:t>
            </a:r>
            <a:r>
              <a:rPr lang="en-GB" sz="1000" dirty="0" smtClean="0"/>
              <a:t>)</a:t>
            </a:r>
          </a:p>
          <a:p>
            <a:pPr lvl="1"/>
            <a:r>
              <a:rPr lang="en-GB" altLang="en-US" sz="1000" dirty="0"/>
              <a:t>36.133 CR on </a:t>
            </a:r>
            <a:r>
              <a:rPr lang="en-GB" sz="1000" dirty="0"/>
              <a:t>Correction on LAA test cases (-01440</a:t>
            </a:r>
            <a:r>
              <a:rPr lang="en-GB" sz="1000" dirty="0" smtClean="0"/>
              <a:t>)</a:t>
            </a:r>
          </a:p>
          <a:p>
            <a:pPr lvl="1"/>
            <a:r>
              <a:rPr lang="en-GB" altLang="en-US" sz="1000" dirty="0"/>
              <a:t>36.133 CR on </a:t>
            </a:r>
            <a:r>
              <a:rPr lang="en-GB" sz="1000" dirty="0"/>
              <a:t>Correction of LAA RRM test cases (-02109</a:t>
            </a:r>
            <a:r>
              <a:rPr lang="en-GB" sz="1000" dirty="0" smtClean="0"/>
              <a:t>) </a:t>
            </a:r>
          </a:p>
          <a:p>
            <a:pPr lvl="1"/>
            <a:r>
              <a:rPr lang="en-GB" altLang="en-US" sz="1000" dirty="0"/>
              <a:t>36.101 CR on </a:t>
            </a:r>
            <a:r>
              <a:rPr lang="en-GB" sz="1000" dirty="0"/>
              <a:t>Updates to LAA PDSCH demodulation performance requirements and </a:t>
            </a:r>
            <a:r>
              <a:rPr lang="en-GB" sz="1000" dirty="0" smtClean="0"/>
              <a:t>LBT(R13) </a:t>
            </a:r>
            <a:r>
              <a:rPr lang="en-GB" sz="1000" dirty="0"/>
              <a:t>(-02111) </a:t>
            </a:r>
            <a:endParaRPr lang="en-GB" sz="1000" dirty="0" smtClean="0"/>
          </a:p>
          <a:p>
            <a:pPr lvl="1"/>
            <a:r>
              <a:rPr lang="en-GB" sz="1000" dirty="0"/>
              <a:t>36.101 CR on Updates to LAA PDSCH demodulation performance requirements and LBT(R14) (-02112</a:t>
            </a:r>
            <a:r>
              <a:rPr lang="en-GB" sz="1000" dirty="0" smtClean="0"/>
              <a:t>)</a:t>
            </a:r>
          </a:p>
          <a:p>
            <a:pPr lvl="1"/>
            <a:r>
              <a:rPr lang="en-GB" sz="1000" dirty="0"/>
              <a:t>36.101 CR on Clean up and correction for LAA PDCCH demodulation requirements (-02113)</a:t>
            </a:r>
            <a:r>
              <a:rPr lang="en-GB" sz="1000" b="1" dirty="0" smtClean="0"/>
              <a:t/>
            </a:r>
            <a:br>
              <a:rPr lang="en-GB" sz="1000" b="1" dirty="0" smtClean="0"/>
            </a:br>
            <a:r>
              <a:rPr lang="en-GB" sz="1000" dirty="0"/>
              <a:t>36.101 CR on Correction for LAA TM9 CQI test  (-00515) </a:t>
            </a:r>
            <a:endParaRPr lang="en-GB" sz="1000" dirty="0" smtClean="0"/>
          </a:p>
        </p:txBody>
      </p:sp>
    </p:spTree>
    <p:extLst>
      <p:ext uri="{BB962C8B-B14F-4D97-AF65-F5344CB8AC3E}">
        <p14:creationId xmlns:p14="http://schemas.microsoft.com/office/powerpoint/2010/main" val="410966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734518" y="168119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(3/5)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48192" y="721120"/>
            <a:ext cx="8655050" cy="5499800"/>
          </a:xfrm>
        </p:spPr>
        <p:txBody>
          <a:bodyPr/>
          <a:lstStyle/>
          <a:p>
            <a:r>
              <a:rPr lang="en-US" altLang="en-US" sz="1400" dirty="0" err="1"/>
              <a:t>eMTC</a:t>
            </a:r>
            <a:endParaRPr lang="en-US" altLang="en-US" sz="1400" dirty="0"/>
          </a:p>
          <a:p>
            <a:pPr lvl="1"/>
            <a:r>
              <a:rPr lang="en-GB" sz="700" dirty="0"/>
              <a:t>WF on RRM Requirements for UE Capable of Coverage Enhancement (-02326) </a:t>
            </a:r>
          </a:p>
          <a:p>
            <a:pPr lvl="1"/>
            <a:r>
              <a:rPr lang="en-GB" sz="700" dirty="0"/>
              <a:t>WF on demodulation requirements for any category UE with CE support (-</a:t>
            </a:r>
            <a:r>
              <a:rPr lang="en-GB" sz="700" dirty="0" smtClean="0"/>
              <a:t>02164)</a:t>
            </a:r>
          </a:p>
          <a:p>
            <a:pPr lvl="1"/>
            <a:r>
              <a:rPr lang="en-GB" sz="700" dirty="0" smtClean="0"/>
              <a:t>LS </a:t>
            </a:r>
            <a:r>
              <a:rPr lang="en-GB" sz="700" dirty="0"/>
              <a:t>on applicability of requirements to any category UE with CE support (-02482)</a:t>
            </a:r>
          </a:p>
          <a:p>
            <a:pPr lvl="1"/>
            <a:r>
              <a:rPr lang="en-GB" altLang="en-US" sz="700" dirty="0"/>
              <a:t>LS on </a:t>
            </a:r>
            <a:r>
              <a:rPr lang="en-GB" sz="700" dirty="0"/>
              <a:t>reducing test time for </a:t>
            </a:r>
            <a:r>
              <a:rPr lang="en-GB" sz="700" dirty="0" err="1"/>
              <a:t>eMTC</a:t>
            </a:r>
            <a:r>
              <a:rPr lang="en-GB" sz="700" dirty="0"/>
              <a:t> (-02163)</a:t>
            </a:r>
            <a:endParaRPr lang="en-US" altLang="en-US" sz="700" dirty="0"/>
          </a:p>
          <a:p>
            <a:pPr lvl="1"/>
            <a:r>
              <a:rPr lang="en-US" altLang="en-US" sz="700" dirty="0"/>
              <a:t>36.101 CR on </a:t>
            </a:r>
            <a:r>
              <a:rPr lang="en-GB" sz="700" dirty="0"/>
              <a:t>Correction to carrier leakage and in-band emission for Cat. M1 UE (-02500)</a:t>
            </a:r>
          </a:p>
          <a:p>
            <a:pPr lvl="1"/>
            <a:r>
              <a:rPr lang="en-GB" altLang="en-US" sz="700" dirty="0"/>
              <a:t>36.101 CR on </a:t>
            </a:r>
            <a:r>
              <a:rPr lang="en-GB" sz="700" dirty="0"/>
              <a:t>Correction to Transmission Gap of Aggregate Power Control for Cat. M1 HD-FDD UE (-02425)</a:t>
            </a:r>
          </a:p>
          <a:p>
            <a:pPr lvl="1"/>
            <a:r>
              <a:rPr lang="en-GB" altLang="en-US" sz="700" dirty="0"/>
              <a:t>36.101 CR on </a:t>
            </a:r>
            <a:r>
              <a:rPr lang="en-GB" sz="700" dirty="0"/>
              <a:t>Correction of FRC table for </a:t>
            </a:r>
            <a:r>
              <a:rPr lang="en-GB" sz="700" dirty="0" err="1"/>
              <a:t>eMTC</a:t>
            </a:r>
            <a:r>
              <a:rPr lang="en-GB" sz="700" dirty="0"/>
              <a:t> RF test (-02426)</a:t>
            </a:r>
          </a:p>
          <a:p>
            <a:pPr lvl="1"/>
            <a:r>
              <a:rPr lang="en-GB" altLang="en-US" sz="700" dirty="0"/>
              <a:t>36.101 CR on </a:t>
            </a:r>
            <a:r>
              <a:rPr lang="en-GB" sz="700" dirty="0"/>
              <a:t>TX–RX frequency separation for category M1 (-01511)</a:t>
            </a:r>
          </a:p>
          <a:p>
            <a:pPr lvl="1"/>
            <a:r>
              <a:rPr lang="en-GB" altLang="en-US" sz="700" dirty="0"/>
              <a:t>36.101 CR on </a:t>
            </a:r>
            <a:r>
              <a:rPr lang="en-GB" sz="700" dirty="0"/>
              <a:t>Reference Channels for partial RB allocation for UE UL category M1 (-01713) </a:t>
            </a:r>
          </a:p>
          <a:p>
            <a:pPr lvl="1"/>
            <a:r>
              <a:rPr lang="en-GB" altLang="en-US" sz="700" dirty="0"/>
              <a:t>36.133 CR on </a:t>
            </a:r>
            <a:r>
              <a:rPr lang="en-GB" sz="700" dirty="0"/>
              <a:t>Correction to core requirement of RRC re-establishment in Cat-m1 (-00995)</a:t>
            </a:r>
          </a:p>
          <a:p>
            <a:pPr lvl="1"/>
            <a:r>
              <a:rPr lang="en-GB" altLang="en-US" sz="700" dirty="0"/>
              <a:t>36.133 CR on </a:t>
            </a:r>
            <a:r>
              <a:rPr lang="en-GB" sz="700" dirty="0"/>
              <a:t>Correction to core requirement of Handover in Cat-m1 (--2147)</a:t>
            </a:r>
          </a:p>
          <a:p>
            <a:pPr lvl="1"/>
            <a:r>
              <a:rPr lang="en-GB" altLang="en-US" sz="700" dirty="0"/>
              <a:t>36.133 CR on </a:t>
            </a:r>
            <a:r>
              <a:rPr lang="en-GB" sz="700" dirty="0"/>
              <a:t>Not implement CRs for </a:t>
            </a:r>
            <a:r>
              <a:rPr lang="en-GB" sz="700" dirty="0" err="1"/>
              <a:t>eMTC</a:t>
            </a:r>
            <a:r>
              <a:rPr lang="en-GB" sz="700" dirty="0"/>
              <a:t> R13 (-02148)</a:t>
            </a:r>
          </a:p>
          <a:p>
            <a:pPr lvl="1"/>
            <a:r>
              <a:rPr lang="en-GB" altLang="en-US" sz="700" dirty="0"/>
              <a:t>36.133 CR on </a:t>
            </a:r>
            <a:r>
              <a:rPr lang="en-GB" sz="700" dirty="0"/>
              <a:t>Correction to RRC release with redirection in </a:t>
            </a:r>
            <a:r>
              <a:rPr lang="en-GB" sz="700" dirty="0" err="1"/>
              <a:t>eMTC</a:t>
            </a:r>
            <a:r>
              <a:rPr lang="en-GB" sz="700" dirty="0"/>
              <a:t> (-01594)</a:t>
            </a:r>
          </a:p>
          <a:p>
            <a:pPr lvl="1"/>
            <a:r>
              <a:rPr lang="en-GB" altLang="en-US" sz="700" dirty="0"/>
              <a:t>36.133 CR on </a:t>
            </a:r>
            <a:r>
              <a:rPr lang="en-GB" sz="700" dirty="0"/>
              <a:t>Clarification on measurement reporting delay for </a:t>
            </a:r>
            <a:r>
              <a:rPr lang="en-GB" sz="700" dirty="0" err="1"/>
              <a:t>eMTC</a:t>
            </a:r>
            <a:r>
              <a:rPr lang="en-GB" sz="700" dirty="0"/>
              <a:t> (-02149)</a:t>
            </a:r>
            <a:endParaRPr lang="en-US" altLang="en-US" sz="700" dirty="0"/>
          </a:p>
          <a:p>
            <a:pPr lvl="1"/>
            <a:r>
              <a:rPr lang="en-GB" altLang="en-US" sz="700" dirty="0"/>
              <a:t>36133 CR on </a:t>
            </a:r>
            <a:r>
              <a:rPr lang="en-GB" sz="700" dirty="0"/>
              <a:t>Editorial correction to the CGI requirements (-00485)</a:t>
            </a:r>
          </a:p>
          <a:p>
            <a:pPr lvl="1"/>
            <a:r>
              <a:rPr lang="en-GB" sz="700" dirty="0"/>
              <a:t>36.133 CR Correction to Cat-M1 UE RRC re-establishment tests (-02339)</a:t>
            </a:r>
          </a:p>
          <a:p>
            <a:pPr lvl="1"/>
            <a:r>
              <a:rPr lang="en-GB" sz="700" dirty="0"/>
              <a:t>36.133 CR Correction on RSRP level in RSRP Intra frequency case for Cat-M1 UE in </a:t>
            </a:r>
            <a:r>
              <a:rPr lang="en-GB" sz="700" dirty="0" err="1"/>
              <a:t>CEModeB</a:t>
            </a:r>
            <a:r>
              <a:rPr lang="en-GB" sz="700" dirty="0"/>
              <a:t> (-01374)</a:t>
            </a:r>
          </a:p>
          <a:p>
            <a:pPr lvl="1"/>
            <a:r>
              <a:rPr lang="en-GB" sz="700" dirty="0"/>
              <a:t>36.133 CR Correction on RSRP level in RSRP Intra frequency case for Cat-M1 UE in </a:t>
            </a:r>
            <a:r>
              <a:rPr lang="en-GB" sz="700" dirty="0" err="1"/>
              <a:t>CEModeB</a:t>
            </a:r>
            <a:r>
              <a:rPr lang="en-GB" sz="700" dirty="0"/>
              <a:t> (-01376)</a:t>
            </a:r>
          </a:p>
          <a:p>
            <a:pPr lvl="1"/>
            <a:r>
              <a:rPr lang="en-GB" sz="700" dirty="0"/>
              <a:t>36.133 CR Correction to intra-frequency handover test case in CE mode A (-</a:t>
            </a:r>
            <a:r>
              <a:rPr lang="en-GB" sz="700" dirty="0" smtClean="0"/>
              <a:t>00479)</a:t>
            </a:r>
            <a:endParaRPr lang="en-GB" sz="700" dirty="0"/>
          </a:p>
          <a:p>
            <a:pPr lvl="1"/>
            <a:r>
              <a:rPr lang="en-GB" sz="700" dirty="0" smtClean="0"/>
              <a:t>36.133 </a:t>
            </a:r>
            <a:r>
              <a:rPr lang="en-GB" sz="700" dirty="0"/>
              <a:t>CR Correction to </a:t>
            </a:r>
            <a:r>
              <a:rPr lang="en-GB" sz="700" dirty="0" err="1"/>
              <a:t>prach-ConfigIndex</a:t>
            </a:r>
            <a:r>
              <a:rPr lang="en-GB" sz="700" dirty="0"/>
              <a:t> for TDD Random Access Test for Cat-M1 (-02152)</a:t>
            </a:r>
          </a:p>
          <a:p>
            <a:pPr lvl="1"/>
            <a:r>
              <a:rPr lang="en-GB" sz="700" dirty="0"/>
              <a:t>36.133 CR Corrections to </a:t>
            </a:r>
            <a:r>
              <a:rPr lang="en-GB" sz="700" dirty="0" err="1"/>
              <a:t>eMTC</a:t>
            </a:r>
            <a:r>
              <a:rPr lang="en-GB" sz="700" dirty="0"/>
              <a:t> PRACH TC A.6.2.10 and A.6.2.11 (-02153)</a:t>
            </a:r>
          </a:p>
          <a:p>
            <a:pPr lvl="1"/>
            <a:r>
              <a:rPr lang="en-GB" sz="700" dirty="0"/>
              <a:t>36.133 CR Corrections to UE Cat M1 Intra-frequency Event triggered Reporting CE Mode A Test Cases (-02154)</a:t>
            </a:r>
          </a:p>
          <a:p>
            <a:pPr lvl="1"/>
            <a:r>
              <a:rPr lang="en-GB" sz="700" dirty="0"/>
              <a:t>36.133 CR Correct Frequency hopping parameters for UE Cat M1 PDSCH Reference channel (-02324)</a:t>
            </a:r>
          </a:p>
          <a:p>
            <a:pPr lvl="1"/>
            <a:r>
              <a:rPr lang="en-GB" sz="700" dirty="0"/>
              <a:t>36.133 CR Correction to OCNG pattern for CatM1 FD-FDD and HD-FDD re-establishment TCs (-02155)</a:t>
            </a:r>
          </a:p>
          <a:p>
            <a:pPr lvl="1"/>
            <a:r>
              <a:rPr lang="en-GB" sz="700" dirty="0"/>
              <a:t>36.133 CR Correction to transmit timing accuracy test case in Cat-m1 CE mode B (-00471)</a:t>
            </a:r>
          </a:p>
          <a:p>
            <a:pPr lvl="1"/>
            <a:r>
              <a:rPr lang="en-GB" sz="700" dirty="0"/>
              <a:t>36.133 CR Correction to the intra-frequency reselection requirements in Cat-m1 enhanced coverage (-00475)</a:t>
            </a:r>
          </a:p>
          <a:p>
            <a:pPr lvl="1"/>
            <a:r>
              <a:rPr lang="en-GB" sz="700" dirty="0"/>
              <a:t>36.133 CR Correction to intra-frequency handover test case in CE mode B (-00477) </a:t>
            </a:r>
          </a:p>
          <a:p>
            <a:pPr lvl="1"/>
            <a:r>
              <a:rPr lang="en-GB" sz="700" dirty="0"/>
              <a:t>36.133 CR Modification the intra-frequency event triggered reporting test cases in Cat-m1 CE mode B (-</a:t>
            </a:r>
            <a:r>
              <a:rPr lang="en-GB" sz="700" dirty="0" smtClean="0"/>
              <a:t>00481)</a:t>
            </a:r>
            <a:endParaRPr lang="en-GB" sz="700" dirty="0"/>
          </a:p>
          <a:p>
            <a:pPr lvl="1"/>
            <a:r>
              <a:rPr lang="en-GB" sz="700" dirty="0" smtClean="0"/>
              <a:t>36.133 </a:t>
            </a:r>
            <a:r>
              <a:rPr lang="en-GB" sz="700" dirty="0"/>
              <a:t>CR Corrections to UE Cat M1 Intra-frequency Event triggered Reporting CE Mode B Test Cases (-02156)</a:t>
            </a:r>
          </a:p>
          <a:p>
            <a:pPr lvl="1"/>
            <a:r>
              <a:rPr lang="en-GB" sz="700" dirty="0"/>
              <a:t>36.133 CR Correction to the CGI requirement test case in Cat-M1 (-02157)</a:t>
            </a:r>
          </a:p>
          <a:p>
            <a:pPr lvl="1"/>
            <a:r>
              <a:rPr lang="en-GB" sz="700" dirty="0"/>
              <a:t>36.133 CR on initial PRACH transmit power in RA test for Cat-M1 </a:t>
            </a:r>
            <a:r>
              <a:rPr lang="en-GB" sz="700" dirty="0" err="1"/>
              <a:t>CEMode</a:t>
            </a:r>
            <a:r>
              <a:rPr lang="en-GB" sz="700" dirty="0"/>
              <a:t> B R13(-</a:t>
            </a:r>
            <a:r>
              <a:rPr lang="en-GB" sz="700" dirty="0" smtClean="0"/>
              <a:t>02131)</a:t>
            </a:r>
          </a:p>
          <a:p>
            <a:pPr lvl="1"/>
            <a:r>
              <a:rPr lang="en-GB" sz="700" dirty="0" smtClean="0"/>
              <a:t>36.133 </a:t>
            </a:r>
            <a:r>
              <a:rPr lang="en-GB" sz="700" dirty="0"/>
              <a:t>CR on Removing square brackets from RLM test case in Cat-m1 (-00999)</a:t>
            </a:r>
          </a:p>
          <a:p>
            <a:pPr lvl="1"/>
            <a:r>
              <a:rPr lang="en-GB" sz="700" dirty="0"/>
              <a:t>36.133 CR on Renumbering of wrongly numbered sections A.7.2.9 - A.7.2.11 (-01604)</a:t>
            </a:r>
          </a:p>
          <a:p>
            <a:pPr lvl="1"/>
            <a:r>
              <a:rPr lang="en-GB" sz="700" dirty="0"/>
              <a:t>36.133 CR Correction to payload sizes in reference channels for Cat-m1 (-00487)</a:t>
            </a:r>
          </a:p>
          <a:p>
            <a:pPr lvl="1"/>
            <a:r>
              <a:rPr lang="en-GB" altLang="en-US" sz="700" dirty="0"/>
              <a:t>36.104 CR on </a:t>
            </a:r>
            <a:r>
              <a:rPr lang="en-GB" sz="700" dirty="0"/>
              <a:t>Correction CR on PUSCH supporting Cat-M1 considering guard period (-02166)</a:t>
            </a:r>
          </a:p>
          <a:p>
            <a:pPr lvl="1"/>
            <a:r>
              <a:rPr lang="en-GB" sz="700" dirty="0"/>
              <a:t>36.104 CR for PRACH requirements  (-02160) </a:t>
            </a:r>
          </a:p>
          <a:p>
            <a:pPr lvl="1"/>
            <a:r>
              <a:rPr lang="en-GB" altLang="en-US" sz="700" dirty="0"/>
              <a:t>36.141 CR on </a:t>
            </a:r>
            <a:r>
              <a:rPr lang="en-GB" sz="700" dirty="0"/>
              <a:t>Correction CR on PUSCH supporting Cat-M1 considering guard period  (-2167)</a:t>
            </a:r>
          </a:p>
          <a:p>
            <a:pPr lvl="1"/>
            <a:r>
              <a:rPr lang="en-GB" sz="700" dirty="0"/>
              <a:t>36.141 CR for PRACH conformance test  (-02161)</a:t>
            </a:r>
          </a:p>
          <a:p>
            <a:pPr lvl="1"/>
            <a:r>
              <a:rPr lang="en-US" altLang="en-US" sz="700" dirty="0"/>
              <a:t>36.101 CR </a:t>
            </a:r>
            <a:r>
              <a:rPr lang="en-GB" sz="700" dirty="0"/>
              <a:t>Finalize </a:t>
            </a:r>
            <a:r>
              <a:rPr lang="en-GB" sz="700" dirty="0" err="1"/>
              <a:t>eMTC</a:t>
            </a:r>
            <a:r>
              <a:rPr lang="en-GB" sz="700" dirty="0"/>
              <a:t> PDSCH demodulation requirements (-2165)</a:t>
            </a:r>
            <a:endParaRPr lang="en-US" altLang="en-US" sz="700" dirty="0"/>
          </a:p>
          <a:p>
            <a:pPr lvl="1"/>
            <a:r>
              <a:rPr lang="en-GB" sz="700" dirty="0"/>
              <a:t>36.101 CR Remove [ ] from UE Cat M1 MPDCCH demodulation SNR values (-00618)</a:t>
            </a:r>
            <a:endParaRPr lang="en-US" altLang="en-US" sz="700" dirty="0"/>
          </a:p>
          <a:p>
            <a:pPr lvl="1"/>
            <a:r>
              <a:rPr lang="en-US" altLang="en-US" sz="700" dirty="0"/>
              <a:t>36.101 CR </a:t>
            </a:r>
            <a:r>
              <a:rPr lang="en-GB" sz="700" dirty="0"/>
              <a:t>clean up the CR for </a:t>
            </a:r>
            <a:r>
              <a:rPr lang="en-GB" sz="700" dirty="0" err="1"/>
              <a:t>eMTC</a:t>
            </a:r>
            <a:r>
              <a:rPr lang="en-GB" sz="700" dirty="0"/>
              <a:t> PBCH requirements (-02159) </a:t>
            </a:r>
          </a:p>
          <a:p>
            <a:pPr lvl="1"/>
            <a:r>
              <a:rPr lang="en-GB" altLang="en-US" sz="700" dirty="0"/>
              <a:t>36.101 CR </a:t>
            </a:r>
            <a:r>
              <a:rPr lang="en-GB" sz="700" dirty="0"/>
              <a:t>Finalize </a:t>
            </a:r>
            <a:r>
              <a:rPr lang="en-GB" sz="700" dirty="0" err="1"/>
              <a:t>eMTC</a:t>
            </a:r>
            <a:r>
              <a:rPr lang="en-GB" sz="700" dirty="0"/>
              <a:t> CQI test requirements (-00870) </a:t>
            </a:r>
            <a:endParaRPr lang="en-US" altLang="en-US" sz="700" dirty="0"/>
          </a:p>
          <a:p>
            <a:pPr lvl="2"/>
            <a:endParaRPr lang="en-US" altLang="en-US" sz="700" dirty="0"/>
          </a:p>
          <a:p>
            <a:pPr lvl="1"/>
            <a:endParaRPr lang="en-US" altLang="en-US" sz="1050" dirty="0" smtClean="0"/>
          </a:p>
          <a:p>
            <a:pPr lvl="1"/>
            <a:endParaRPr lang="en-US" altLang="en-US" sz="1050" dirty="0" smtClean="0"/>
          </a:p>
          <a:p>
            <a:pPr lvl="2"/>
            <a:endParaRPr lang="en-US" altLang="en-US" sz="700" dirty="0" smtClean="0"/>
          </a:p>
          <a:p>
            <a:pPr lvl="1"/>
            <a:endParaRPr lang="en-US" altLang="en-US" sz="1050" dirty="0" smtClean="0"/>
          </a:p>
          <a:p>
            <a:pPr lvl="1"/>
            <a:endParaRPr lang="en-US" altLang="en-US" sz="1050" dirty="0"/>
          </a:p>
          <a:p>
            <a:pPr lvl="2"/>
            <a:endParaRPr lang="en-GB" altLang="en-US" sz="600" dirty="0"/>
          </a:p>
        </p:txBody>
      </p:sp>
    </p:spTree>
    <p:extLst>
      <p:ext uri="{BB962C8B-B14F-4D97-AF65-F5344CB8AC3E}">
        <p14:creationId xmlns:p14="http://schemas.microsoft.com/office/powerpoint/2010/main" val="711027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17</a:t>
            </a:fld>
            <a:endParaRPr lang="en-GB" altLang="en-US"/>
          </a:p>
        </p:txBody>
      </p:sp>
      <p:sp>
        <p:nvSpPr>
          <p:cNvPr id="5" name="Rectangle 4"/>
          <p:cNvSpPr/>
          <p:nvPr/>
        </p:nvSpPr>
        <p:spPr>
          <a:xfrm>
            <a:off x="254833" y="515639"/>
            <a:ext cx="8379502" cy="615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US" altLang="en-US" sz="1600" dirty="0">
                <a:latin typeface="+mn-lt"/>
                <a:cs typeface="+mn-cs"/>
              </a:rPr>
              <a:t>NB-</a:t>
            </a:r>
            <a:r>
              <a:rPr lang="en-US" altLang="en-US" sz="1600" dirty="0" err="1">
                <a:latin typeface="+mn-lt"/>
                <a:cs typeface="+mn-cs"/>
              </a:rPr>
              <a:t>IoT</a:t>
            </a:r>
            <a:r>
              <a:rPr lang="en-US" altLang="en-US" sz="1600" dirty="0">
                <a:latin typeface="+mn-lt"/>
                <a:cs typeface="+mn-cs"/>
              </a:rPr>
              <a:t>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WF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absolute power tolerance (-02071)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WF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: BS RF Receiver NB intermodulation and spurs (-02055)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LS on T311 timer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(-02017)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LS on RMC configurations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RF tests (-02006)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Reply LS on OCNG applicability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RF receiver conformance requirements (-02057)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Reply LS on NPDSCH demodulation test Reference Channel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(-2008)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en-US" sz="900" dirty="0">
                <a:latin typeface="+mn-lt"/>
              </a:rPr>
              <a:t>36.101 </a:t>
            </a:r>
            <a:r>
              <a:rPr lang="en-GB" sz="900" dirty="0">
                <a:latin typeface="+mn-lt"/>
              </a:rPr>
              <a:t>Scheduling pattern for NPUSCH format 1 and NPDSCH in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RF test ( -02056)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36.101 </a:t>
            </a:r>
            <a:r>
              <a:rPr lang="en-GB" sz="900" dirty="0">
                <a:latin typeface="+mn-lt"/>
              </a:rPr>
              <a:t>PCMAX tolerance for UE Cat NB1 power class 5 (-02070)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36.101 CR </a:t>
            </a:r>
            <a:r>
              <a:rPr lang="en-GB" sz="900" dirty="0">
                <a:latin typeface="+mn-lt"/>
              </a:rPr>
              <a:t>Corrections in TS 36.101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UE (-02207)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36.101 </a:t>
            </a:r>
            <a:r>
              <a:rPr lang="en-GB" sz="900" dirty="0">
                <a:latin typeface="+mn-lt"/>
              </a:rPr>
              <a:t>CR for clarification on SEM of category NB1 (-02010) </a:t>
            </a:r>
            <a:endParaRPr lang="en-GB" sz="900" dirty="0" smtClean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/>
              <a:t>36.101 CR  Updates to the overview of RMC for NB-</a:t>
            </a:r>
            <a:r>
              <a:rPr lang="en-GB" sz="900" dirty="0" err="1"/>
              <a:t>IoT</a:t>
            </a:r>
            <a:r>
              <a:rPr lang="en-GB" sz="900" dirty="0"/>
              <a:t> (-02007)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/>
              <a:t>36.101 CR </a:t>
            </a:r>
            <a:r>
              <a:rPr lang="en-GB" sz="900" dirty="0" err="1"/>
              <a:t>Cleanup</a:t>
            </a:r>
            <a:r>
              <a:rPr lang="en-GB" sz="900" dirty="0"/>
              <a:t> for NB-</a:t>
            </a:r>
            <a:r>
              <a:rPr lang="en-GB" sz="900" dirty="0" err="1"/>
              <a:t>IoT</a:t>
            </a:r>
            <a:r>
              <a:rPr lang="en-GB" sz="900" dirty="0"/>
              <a:t> UE </a:t>
            </a:r>
            <a:r>
              <a:rPr lang="en-GB" sz="900" dirty="0" err="1"/>
              <a:t>demod</a:t>
            </a:r>
            <a:r>
              <a:rPr lang="en-GB" sz="900" dirty="0"/>
              <a:t> performance requirements (-02011)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 smtClean="0">
                <a:latin typeface="+mn-lt"/>
              </a:rPr>
              <a:t>36.104 </a:t>
            </a:r>
            <a:r>
              <a:rPr lang="en-GB" sz="900" dirty="0">
                <a:latin typeface="+mn-lt"/>
              </a:rPr>
              <a:t>Correction on FRC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in TS 36.104 (-2066)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36.104 </a:t>
            </a:r>
            <a:r>
              <a:rPr lang="en-GB" sz="900" dirty="0">
                <a:latin typeface="+mn-lt"/>
              </a:rPr>
              <a:t>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narrowband intermodulation performance requirement  (-01656</a:t>
            </a:r>
            <a:r>
              <a:rPr lang="en-GB" sz="900" dirty="0" smtClean="0">
                <a:latin typeface="+mn-lt"/>
              </a:rPr>
              <a:t>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/>
              <a:t>36.104 CR </a:t>
            </a:r>
            <a:r>
              <a:rPr lang="en-GB" sz="900" dirty="0" err="1"/>
              <a:t>Cleanup</a:t>
            </a:r>
            <a:r>
              <a:rPr lang="en-GB" sz="900" dirty="0"/>
              <a:t> for NB-</a:t>
            </a:r>
            <a:r>
              <a:rPr lang="en-GB" sz="900" dirty="0" err="1"/>
              <a:t>IoT</a:t>
            </a:r>
            <a:r>
              <a:rPr lang="en-GB" sz="900" dirty="0"/>
              <a:t> BS </a:t>
            </a:r>
            <a:r>
              <a:rPr lang="en-GB" sz="900" dirty="0" err="1"/>
              <a:t>demod</a:t>
            </a:r>
            <a:r>
              <a:rPr lang="en-GB" sz="900" dirty="0"/>
              <a:t> performance requirements (-2012) </a:t>
            </a:r>
            <a:endParaRPr lang="en-GB" sz="900" dirty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36.141 </a:t>
            </a:r>
            <a:r>
              <a:rPr lang="en-GB" sz="900" dirty="0">
                <a:latin typeface="+mn-lt"/>
              </a:rPr>
              <a:t>Correction on FRC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in TS 36.141 (-2067 )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36.141 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Test Configuration and Test Model (-02054)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36.141 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narrowband intermodulation performance requirement (-01660)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36.141 </a:t>
            </a:r>
            <a:r>
              <a:rPr lang="en-GB" sz="900" dirty="0" err="1">
                <a:latin typeface="+mn-lt"/>
              </a:rPr>
              <a:t>Cleanup</a:t>
            </a:r>
            <a:r>
              <a:rPr lang="en-GB" sz="900" dirty="0">
                <a:latin typeface="+mn-lt"/>
              </a:rPr>
              <a:t> for he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NPUSCH conformance test (-02013)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36.141 NPRACH performance requirements  (-02356)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37.104 </a:t>
            </a:r>
            <a:r>
              <a:rPr lang="en-GB" sz="900" dirty="0">
                <a:latin typeface="+mn-lt"/>
              </a:rPr>
              <a:t>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narrowband intermodulation performance requirement (-01658)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37.141 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Test Configurations (-0166)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37.141 Corrections on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narrowband intermodulation performance requirement (-02069)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36.133 CR </a:t>
            </a:r>
            <a:r>
              <a:rPr lang="en-GB" sz="900" dirty="0">
                <a:latin typeface="+mn-lt"/>
              </a:rPr>
              <a:t>Maintenance CR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core requirement R13 (-01357)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36.133 CR </a:t>
            </a:r>
            <a:r>
              <a:rPr lang="en-GB" sz="900" dirty="0">
                <a:latin typeface="+mn-lt"/>
              </a:rPr>
              <a:t>Capturing agreements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(-02076) </a:t>
            </a:r>
            <a:endParaRPr lang="en-US" altLang="en-US" sz="900" dirty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US" altLang="en-US" sz="900" dirty="0">
                <a:latin typeface="+mn-lt"/>
              </a:rPr>
              <a:t>36.133 </a:t>
            </a:r>
            <a:r>
              <a:rPr lang="en-GB" sz="900" dirty="0">
                <a:latin typeface="+mn-lt"/>
              </a:rPr>
              <a:t>Correction of reference in CONNECTED mode measurement requirements for NB-IOT (-01559)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CR Update to Radio Link Monitoring Requirements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(-02014)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Correction CR on R RC_IDLE state requirements for NB-IOT (-02072)</a:t>
            </a:r>
            <a:endParaRPr lang="en-US" altLang="en-US" sz="900" dirty="0">
              <a:latin typeface="+mn-lt"/>
            </a:endParaRP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altLang="en-US" sz="900" dirty="0">
                <a:latin typeface="+mn-lt"/>
              </a:rPr>
              <a:t>36.133 CR </a:t>
            </a:r>
            <a:r>
              <a:rPr lang="en-GB" sz="900" dirty="0">
                <a:latin typeface="+mn-lt"/>
              </a:rPr>
              <a:t>Correction to redirection to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non-anchor carrier(-02027)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Correct parameters for UE Category NB1 Reselection Test Case A.4.2.18 (-02016)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CR on RRC re-establishment test case (-01352)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CR Maintenance CR for NB-</a:t>
            </a:r>
            <a:r>
              <a:rPr lang="en-GB" sz="900" dirty="0" err="1">
                <a:latin typeface="+mn-lt"/>
              </a:rPr>
              <a:t>IoT</a:t>
            </a:r>
            <a:r>
              <a:rPr lang="en-GB" sz="900" dirty="0">
                <a:latin typeface="+mn-lt"/>
              </a:rPr>
              <a:t> performance requirement (-02073)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CR for the correction on the </a:t>
            </a:r>
            <a:r>
              <a:rPr lang="en-GB" sz="900" dirty="0" err="1">
                <a:latin typeface="+mn-lt"/>
              </a:rPr>
              <a:t>testcases</a:t>
            </a:r>
            <a:r>
              <a:rPr lang="en-GB" sz="900" dirty="0">
                <a:latin typeface="+mn-lt"/>
              </a:rPr>
              <a:t> of HD-FDD Radio Link Monitoring for UE </a:t>
            </a:r>
            <a:r>
              <a:rPr lang="en-GB" sz="900" dirty="0" err="1">
                <a:latin typeface="+mn-lt"/>
              </a:rPr>
              <a:t>catefory</a:t>
            </a:r>
            <a:r>
              <a:rPr lang="en-GB" sz="900" dirty="0">
                <a:latin typeface="+mn-lt"/>
              </a:rPr>
              <a:t> NB1  (-02074) </a:t>
            </a:r>
          </a:p>
          <a:p>
            <a:pPr marL="742950" lvl="1" indent="-285750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</a:pPr>
            <a:r>
              <a:rPr lang="en-GB" sz="900" dirty="0">
                <a:latin typeface="+mn-lt"/>
              </a:rPr>
              <a:t>36.133 CR Test on Intra-frequency cell reselection in enhanced coverage (-02023) 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94675" y="52466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(4/5)</a:t>
            </a:r>
            <a:br>
              <a:rPr lang="en-GB" altLang="en-US" dirty="0" smtClean="0"/>
            </a:br>
            <a:endParaRPr lang="fi-FI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641473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4"/>
          <p:cNvSpPr>
            <a:spLocks noGrp="1"/>
          </p:cNvSpPr>
          <p:nvPr>
            <p:ph type="title"/>
          </p:nvPr>
        </p:nvSpPr>
        <p:spPr>
          <a:xfrm>
            <a:off x="472190" y="209862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TEI-13 (5/5)</a:t>
            </a:r>
            <a:br>
              <a:rPr lang="en-GB" altLang="en-US" dirty="0" smtClean="0"/>
            </a:br>
            <a:endParaRPr lang="fi-FI" altLang="en-US" dirty="0" smtClean="0"/>
          </a:p>
        </p:txBody>
      </p:sp>
      <p:sp>
        <p:nvSpPr>
          <p:cNvPr id="57347" name="Content Placeholder 3"/>
          <p:cNvSpPr>
            <a:spLocks noGrp="1"/>
          </p:cNvSpPr>
          <p:nvPr>
            <p:ph idx="1"/>
          </p:nvPr>
        </p:nvSpPr>
        <p:spPr>
          <a:xfrm>
            <a:off x="269044" y="816752"/>
            <a:ext cx="8655050" cy="5589906"/>
          </a:xfrm>
        </p:spPr>
        <p:txBody>
          <a:bodyPr/>
          <a:lstStyle/>
          <a:p>
            <a:r>
              <a:rPr lang="en-GB" altLang="en-US" sz="1800" dirty="0" smtClean="0"/>
              <a:t>Non-spectrum </a:t>
            </a:r>
          </a:p>
          <a:p>
            <a:pPr lvl="1"/>
            <a:r>
              <a:rPr lang="en-GB" altLang="en-US" sz="1000" dirty="0"/>
              <a:t>36.133 CR </a:t>
            </a:r>
            <a:r>
              <a:rPr lang="en-GB" sz="1000" dirty="0"/>
              <a:t>5 DL </a:t>
            </a:r>
            <a:r>
              <a:rPr lang="en-GB" sz="1000" dirty="0" err="1"/>
              <a:t>PCell</a:t>
            </a:r>
            <a:r>
              <a:rPr lang="en-GB" sz="1000" dirty="0"/>
              <a:t> in FDD RSRQ for E-UTRAN in Carrier Aggregation (-01739) </a:t>
            </a:r>
          </a:p>
          <a:p>
            <a:pPr lvl="1"/>
            <a:r>
              <a:rPr lang="en-GB" altLang="en-US" sz="1000" dirty="0"/>
              <a:t>36.101 </a:t>
            </a:r>
            <a:r>
              <a:rPr lang="en-GB" sz="1000" dirty="0"/>
              <a:t>Correction for FD-MIMO CRI test  (-00525) </a:t>
            </a:r>
          </a:p>
          <a:p>
            <a:pPr lvl="1"/>
            <a:r>
              <a:rPr lang="en-GB" altLang="en-US" sz="1000" dirty="0"/>
              <a:t>36.101 </a:t>
            </a:r>
            <a:r>
              <a:rPr lang="en-GB" sz="1000" dirty="0"/>
              <a:t>CR on correction of enhanced </a:t>
            </a:r>
            <a:r>
              <a:rPr lang="en-GB" sz="1000" dirty="0" err="1"/>
              <a:t>ePDCCH</a:t>
            </a:r>
            <a:r>
              <a:rPr lang="en-GB" sz="1000" dirty="0"/>
              <a:t> performance requirements for DL control channel </a:t>
            </a:r>
            <a:r>
              <a:rPr lang="en-GB" sz="1000" dirty="0" smtClean="0"/>
              <a:t>IM (-00943)</a:t>
            </a:r>
          </a:p>
          <a:p>
            <a:pPr lvl="1"/>
            <a:r>
              <a:rPr lang="en-GB" altLang="en-US" sz="1000" dirty="0"/>
              <a:t>36.104 CR on </a:t>
            </a:r>
            <a:r>
              <a:rPr lang="en-GB" sz="1000" dirty="0"/>
              <a:t>correction of performance requirements for BS MMSE-IRC receiver (-0944</a:t>
            </a:r>
            <a:r>
              <a:rPr lang="en-GB" sz="1000" dirty="0" smtClean="0"/>
              <a:t>)</a:t>
            </a:r>
          </a:p>
          <a:p>
            <a:pPr lvl="1"/>
            <a:r>
              <a:rPr lang="en-GB" altLang="en-US" sz="1000" dirty="0"/>
              <a:t>36.141 CR on </a:t>
            </a:r>
            <a:r>
              <a:rPr lang="en-GB" sz="1000" dirty="0"/>
              <a:t>correction of test requirements for BS MMSE-IRC receiver (-0946) </a:t>
            </a:r>
            <a:endParaRPr lang="en-GB" altLang="en-US" sz="1000" dirty="0"/>
          </a:p>
          <a:p>
            <a:r>
              <a:rPr lang="en-GB" altLang="en-US" sz="1800" dirty="0" smtClean="0"/>
              <a:t>Spectrum </a:t>
            </a:r>
            <a:endParaRPr lang="en-GB" altLang="en-US" sz="1800" dirty="0"/>
          </a:p>
          <a:p>
            <a:pPr lvl="1"/>
            <a:r>
              <a:rPr lang="en-US" altLang="en-US" sz="1000" dirty="0"/>
              <a:t>36.101 </a:t>
            </a:r>
            <a:r>
              <a:rPr lang="en-GB" sz="1000" dirty="0"/>
              <a:t>Missing harmonic reference sensitivity exception for CA_20A-42A and CA_20A-42A-42A (-0691) </a:t>
            </a:r>
          </a:p>
          <a:p>
            <a:pPr lvl="1"/>
            <a:r>
              <a:rPr lang="en-GB" sz="1000" dirty="0"/>
              <a:t>36.101 Correction of Rel-13 CA REFSENS exceptions (-2434)</a:t>
            </a:r>
          </a:p>
          <a:p>
            <a:pPr lvl="1"/>
            <a:r>
              <a:rPr lang="en-GB" sz="1000" dirty="0"/>
              <a:t>36.101 Correction to UL/DL configuration &amp; Special </a:t>
            </a:r>
            <a:r>
              <a:rPr lang="en-GB" sz="1000" dirty="0" err="1"/>
              <a:t>subframe</a:t>
            </a:r>
            <a:r>
              <a:rPr lang="en-GB" sz="1000" dirty="0"/>
              <a:t> configuration for CA CQI tests  (-00612) </a:t>
            </a:r>
            <a:r>
              <a:rPr lang="en-GB" sz="1000" b="1" dirty="0" smtClean="0"/>
              <a:t>	</a:t>
            </a:r>
            <a:endParaRPr lang="en-GB" sz="1000" dirty="0" smtClean="0"/>
          </a:p>
          <a:p>
            <a:pPr lvl="1"/>
            <a:r>
              <a:rPr lang="en-GB" sz="1000" dirty="0" smtClean="0"/>
              <a:t>36.133 </a:t>
            </a:r>
            <a:r>
              <a:rPr lang="en-GB" sz="1000" dirty="0"/>
              <a:t>Correct 4DL Act-</a:t>
            </a:r>
            <a:r>
              <a:rPr lang="en-GB" sz="1000" dirty="0" err="1"/>
              <a:t>deact</a:t>
            </a:r>
            <a:r>
              <a:rPr lang="en-GB" sz="1000" dirty="0"/>
              <a:t> Unknown </a:t>
            </a:r>
            <a:r>
              <a:rPr lang="en-GB" sz="1000" dirty="0" err="1"/>
              <a:t>SCell</a:t>
            </a:r>
            <a:r>
              <a:rPr lang="en-GB" sz="1000" dirty="0"/>
              <a:t> Test Cases A.8.16.63 and A.8.16.64 (-00622) </a:t>
            </a:r>
          </a:p>
          <a:p>
            <a:pPr lvl="1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216119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Rel-13 Non-Spectrum related 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18394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6"/>
          <p:cNvSpPr>
            <a:spLocks noGrp="1"/>
          </p:cNvSpPr>
          <p:nvPr>
            <p:ph type="title"/>
          </p:nvPr>
        </p:nvSpPr>
        <p:spPr>
          <a:xfrm>
            <a:off x="457200" y="46038"/>
            <a:ext cx="6834188" cy="1143000"/>
          </a:xfrm>
        </p:spPr>
        <p:txBody>
          <a:bodyPr/>
          <a:lstStyle/>
          <a:p>
            <a:r>
              <a:rPr lang="fi-FI" altLang="en-US" smtClean="0"/>
              <a:t>Meetings</a:t>
            </a:r>
          </a:p>
        </p:txBody>
      </p:sp>
      <p:sp>
        <p:nvSpPr>
          <p:cNvPr id="7171" name="Content Placeholder 7"/>
          <p:cNvSpPr>
            <a:spLocks noGrp="1"/>
          </p:cNvSpPr>
          <p:nvPr>
            <p:ph idx="1"/>
          </p:nvPr>
        </p:nvSpPr>
        <p:spPr>
          <a:xfrm>
            <a:off x="288925" y="1146175"/>
            <a:ext cx="8640763" cy="5192713"/>
          </a:xfrm>
        </p:spPr>
        <p:txBody>
          <a:bodyPr/>
          <a:lstStyle/>
          <a:p>
            <a:r>
              <a:rPr lang="fi-FI" altLang="en-US" dirty="0" smtClean="0"/>
              <a:t>Meetings held since the last plenary</a:t>
            </a:r>
          </a:p>
          <a:p>
            <a:endParaRPr lang="fi-FI" altLang="en-US" dirty="0" smtClean="0"/>
          </a:p>
          <a:p>
            <a:endParaRPr lang="fi-FI" altLang="en-US" dirty="0" smtClean="0"/>
          </a:p>
          <a:p>
            <a:endParaRPr lang="fi-FI" altLang="en-US" dirty="0" smtClean="0"/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>
              <a:solidFill>
                <a:srgbClr val="0000FF"/>
              </a:solidFill>
            </a:endParaRPr>
          </a:p>
          <a:p>
            <a:pPr lvl="1"/>
            <a:endParaRPr lang="en-GB" altLang="en-US" sz="2000" dirty="0" smtClean="0"/>
          </a:p>
          <a:p>
            <a:pPr lvl="1">
              <a:buFont typeface="Arial" charset="0"/>
              <a:buNone/>
            </a:pPr>
            <a:endParaRPr lang="fi-FI" altLang="en-US" dirty="0" smtClean="0"/>
          </a:p>
        </p:txBody>
      </p:sp>
      <p:graphicFrame>
        <p:nvGraphicFramePr>
          <p:cNvPr id="9" name="Group 1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832417"/>
              </p:ext>
            </p:extLst>
          </p:nvPr>
        </p:nvGraphicFramePr>
        <p:xfrm>
          <a:off x="890848" y="1990959"/>
          <a:ext cx="7712075" cy="1041401"/>
        </p:xfrm>
        <a:graphic>
          <a:graphicData uri="http://schemas.openxmlformats.org/drawingml/2006/table">
            <a:tbl>
              <a:tblPr/>
              <a:tblGrid>
                <a:gridCol w="1917088"/>
                <a:gridCol w="1797662"/>
                <a:gridCol w="2392362"/>
                <a:gridCol w="1604963"/>
              </a:tblGrid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NR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 – 19 Jan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Spokean, US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SimSun" pitchFamily="2" charset="-122"/>
                          <a:cs typeface="Arial" charset="0"/>
                        </a:rPr>
                        <a:t>NF3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76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RAN4 #82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13 – 17 Feb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Athens, GR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MS PGothic" pitchFamily="34" charset="-128"/>
                          <a:cs typeface="Arial" charset="0"/>
                        </a:rPr>
                        <a:t>EF3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346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RAN #75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6 – 9 March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Dubrovnik</a:t>
                      </a:r>
                      <a:r>
                        <a:rPr kumimoji="0" lang="en-US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, HR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EF3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3"/>
          <p:cNvSpPr>
            <a:spLocks noGrp="1"/>
          </p:cNvSpPr>
          <p:nvPr>
            <p:ph type="title"/>
          </p:nvPr>
        </p:nvSpPr>
        <p:spPr>
          <a:xfrm>
            <a:off x="457200" y="115888"/>
            <a:ext cx="6834188" cy="1143000"/>
          </a:xfrm>
        </p:spPr>
        <p:txBody>
          <a:bodyPr/>
          <a:lstStyle/>
          <a:p>
            <a:r>
              <a:rPr lang="fi-FI" altLang="en-US" dirty="0" smtClean="0"/>
              <a:t>Study on Multi-node testing for LAA</a:t>
            </a:r>
          </a:p>
        </p:txBody>
      </p:sp>
      <p:sp>
        <p:nvSpPr>
          <p:cNvPr id="29699" name="Content Placeholder 4"/>
          <p:cNvSpPr>
            <a:spLocks noGrp="1"/>
          </p:cNvSpPr>
          <p:nvPr>
            <p:ph idx="1"/>
          </p:nvPr>
        </p:nvSpPr>
        <p:spPr>
          <a:xfrm>
            <a:off x="180975" y="1239838"/>
            <a:ext cx="8718550" cy="4660900"/>
          </a:xfrm>
        </p:spPr>
        <p:txBody>
          <a:bodyPr/>
          <a:lstStyle/>
          <a:p>
            <a:r>
              <a:rPr lang="fi-FI" altLang="en-US" dirty="0" smtClean="0"/>
              <a:t> SI is proposed to be extended to June 2017. </a:t>
            </a:r>
          </a:p>
          <a:p>
            <a:r>
              <a:rPr lang="fi-FI" altLang="en-US" dirty="0" smtClean="0"/>
              <a:t> Ad-hoc meeting mintues in RAN4 #82 (-02300)</a:t>
            </a:r>
          </a:p>
          <a:p>
            <a:r>
              <a:rPr lang="fi-FI" altLang="en-US" dirty="0" smtClean="0"/>
              <a:t> Updated TR (-01624) based on approved TPs in last RAN4 meeting was approved</a:t>
            </a:r>
          </a:p>
          <a:p>
            <a:r>
              <a:rPr lang="fi-FI" altLang="en-US" dirty="0"/>
              <a:t> </a:t>
            </a:r>
            <a:r>
              <a:rPr lang="fi-FI" altLang="en-US" dirty="0" smtClean="0"/>
              <a:t>No further agreements in RAN4 #82 meeting </a:t>
            </a:r>
          </a:p>
          <a:p>
            <a:pPr lvl="1"/>
            <a:endParaRPr lang="en-GB" sz="2000" dirty="0"/>
          </a:p>
          <a:p>
            <a:pPr marL="0" indent="0">
              <a:buNone/>
            </a:pPr>
            <a:endParaRPr lang="en-GB" sz="2400" dirty="0" smtClean="0"/>
          </a:p>
          <a:p>
            <a:pPr lvl="1"/>
            <a:endParaRPr lang="fi-FI" altLang="en-US" sz="2000" dirty="0"/>
          </a:p>
          <a:p>
            <a:pPr lvl="1"/>
            <a:endParaRPr lang="fi-FI" altLang="en-US" sz="1100" dirty="0" smtClean="0"/>
          </a:p>
        </p:txBody>
      </p:sp>
    </p:spTree>
    <p:extLst>
      <p:ext uri="{BB962C8B-B14F-4D97-AF65-F5344CB8AC3E}">
        <p14:creationId xmlns:p14="http://schemas.microsoft.com/office/powerpoint/2010/main" val="2545655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Specturm related WI/SI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9057215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73529" y="77108"/>
            <a:ext cx="6834188" cy="1143000"/>
          </a:xfrm>
        </p:spPr>
        <p:txBody>
          <a:bodyPr/>
          <a:lstStyle/>
          <a:p>
            <a:r>
              <a:rPr lang="en-GB" altLang="en-US" sz="2400" dirty="0" smtClean="0"/>
              <a:t>LTE Intra-Band CA including contiguous and non-contiguous</a:t>
            </a:r>
            <a:br>
              <a:rPr lang="en-GB" altLang="en-US" sz="2400" dirty="0" smtClean="0"/>
            </a:br>
            <a:endParaRPr lang="fi-FI" altLang="en-US" sz="24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2919806"/>
              </p:ext>
            </p:extLst>
          </p:nvPr>
        </p:nvGraphicFramePr>
        <p:xfrm>
          <a:off x="571498" y="2639479"/>
          <a:ext cx="7658102" cy="30841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43127"/>
                <a:gridCol w="1095375"/>
                <a:gridCol w="1953986"/>
                <a:gridCol w="1396093"/>
                <a:gridCol w="1069521"/>
              </a:tblGrid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Perf</a:t>
                      </a:r>
                      <a:r>
                        <a:rPr lang="en-GB" sz="1000" dirty="0">
                          <a:effectLst/>
                        </a:rPr>
                        <a:t>.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900" dirty="0">
                          <a:effectLst/>
                          <a:latin typeface="Arial"/>
                          <a:ea typeface="宋体"/>
                          <a:cs typeface="Times New Roman"/>
                        </a:rPr>
                        <a:t>CA</a:t>
                      </a: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_2DL_1A-1A_1UL_BCS0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_3B_1UL_BCS0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_3A-3A_1UL_BCS2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_5B_2UL_BCS0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_5B_1UL_BCS1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Kiran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Kuchi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IITH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_5A_5A_1UL_BCS1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Kiran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Kuchi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IITH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CA_2DL</a:t>
                      </a:r>
                      <a:r>
                        <a:rPr lang="en-GB" sz="1000" dirty="0">
                          <a:effectLst/>
                        </a:rPr>
                        <a:t>_7A-7A_2UL_7A-7A_BCS1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err="1">
                          <a:effectLst/>
                        </a:rPr>
                        <a:t>Joonyoung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err="1">
                          <a:effectLst/>
                        </a:rPr>
                        <a:t>Shin,SK</a:t>
                      </a:r>
                      <a:r>
                        <a:rPr lang="en-GB" sz="1000" dirty="0">
                          <a:effectLst/>
                        </a:rPr>
                        <a:t> telecom</a:t>
                      </a:r>
                      <a:endParaRPr lang="en-US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_7A-7A_1UL_BCS2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Bo-Han Hsieh, 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_7A-7A_1UL_BCS3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Shin,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SK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CA_2DL</a:t>
                      </a:r>
                      <a:r>
                        <a:rPr lang="en-GB" sz="1000">
                          <a:effectLst/>
                        </a:rPr>
                        <a:t>_7A-7A_2UL_7A-7A_BCS3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Joonyoung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err="1">
                          <a:effectLst/>
                        </a:rPr>
                        <a:t>Shin,SK</a:t>
                      </a:r>
                      <a:r>
                        <a:rPr lang="en-GB" sz="1000" dirty="0">
                          <a:effectLst/>
                        </a:rPr>
                        <a:t> telecom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858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US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CA_3DL_40D_1UL_BCS1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CA_</a:t>
                      </a:r>
                      <a:r>
                        <a:rPr lang="it-IT" sz="1000" kern="100">
                          <a:effectLst/>
                        </a:rPr>
                        <a:t>3DL_</a:t>
                      </a:r>
                      <a:r>
                        <a:rPr lang="en-GB" sz="1000" kern="100">
                          <a:effectLst/>
                        </a:rPr>
                        <a:t>40D</a:t>
                      </a:r>
                      <a:r>
                        <a:rPr lang="it-IT" sz="1000" kern="100">
                          <a:effectLst/>
                        </a:rPr>
                        <a:t>_3UL_BCS0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effectLst/>
                        </a:rPr>
                        <a:t>Rel-12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effectLst/>
                        </a:rPr>
                        <a:t>Qun</a:t>
                      </a:r>
                      <a:r>
                        <a:rPr lang="en-GB" sz="1000" kern="100" dirty="0"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</a:rPr>
                        <a:t>Pan,</a:t>
                      </a:r>
                      <a:r>
                        <a:rPr lang="en-US" sz="1000" kern="1200" baseline="0" dirty="0" smtClean="0"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</a:rPr>
                        <a:t>CMCC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CA_4DL_40E_1UL_BCS0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CA_2DL_40A-40A_1UL_BCS1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CA_3DL_40A-40C_1UL_BCS0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2572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CA_4DL_40C-40C_1UL_BCS0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27252" y="925285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200" dirty="0"/>
              <a:t>36.101 (</a:t>
            </a:r>
            <a:r>
              <a:rPr lang="en-US" altLang="en-US" sz="1200" dirty="0" smtClean="0"/>
              <a:t>R4-1700750)</a:t>
            </a:r>
          </a:p>
          <a:p>
            <a:pPr lvl="1"/>
            <a:r>
              <a:rPr lang="en-US" altLang="en-US" sz="1200" dirty="0" smtClean="0"/>
              <a:t>36.104</a:t>
            </a:r>
            <a:r>
              <a:rPr lang="zh-CN" altLang="en-US" sz="1200" dirty="0"/>
              <a:t> </a:t>
            </a:r>
            <a:r>
              <a:rPr lang="en-US" altLang="zh-CN" sz="1200" dirty="0" smtClean="0"/>
              <a:t>(R4-1702512)</a:t>
            </a:r>
          </a:p>
          <a:p>
            <a:pPr lvl="1"/>
            <a:r>
              <a:rPr lang="en-US" altLang="en-US" sz="1200" dirty="0" smtClean="0"/>
              <a:t>36.141 (R4-1702513)</a:t>
            </a:r>
          </a:p>
          <a:p>
            <a:r>
              <a:rPr lang="en-US" altLang="en-US" sz="1600" dirty="0" smtClean="0"/>
              <a:t>Endorsed Revised WID (R4-1700744) </a:t>
            </a:r>
            <a:endParaRPr lang="en-US" altLang="en-US" sz="1600" dirty="0"/>
          </a:p>
          <a:p>
            <a:r>
              <a:rPr lang="pt-BR" altLang="en-US" sz="1600" dirty="0" smtClean="0"/>
              <a:t>Detailed progress of each CA combinations (and see next slides)</a:t>
            </a:r>
            <a:endParaRPr lang="fi-FI" altLang="en-US" sz="1600" dirty="0" smtClean="0"/>
          </a:p>
          <a:p>
            <a:pPr lvl="2">
              <a:buFont typeface="Arial" charset="0"/>
              <a:buNone/>
            </a:pPr>
            <a:endParaRPr lang="en-GB" altLang="en-US" sz="1050" dirty="0" smtClean="0"/>
          </a:p>
        </p:txBody>
      </p:sp>
    </p:spTree>
    <p:extLst>
      <p:ext uri="{BB962C8B-B14F-4D97-AF65-F5344CB8AC3E}">
        <p14:creationId xmlns:p14="http://schemas.microsoft.com/office/powerpoint/2010/main" val="264524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86457"/>
              </p:ext>
            </p:extLst>
          </p:nvPr>
        </p:nvGraphicFramePr>
        <p:xfrm>
          <a:off x="636814" y="1558110"/>
          <a:ext cx="7911193" cy="45059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7861"/>
                <a:gridCol w="1047750"/>
                <a:gridCol w="1809750"/>
                <a:gridCol w="942975"/>
                <a:gridCol w="1632857"/>
              </a:tblGrid>
              <a:tr h="444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</a:t>
                      </a:r>
                      <a:r>
                        <a:rPr lang="en-GB" sz="1000" dirty="0" err="1">
                          <a:effectLst/>
                          <a:latin typeface="+mn-lt"/>
                        </a:rPr>
                        <a:t>indep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.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from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contact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name, company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01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kern="100" dirty="0"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 kern="100" dirty="0">
                          <a:effectLst/>
                          <a:latin typeface="+mn-lt"/>
                        </a:rPr>
                        <a:t>41D</a:t>
                      </a:r>
                      <a:r>
                        <a:rPr lang="it-IT" sz="1000" kern="100" dirty="0">
                          <a:effectLst/>
                          <a:latin typeface="+mn-lt"/>
                        </a:rPr>
                        <a:t>_3UL_BCS0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00" dirty="0"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effectLst/>
                          <a:latin typeface="+mn-lt"/>
                        </a:rPr>
                        <a:t>Qun</a:t>
                      </a:r>
                      <a:r>
                        <a:rPr lang="en-GB" sz="1000" kern="100" dirty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  <a:latin typeface="+mn-lt"/>
                        </a:rPr>
                        <a:t>Pan,</a:t>
                      </a:r>
                      <a:r>
                        <a:rPr lang="en-US" sz="1000" kern="1200" baseline="0" dirty="0" smtClean="0"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effectLst/>
                          <a:latin typeface="+mn-lt"/>
                        </a:rPr>
                        <a:t>CMCC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55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CA_3DL_41A-41C_2UL_41C_BCS0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George Cummings, Sprint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CA_4DL_41E_2UL_41C_BCS0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George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Cummings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Sprint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CA_5DL_41C-41D_2UL_41C_BCS0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George Cummings, Sprint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CA_2DL_42C_2UL_BCS1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Liehai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CA_3DL_42D_2UL_BCS1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Liehai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CA_5DL_42F_1UL_BCS0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CA_5DL_42F_2UL_BCS0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7359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CA_2DL_43C_1UL_BCS0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CA_2DL_46C_0UL_BCS0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CA_2DL_46C_0UL_BCS1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4831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CA_3DL_46D_0UL_BCS0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Liu Bo,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CA_3DL_46D_0UL_BCS1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CA_4DL_46E_0UL_BCS0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CA_4DL_46E_0UL_BCS1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839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 CA_46A-46A_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CA_3DL_ CA_ 46A-46C_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 CA_ 46A-46D_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0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CA_2DL_48A-48A_1UL_BCS0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CA_2DL_48C_1UL_BCS0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CA_3DL_48A-48C_1UL_BCS0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CA_3DL_48D_1UL_BCS0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CA_4DL_48A-48D_1UL_BCS0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CA_4DL_48C-48C_1UL_BCS0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Angelow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Nokia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36814" y="199572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 smtClean="0"/>
              <a:t>LTE Intra-Band CA including contiguous and non-contiguous</a:t>
            </a:r>
            <a:br>
              <a:rPr lang="en-GB" altLang="en-US" sz="2400" kern="0" dirty="0" smtClean="0"/>
            </a:br>
            <a:endParaRPr lang="fi-FI" altLang="en-US" sz="2400" kern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</a:t>
            </a:r>
            <a:r>
              <a:rPr lang="pt-BR" altLang="en-US" sz="2200" dirty="0"/>
              <a:t>(and see next </a:t>
            </a:r>
            <a:r>
              <a:rPr lang="pt-BR" altLang="en-US" sz="2200" dirty="0" smtClean="0"/>
              <a:t>slides)</a:t>
            </a:r>
            <a:endParaRPr lang="fi-FI" altLang="en-US" sz="2200" dirty="0"/>
          </a:p>
          <a:p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169416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1446773"/>
              </p:ext>
            </p:extLst>
          </p:nvPr>
        </p:nvGraphicFramePr>
        <p:xfrm>
          <a:off x="636814" y="1558110"/>
          <a:ext cx="7911193" cy="19869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77861"/>
                <a:gridCol w="1047750"/>
                <a:gridCol w="1809750"/>
                <a:gridCol w="942975"/>
                <a:gridCol w="1632857"/>
              </a:tblGrid>
              <a:tr h="444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</a:t>
                      </a:r>
                      <a:r>
                        <a:rPr lang="en-GB" sz="1000" dirty="0" err="1">
                          <a:effectLst/>
                          <a:latin typeface="+mn-lt"/>
                        </a:rPr>
                        <a:t>indep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.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from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contact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name, company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01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CA_4DL_48E_1UL_BCS0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64556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CA_5DL_48C-48D_1UL_BCS0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 Angelow, Nokia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CA_5DL_48F_1UL_BCS0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Iwajlo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Angelow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Nokia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66D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66A-66B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66A-66C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CA_2DL_66A-66A_2UL_66A-66A_BCS0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CA_2DL_66B_2UL_66B_BCS0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  <a:tr h="17479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CA_2DL_66C_2UL_66C_BCS0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8149" marR="8149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36814" y="199572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sz="2400" kern="0" dirty="0" smtClean="0"/>
              <a:t>LTE Intra-Band CA including contiguous and non-contiguous</a:t>
            </a:r>
            <a:br>
              <a:rPr lang="en-GB" altLang="en-US" sz="2400" kern="0" dirty="0" smtClean="0"/>
            </a:br>
            <a:endParaRPr lang="fi-FI" altLang="en-US" sz="2400" kern="0" dirty="0" smtClean="0"/>
          </a:p>
        </p:txBody>
      </p:sp>
      <p:sp>
        <p:nvSpPr>
          <p:cNvPr id="8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407382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522515" y="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0924" y="794657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 Big CRs </a:t>
            </a:r>
          </a:p>
          <a:p>
            <a:pPr lvl="1"/>
            <a:r>
              <a:rPr lang="en-US" altLang="en-US" sz="1400" dirty="0"/>
              <a:t>36.101 (</a:t>
            </a:r>
            <a:r>
              <a:rPr lang="en-US" altLang="en-US" sz="1400" dirty="0" smtClean="0"/>
              <a:t>R4-1701790)</a:t>
            </a:r>
          </a:p>
          <a:p>
            <a:pPr lvl="1"/>
            <a:r>
              <a:rPr lang="en-US" altLang="en-US" sz="1400" dirty="0" smtClean="0"/>
              <a:t>36.104 (R4-1701791)</a:t>
            </a:r>
          </a:p>
          <a:p>
            <a:pPr lvl="1"/>
            <a:r>
              <a:rPr lang="en-US" altLang="en-US" sz="1400" dirty="0" smtClean="0"/>
              <a:t>36.141 (R4-1701792)</a:t>
            </a:r>
            <a:endParaRPr lang="en-US" altLang="en-US" sz="1400" dirty="0"/>
          </a:p>
          <a:p>
            <a:r>
              <a:rPr lang="en-US" altLang="en-US" sz="1800" dirty="0" smtClean="0"/>
              <a:t>Endorsed Revised WID (R4-1701800)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combinations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594417"/>
              </p:ext>
            </p:extLst>
          </p:nvPr>
        </p:nvGraphicFramePr>
        <p:xfrm>
          <a:off x="400050" y="2600983"/>
          <a:ext cx="8286750" cy="35782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3625"/>
                <a:gridCol w="1238250"/>
                <a:gridCol w="2528999"/>
                <a:gridCol w="1092937"/>
                <a:gridCol w="1092939"/>
              </a:tblGrid>
              <a:tr h="593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CA_2DL_1A-3A_1UL_BCS1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0006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2DL_1A-38A_1UL_BCS0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 Group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CA_2DL_1A-46A_1UL_BCS1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CA_2DL_2A-66A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52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CA_2DL_2A-66A 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CA_2DL_2A-66A _1UL_BCS2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CA_2DL_3A-5A _1UL_BCS4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,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CA_2DL_3A-11A_1UL_BCS0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CA_2DL_3A-21A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NTT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DOCOMO,INC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CA_2DL_3A-28A_1UL_BCS1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CA_2DL_3A-32A_1UL_BCS0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 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Paolo Goria, Telecom Italia;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CA_2DL_3A-40A_1UL_BCS1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CA_2DL_3A-41A_1UL_BSC1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CA_2DL_3A-46A_1UL_BCS1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 Bo, Huawei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013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CA_2DL_5A-28A_1UL_BCS0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Hisashi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effectLst/>
                        </a:rPr>
                        <a:t>Onozawa,Nokia</a:t>
                      </a:r>
                      <a:r>
                        <a:rPr lang="en-GB" sz="1000" dirty="0" smtClean="0">
                          <a:effectLst/>
                        </a:rPr>
                        <a:t> </a:t>
                      </a:r>
                      <a:r>
                        <a:rPr lang="en-GB" sz="1000" dirty="0">
                          <a:effectLst/>
                        </a:rPr>
                        <a:t>Networks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51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225739"/>
              </p:ext>
            </p:extLst>
          </p:nvPr>
        </p:nvGraphicFramePr>
        <p:xfrm>
          <a:off x="519794" y="1635632"/>
          <a:ext cx="7966982" cy="42303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8014"/>
                <a:gridCol w="1008045"/>
                <a:gridCol w="2897845"/>
                <a:gridCol w="866538"/>
                <a:gridCol w="866540"/>
              </a:tblGrid>
              <a:tr h="3883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84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CA_2DL_5A-41A_1UL_BCS0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yankun, Samsung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CA_2DL_5A-46A_1UL_BCS0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_5A-46A_1UL_BCS1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Kiran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Kuchi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IITH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117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CA_2DL_5A-66A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CA_2DL_7A-8A_1UL_BCS2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7A-26A_1UL_BCS0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CA_2DL_7A-32A_1UL_BCS0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Goria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Telecom Italia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</a:tr>
              <a:tr h="129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CA_2DL_7A-46A_1UL_BCS1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984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2DL_7A-66A_1UL_BCS0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Paul (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Pavlo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)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Nebesny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Rogers Communications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240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CA_2DL_8A-28A_1UL_BCS0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57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2DL_8A-39A_1UL_BCS0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57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CA_2DL_8A-41A_1UL_BCS1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14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CA_2DL_8A-46A_1UL_BCS0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</a:rPr>
                        <a:t>Pan,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</a:rPr>
                        <a:t>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238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CA_2DL_8A-46A_1UL_BCS1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 </a:t>
                      </a:r>
                      <a:r>
                        <a:rPr lang="en-GB" sz="1000" dirty="0" smtClean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No</a:t>
                      </a:r>
                      <a:r>
                        <a:rPr lang="en-GB" sz="1000" dirty="0">
                          <a:effectLst/>
                        </a:rPr>
                        <a:t> 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43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716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2DL_11A-41A_1UL_BCS0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191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2DL_11A-42A_1UL_BCS0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Kihara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SoftBank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Corp..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314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CA_2DL_11A-46A_1UL_BCS0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Masaaki </a:t>
                      </a: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Obara,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19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CA_2DL_12A-66A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476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CA_2DL_12A-66A 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971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953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71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_1UL_BCS4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T-Mobile 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19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CA_2DL_12A-66A _1UL_BCS5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5749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7741681"/>
              </p:ext>
            </p:extLst>
          </p:nvPr>
        </p:nvGraphicFramePr>
        <p:xfrm>
          <a:off x="563333" y="1461218"/>
          <a:ext cx="7821388" cy="45993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20357"/>
                <a:gridCol w="773545"/>
                <a:gridCol w="2449556"/>
                <a:gridCol w="1188964"/>
                <a:gridCol w="1188966"/>
              </a:tblGrid>
              <a:tr h="52540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CA_2DL_13A-46A_1UL_BCS0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045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CA_2DL_13A-66A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4345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CA_2DL_19A-46A_1UL_BCS0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CA_2DL_20A-28A_1UL_BCS0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Ralf Schuh, TeliaSonera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3297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CA_2DL_20A-32A_1UL_BCS1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Paolo Goria, Telecom Italia;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7513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2DL_21A-28A_1UL_BCS0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73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CA_2DL_21A-46A_1UL_BCS0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573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CA_2DL_26A-46A_1UL_BCS0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Shane Austin, SouthernLINC Wireless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20334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CA_2DL_28A-41A_1UL_BCS1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686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CA_2DL_28A-46A_1UL_BCS0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2DL_29A-66A_1UL_BCS0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John Kim, Dish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CA_2DL_29A-70A_1UL_BCS0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Tchoubineh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DISH Network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CA_2DL_30A-66A_BCS0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Rel-10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宋体"/>
                          <a:cs typeface="Arial"/>
                        </a:rPr>
                        <a:t>Marc Grant, AT&amp;T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CA_2DL_39A-46A_1UL_BCS0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Anaya,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fi-FI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Lindel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CA_2DL_40A-46A_1UL_BCS0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Pan,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CA_2DL_40A-46A_1UL_BCS1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i-FI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Anaya,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fi-FI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CA_2DL_41A-46A_1UL_BCS1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 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+mn-lt"/>
                        </a:rPr>
                        <a:t>No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 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CA_2DL_46A-66A_1UL_BCS0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18861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CA_2DL_46A-70A_1UL_BCS0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Tchoubineh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DISH Network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80" marR="480" marT="0" marB="0"/>
                </a:tc>
              </a:tr>
              <a:tr h="8860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CA_2DL_66A-70A_1UL_BCS0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Tchoubineh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DISH Network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en-US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" marR="480" marT="0" marB="0"/>
                </a:tc>
              </a:tr>
            </a:tbl>
          </a:graphicData>
        </a:graphic>
      </p:graphicFrame>
      <p:sp>
        <p:nvSpPr>
          <p:cNvPr id="6" name="Title 4"/>
          <p:cNvSpPr txBox="1">
            <a:spLocks/>
          </p:cNvSpPr>
          <p:nvPr/>
        </p:nvSpPr>
        <p:spPr bwMode="auto">
          <a:xfrm>
            <a:off x="694645" y="19050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altLang="en-US" kern="0" dirty="0" smtClean="0"/>
              <a:t>LTE Inter-band CA for 2DL/1UL</a:t>
            </a:r>
            <a:endParaRPr lang="fi-FI" altLang="en-US" kern="0" dirty="0" smtClean="0"/>
          </a:p>
        </p:txBody>
      </p:sp>
      <p:sp>
        <p:nvSpPr>
          <p:cNvPr id="7" name="Content Placeholder 3"/>
          <p:cNvSpPr txBox="1">
            <a:spLocks/>
          </p:cNvSpPr>
          <p:nvPr/>
        </p:nvSpPr>
        <p:spPr bwMode="auto">
          <a:xfrm>
            <a:off x="392566" y="928008"/>
            <a:ext cx="8655050" cy="598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pt-BR" altLang="en-US" sz="2200" kern="0" dirty="0" smtClean="0"/>
              <a:t>Detailed progress of each CA combinations </a:t>
            </a:r>
            <a:endParaRPr lang="fi-FI" altLang="en-US" sz="2200" kern="0" dirty="0" smtClean="0"/>
          </a:p>
          <a:p>
            <a:pPr lvl="2">
              <a:buFont typeface="Arial" charset="0"/>
              <a:buNone/>
            </a:pPr>
            <a:endParaRPr lang="en-GB" altLang="en-US" sz="1400" kern="0" dirty="0" smtClean="0"/>
          </a:p>
        </p:txBody>
      </p:sp>
    </p:spTree>
    <p:extLst>
      <p:ext uri="{BB962C8B-B14F-4D97-AF65-F5344CB8AC3E}">
        <p14:creationId xmlns:p14="http://schemas.microsoft.com/office/powerpoint/2010/main" val="6314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(R4-1701325)</a:t>
            </a:r>
          </a:p>
          <a:p>
            <a:pPr lvl="1"/>
            <a:r>
              <a:rPr lang="en-US" altLang="en-US" sz="1400" dirty="0" smtClean="0"/>
              <a:t>36.104 (R4-1701326)</a:t>
            </a:r>
          </a:p>
          <a:p>
            <a:pPr lvl="1"/>
            <a:r>
              <a:rPr lang="en-US" altLang="en-US" sz="1400" dirty="0" smtClean="0"/>
              <a:t>36.141 (R4-1701327)</a:t>
            </a:r>
          </a:p>
          <a:p>
            <a:r>
              <a:rPr lang="en-US" altLang="en-US" sz="1800" dirty="0" smtClean="0"/>
              <a:t>Revised WID (R4-1702511)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4677826"/>
              </p:ext>
            </p:extLst>
          </p:nvPr>
        </p:nvGraphicFramePr>
        <p:xfrm>
          <a:off x="530680" y="2920909"/>
          <a:ext cx="7689395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02995"/>
                <a:gridCol w="1190625"/>
                <a:gridCol w="2162175"/>
                <a:gridCol w="1057275"/>
                <a:gridCol w="1076325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CA_3DL_5B-30A_1UL_BCS0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 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CA_3DL_2A-2A-66A_1UL_BCS0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CA_3DL_5A-5A-66A_1UL_BCS0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CA_3DL_5B-66A_1UL_BCS0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76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3571259"/>
              </p:ext>
            </p:extLst>
          </p:nvPr>
        </p:nvGraphicFramePr>
        <p:xfrm>
          <a:off x="612323" y="1610886"/>
          <a:ext cx="8229599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CA_3DL_2A-5A-66A_1UL_BCS0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CA_3DL_2A-13A-66A_1UL_BCS0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CA_3DL_12A-66C_1UL_BCS0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CA_3DL_12A-66A-66A_1UL_BCS0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CA_3DL_2A-12A-66A_1UL_BCS1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Nelson Ueng, T-Mobile USA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CA_3DL_3C-20A_1UL_BCS0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CA_3DL_3A-3A-20A_1UL_BCS0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CA_3DL_1A-3A-38A_1UL_BCS0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Huawei;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4703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CA_3DL_3A-7A-32A_1UL_BCS0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Paolo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Goria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Telecom Italia;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CA_3DL_7A-20A-32A_1UL_BCS0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Paolo Goria, Telecom Italia;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Luis Anaya, Vodafone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CA_3DL_3C-41A_1UL_BCS0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Yuqiang Zhang,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Dong Zhao, China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CA_3DL_11A-41C_1UL_BCS0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CA_3DL_11A-42C_1UL_BCS0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 Corp.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CA_3DL_8A-39C_1UL_BCS0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CA_3DL_8B-39A_1UL_BCS0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673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36563" y="9525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2017 Statistics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817665"/>
              </p:ext>
            </p:extLst>
          </p:nvPr>
        </p:nvGraphicFramePr>
        <p:xfrm>
          <a:off x="731374" y="1291273"/>
          <a:ext cx="7494588" cy="1005840"/>
        </p:xfrm>
        <a:graphic>
          <a:graphicData uri="http://schemas.openxmlformats.org/drawingml/2006/table">
            <a:tbl>
              <a:tblPr/>
              <a:tblGrid>
                <a:gridCol w="2125663"/>
                <a:gridCol w="1573212"/>
                <a:gridCol w="2151063"/>
                <a:gridCol w="1644650"/>
              </a:tblGrid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Meeting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Date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Delegates registered/attendees</a:t>
                      </a:r>
                      <a:endParaRPr kumimoji="0" lang="en-US" altLang="zh-CN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sv-SE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Documents requested/uploaded</a:t>
                      </a:r>
                      <a:endParaRPr kumimoji="0" lang="en-US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1432" marR="9143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99FF"/>
                    </a:solidFill>
                  </a:tcPr>
                </a:tc>
              </a:tr>
              <a:tr h="23495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NR ad-hoc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17 – 19 Jan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138 / 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b="0" i="0" u="none" strike="noStrike" kern="1200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305/ 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RAN4 #82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sz="16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sz="1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13 – 17 Feb 2017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269 / 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0" lang="en-US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Arial" charset="0"/>
                        </a:rPr>
                        <a:t>2024 / 1879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252" name="Straight Arrow Connector 11"/>
          <p:cNvCxnSpPr>
            <a:cxnSpLocks noChangeShapeType="1"/>
          </p:cNvCxnSpPr>
          <p:nvPr/>
        </p:nvCxnSpPr>
        <p:spPr bwMode="auto">
          <a:xfrm flipH="1">
            <a:off x="7835900" y="4221163"/>
            <a:ext cx="298450" cy="15875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cxnSp>
        <p:nvCxnSpPr>
          <p:cNvPr id="8253" name="Straight Arrow Connector 13"/>
          <p:cNvCxnSpPr>
            <a:cxnSpLocks noChangeShapeType="1"/>
          </p:cNvCxnSpPr>
          <p:nvPr/>
        </p:nvCxnSpPr>
        <p:spPr bwMode="auto">
          <a:xfrm flipH="1">
            <a:off x="8505825" y="1839913"/>
            <a:ext cx="319088" cy="5207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 type="arrow" w="med" len="med"/>
              </a14:hiddenLine>
            </a:ext>
          </a:extLst>
        </p:spPr>
      </p:cxn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272016466"/>
              </p:ext>
            </p:extLst>
          </p:nvPr>
        </p:nvGraphicFramePr>
        <p:xfrm>
          <a:off x="0" y="3017951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518487517"/>
              </p:ext>
            </p:extLst>
          </p:nvPr>
        </p:nvGraphicFramePr>
        <p:xfrm>
          <a:off x="4392627" y="3024695"/>
          <a:ext cx="4334634" cy="292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arallelogram 2"/>
          <p:cNvSpPr/>
          <p:nvPr/>
        </p:nvSpPr>
        <p:spPr bwMode="auto">
          <a:xfrm>
            <a:off x="1265464" y="2620736"/>
            <a:ext cx="4278086" cy="1502228"/>
          </a:xfrm>
          <a:prstGeom prst="parallelogram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494063" y="2620736"/>
            <a:ext cx="6082393" cy="39188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67393" y="2539093"/>
            <a:ext cx="6408964" cy="61232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4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108445"/>
              </p:ext>
            </p:extLst>
          </p:nvPr>
        </p:nvGraphicFramePr>
        <p:xfrm>
          <a:off x="620487" y="1560538"/>
          <a:ext cx="8229599" cy="46586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97250"/>
                <a:gridCol w="1135118"/>
                <a:gridCol w="2067535"/>
                <a:gridCol w="1033769"/>
                <a:gridCol w="1195927"/>
              </a:tblGrid>
              <a:tr h="5605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744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CA_3DL_5A-7C_1UL_BCS0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368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CA_3DL_2A-7A-66A_1UL_BCS0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Paul (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Pavlo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)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Nebesny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Rogers Communications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CA_3DL_1A-7A-20A_1UL_BCS1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Bouygues Telecom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CA_3DL_1A-7A-42A_1UL_BCS0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CA_3DL_7A-20A-42A_1UL_BCS0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Marius OLTEAN, Bouygues Telecom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CA_3DL_2A-7A-7A_1UL_BCS0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CA_3DL_4A-7A-7A_1UL_BCS0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CA_3DL_1A-40C_1UL_BCS0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CA_3DL_1A-8A-28A_1UL_BCS0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CA_3DL_3A-8A-28A_1UL_BCS0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Kenichi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Kihara,SoftBank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CA_3DL_3A-3A-7A_1UL_BCS1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CA_3DL_3A-7A-8A_1UL_BCS2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CA_3DL_7A-7A-8A_1UL_BCS0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8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CA_3DL_7A-7A-8A_1UL_BCS1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 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1635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0814140"/>
              </p:ext>
            </p:extLst>
          </p:nvPr>
        </p:nvGraphicFramePr>
        <p:xfrm>
          <a:off x="638174" y="1581153"/>
          <a:ext cx="7924801" cy="4654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30285"/>
                <a:gridCol w="1015967"/>
                <a:gridCol w="2437444"/>
                <a:gridCol w="1030978"/>
                <a:gridCol w="910127"/>
              </a:tblGrid>
              <a:tr h="5585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CA_3DL_3A-5A-7A_1UL_BCS0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Hisashi Onozawa,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CA_3DL_11A-46C_1UL_BCS0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Masaaki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Obara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NTT DOCOMO, INC.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CA_3DL_3A-46C_1UL_BCS1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CA_3DL_7A-46C_1UL_BCS1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CA_3DL_2A-12A-12A_1UL_BCS0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US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CA_3DL_5A-12A-12A_1UL_BCS0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CA_3DL_3C-40A_1UL_BCS0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CA_3DL_3A-20A-32A_1UL_BCS0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Paolo Goria, Telecom Italia /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CA_3DL_5A-46C_1UL_BCS1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37234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3C-8A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Hisashi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Onozawa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Docomo, Inc.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CA_3DL_2A-46A-46A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CA_3DL_4A-46A-46A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61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CA_3DL_46A-46A-66A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762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</a:t>
            </a:r>
            <a:r>
              <a:rPr lang="pt-BR" altLang="en-US" sz="2200" dirty="0"/>
              <a:t>combination (and see next slides</a:t>
            </a:r>
            <a:r>
              <a:rPr lang="pt-BR" altLang="en-US" sz="2200" dirty="0" smtClean="0"/>
              <a:t>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560316"/>
              </p:ext>
            </p:extLst>
          </p:nvPr>
        </p:nvGraphicFramePr>
        <p:xfrm>
          <a:off x="704851" y="1579589"/>
          <a:ext cx="7629524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3284"/>
                <a:gridCol w="1052349"/>
                <a:gridCol w="1916777"/>
                <a:gridCol w="958390"/>
                <a:gridCol w="1108724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CA_3DL_46C-66A_1UL_BCS0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CA_3DL_13A-46C_1UL_BCS0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CA_3DL_1A-3A-21A_1UL_BCS0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CA_3DL_3A-19A-21A_1UL_BCS0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CA_3DL_3A-21A-42A_1UL_BCS0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CA_3DL_3A-21A-28A_1UL_BCS0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CA_3DL_21A-28A-42A_1UL_BCS0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Kei Ando,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CA_3DL_19A-46C_1UL_BCS0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CA_3DL_21A-46C_1UL_BCS0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CA_3DL_3A-5A-40A_1UL_BCS1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Qiu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haijie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 Samsung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CA_3DL_1A-5A-46A_1UL_BCS0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CA_3DL_5A-7A-46A_1UL_BCS0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1A-7A-7A_1UL_BCS0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5A-7A-7A_1UL_BCS0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Times New Roman"/>
                        <a:ea typeface="Malgun Gothic"/>
                        <a:cs typeface="SimSu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</a:t>
                      </a: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28A-41A-42A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CA_3DL_39C-46A_1UL_BCS0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CA_3DL_39A-46C_1UL_BCS0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CA_3DL_40C-46A_1UL_BCS0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CA_3DL_40A-46C_1UL_BCS0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5206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CA_3DL_8B-46A_1UL_BCS0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Qun Pan,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663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9212689"/>
              </p:ext>
            </p:extLst>
          </p:nvPr>
        </p:nvGraphicFramePr>
        <p:xfrm>
          <a:off x="571500" y="1595916"/>
          <a:ext cx="7864929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73298"/>
                <a:gridCol w="1084819"/>
                <a:gridCol w="1975918"/>
                <a:gridCol w="987961"/>
                <a:gridCol w="1142933"/>
              </a:tblGrid>
              <a:tr h="22809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CA_3DL_8A-46C_1UL_BCS0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Pan, 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CA_3DL_28A-46C_1UL_BCS0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CA_3DL_40A-46C_1UL_BCS1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CA_3DL_CA_40A-42C_1UL_BCS0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Per Lindell, Ericsson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CA_3DL_CA_40C-42A_1UL_BCS0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Lindell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CA_3DL_29A-66A-66A_1UL_BCS0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CA_3DL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_29A-66C_1UL_BCS0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John Kim, DISH Network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CA_3DL_1A-3A-46A_1UL_BCS0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CA_3DL_1A-8A-41A_1UL_BCS0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 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</a:t>
                      </a:r>
                      <a:r>
                        <a:rPr lang="en-GB" sz="1000" dirty="0" smtClean="0">
                          <a:effectLst/>
                        </a:rPr>
                        <a:t>Bhardwaj,</a:t>
                      </a:r>
                      <a:r>
                        <a:rPr lang="en-GB" sz="1000" baseline="0" dirty="0" smtClean="0">
                          <a:effectLst/>
                        </a:rPr>
                        <a:t>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CA_3DL_1A-28A-40A_1UL_BCS0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 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 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CA_3DL_1A-40A-41A_1UL_BCS0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CA_3DL_1A-40A-46A_1UL_BCS0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CA_3DL_1A-41A-46A_1UL_BCS0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CA_3DL_3A-8A-41A_1UL_BCS0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CA_3DL_3A-8A-46A_1UL_BCS0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CA_3DL_3A-28A-41A_1UL_BCS0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</a:t>
                      </a: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CA_3DL_3A-40A-41A_1UL_BCS0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effectLst/>
                        </a:rPr>
                        <a:t>Rel</a:t>
                      </a:r>
                      <a:r>
                        <a:rPr lang="es-ES" sz="1000">
                          <a:effectLst/>
                        </a:rPr>
                        <a:t>-12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CA_3DL_3A-40A-46A_1UL_BCS0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CA_3DL_3A-41A-46A_1UL_BCS0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Rel-13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CA_3DL_8A-28A-40A_1UL_BCS0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Rel</a:t>
                      </a:r>
                      <a:r>
                        <a:rPr lang="es-ES" sz="1000" dirty="0">
                          <a:effectLst/>
                        </a:rPr>
                        <a:t>-12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CA_3DL_8A-28A-41A_1UL_BCS0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</a:rPr>
                        <a:t>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Madhur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Bharti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Airtel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76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CA_3DL_8A-28A-46A_1UL_BCS0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Rel-13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Madhur</a:t>
                      </a:r>
                      <a:r>
                        <a:rPr lang="en-GB" sz="1000" dirty="0">
                          <a:effectLst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</a:rPr>
                        <a:t>Bharti </a:t>
                      </a:r>
                      <a:r>
                        <a:rPr lang="en-GB" sz="1000" dirty="0">
                          <a:effectLst/>
                        </a:rPr>
                        <a:t>Airtel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  <p:sp>
        <p:nvSpPr>
          <p:cNvPr id="8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9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</a:t>
            </a:r>
            <a:r>
              <a:rPr lang="pt-BR" altLang="en-US" sz="2200" dirty="0"/>
              <a:t>combination (and see next slides</a:t>
            </a:r>
            <a:r>
              <a:rPr lang="pt-BR" altLang="en-US" sz="2200" dirty="0" smtClean="0"/>
              <a:t>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571212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14350" y="-1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76238" y="1003299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 </a:t>
            </a:r>
            <a:r>
              <a:rPr lang="pt-BR" altLang="en-US" sz="2200" dirty="0"/>
              <a:t>(and see next slides)</a:t>
            </a:r>
            <a:endParaRPr lang="fi-FI" altLang="en-US" sz="2200" dirty="0"/>
          </a:p>
          <a:p>
            <a:endParaRPr lang="en-GB" altLang="en-US" sz="1400" dirty="0" smtClean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048781"/>
              </p:ext>
            </p:extLst>
          </p:nvPr>
        </p:nvGraphicFramePr>
        <p:xfrm>
          <a:off x="911679" y="1436913"/>
          <a:ext cx="7336970" cy="48019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971"/>
                <a:gridCol w="870839"/>
                <a:gridCol w="2255196"/>
                <a:gridCol w="760754"/>
                <a:gridCol w="1066210"/>
              </a:tblGrid>
              <a:tr h="551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CA_3DL_8A-40A-41A_1UL_BCS0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</a:t>
                      </a:r>
                      <a:r>
                        <a:rPr lang="es-ES" sz="1000" dirty="0">
                          <a:effectLst/>
                          <a:latin typeface="+mn-lt"/>
                        </a:rPr>
                        <a:t>-12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CA_3DL_8A-40A-46A_1UL_BCS0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CA_3DL_8A-41A-46A_1UL_BCS0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CA_3DL_28A-40A-41A_1UL_BCS0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  <a:latin typeface="+mn-lt"/>
                        </a:rPr>
                        <a:t>Rel</a:t>
                      </a:r>
                      <a:r>
                        <a:rPr lang="es-ES" sz="1000" dirty="0">
                          <a:effectLst/>
                          <a:latin typeface="+mn-lt"/>
                        </a:rPr>
                        <a:t>-12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  <a:latin typeface="+mn-lt"/>
                        </a:rPr>
                        <a:t>CA_3DL_28A-40A-46A_1UL_BCS0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+mn-lt"/>
                        </a:rPr>
                        <a:t>CA_3DL_28A-41A-46A_1UL_BCS0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+mn-lt"/>
                        </a:rPr>
                        <a:t>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  <a:latin typeface="+mn-lt"/>
                        </a:rPr>
                        <a:t>CA_3DL_40A-41A-46A_1UL_BCS0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Madhur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 Bhardwaj, </a:t>
                      </a:r>
                      <a:r>
                        <a:rPr lang="en-GB" sz="1000" dirty="0" smtClean="0">
                          <a:effectLst/>
                          <a:latin typeface="+mn-lt"/>
                        </a:rPr>
                        <a:t>Bharti 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Airtel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CA_3DL_12A-30A-66A_1UL_BCS0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CA_3DL_2A-2A-30A_1UL_BCS0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CA_3DL_30A-66A-66A_1UL_BCS0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Grant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CA_3DL_2A-30A-66A_1UL_BCS0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Grant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20238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CA_3DL_1C-3A_1UL_BCS0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Rongyi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China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Unicom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CA_3DL_1A-3A-11A_1UL_BCS0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CA_3DL_3A-8A-11A_1UL_BCS0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CA_3DL_2A-7C_1UL_BCS0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CA_3DL_4A-7C_1UL_BCS0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CA_3DL_1A-7C_1UL_BCS1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Liu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CA_3DL_3A-40A-40A_1UL_BCS0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CA_3DL_5A-40A-40A_1UL_BCS0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 smtClean="0">
                          <a:solidFill>
                            <a:schemeClr val="accent3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CA_3DL_5A-40A41A_1UL_BCS0</a:t>
                      </a:r>
                      <a:endParaRPr lang="zh-CN" sz="1000" kern="1200" dirty="0">
                        <a:solidFill>
                          <a:schemeClr val="accent3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 </a:t>
                      </a:r>
                      <a:r>
                        <a:rPr lang="es-ES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Yankun</a:t>
                      </a:r>
                      <a:r>
                        <a:rPr lang="es-ES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 Samsung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CA_3DL_5A-12A66A_1UL_BCS0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Sebastian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Thalanany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 US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Cellular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CA_3DL_12B-66A_1UL_BCS0</a:t>
                      </a:r>
                      <a:endParaRPr lang="zh-CN" sz="100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Rel-10</a:t>
                      </a:r>
                      <a:endParaRPr lang="zh-CN" sz="100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Sebastian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Thalanany</a:t>
                      </a:r>
                      <a:r>
                        <a:rPr lang="es-ES" sz="10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 US </a:t>
                      </a:r>
                      <a:r>
                        <a:rPr lang="es-ES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Cellular</a:t>
                      </a:r>
                      <a:endParaRPr lang="zh-CN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54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14350" y="-1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76238" y="1003299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for each CA combination</a:t>
            </a:r>
            <a:endParaRPr lang="en-GB" altLang="en-US" sz="1400" dirty="0" smtClean="0"/>
          </a:p>
        </p:txBody>
      </p:sp>
      <p:graphicFrame>
        <p:nvGraphicFramePr>
          <p:cNvPr id="7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97436"/>
              </p:ext>
            </p:extLst>
          </p:nvPr>
        </p:nvGraphicFramePr>
        <p:xfrm>
          <a:off x="911679" y="1436913"/>
          <a:ext cx="7336970" cy="35140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83971"/>
                <a:gridCol w="870839"/>
                <a:gridCol w="2255196"/>
                <a:gridCol w="760754"/>
                <a:gridCol w="1066210"/>
              </a:tblGrid>
              <a:tr h="55195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Core part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completed?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yes/no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CA_3DL_41C-46A_1UL_BCS0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 Zhe, CMCC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CA_3DL_41A-46C_1UL_BCS0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 Zhe, CMCC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CA_3DL_1A-11A-28A_1UL_BCS0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CA_3DL_3A-11A-28A_1UL_BCS0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CA_3DL_8A-11A-28A_1UL_BCS06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CA_3DL_29A-46A-66A_1UL_BCS0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 Tchoubineh, DISH Network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CA_3DL_46A-66A-66A_1UL_BCS0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 Tchoubineh, DISH Network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CA_3DL_46A-66C_1UL_BCS0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Farhad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Tchoubineh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DISH Network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CA_3DL_2A-46A-66A_1UL_BCS0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CA_3DL_1A-1A-3A_1UL_BCS0</a:t>
                      </a:r>
                      <a:endParaRPr lang="zh-CN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 Liu, Huawei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CA_3DL_1A-1A-5A_1UL_BCS0</a:t>
                      </a:r>
                      <a:endParaRPr lang="zh-CN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 Liu, Huawei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CA_3DL_1A-1A-28A_1UL_BCS0</a:t>
                      </a:r>
                      <a:endParaRPr lang="zh-CN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effectLst/>
                          <a:latin typeface="+mn-lt"/>
                        </a:rPr>
                        <a:t>No</a:t>
                      </a:r>
                      <a:endParaRPr lang="en-US" sz="1000" dirty="0"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540" marR="1540" marT="0" marB="0"/>
                </a:tc>
              </a:tr>
              <a:tr h="20238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CA_3DL_1A-7A-26A_1UL_BCS0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CA_3DL_3A-7A-26A_1UL_BCS0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Shin, SK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CA_3DL_7A-7A-26A_1UL_BCS0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8398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CA_3DL_1A-3A-3A_1UL_BCS0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004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00125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3 Big </a:t>
            </a:r>
            <a:r>
              <a:rPr lang="en-US" altLang="zh-CN" sz="1600" dirty="0">
                <a:ea typeface="+mn-ea"/>
                <a:cs typeface="+mn-cs"/>
              </a:rPr>
              <a:t>CRs </a:t>
            </a:r>
            <a:r>
              <a:rPr lang="en-US" altLang="zh-CN" sz="1600" dirty="0" smtClean="0">
                <a:ea typeface="+mn-ea"/>
                <a:cs typeface="+mn-cs"/>
              </a:rPr>
              <a:t>agreed</a:t>
            </a:r>
            <a:endParaRPr lang="en-US" altLang="zh-CN" sz="1600" dirty="0">
              <a:ea typeface="+mn-ea"/>
              <a:cs typeface="+mn-cs"/>
            </a:endParaRPr>
          </a:p>
          <a:p>
            <a:pPr lvl="1"/>
            <a:r>
              <a:rPr lang="en-US" altLang="en-US" sz="1400" dirty="0" smtClean="0"/>
              <a:t>36.101 (R4-1700747)</a:t>
            </a:r>
          </a:p>
          <a:p>
            <a:pPr lvl="1"/>
            <a:r>
              <a:rPr lang="en-US" altLang="en-US" sz="1400" dirty="0" smtClean="0"/>
              <a:t>36.104 (R4-1700748)</a:t>
            </a:r>
          </a:p>
          <a:p>
            <a:pPr lvl="1"/>
            <a:r>
              <a:rPr lang="en-US" altLang="en-US" sz="1400" dirty="0" smtClean="0"/>
              <a:t>36.141 (R4-1700749)</a:t>
            </a:r>
          </a:p>
          <a:p>
            <a:r>
              <a:rPr lang="en-US" altLang="en-US" sz="1800" dirty="0" smtClean="0"/>
              <a:t>Endorsed revised WID (R4-1700743)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of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895742"/>
              </p:ext>
            </p:extLst>
          </p:nvPr>
        </p:nvGraphicFramePr>
        <p:xfrm>
          <a:off x="650422" y="2802530"/>
          <a:ext cx="7943850" cy="29583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0478"/>
                <a:gridCol w="781050"/>
                <a:gridCol w="2259974"/>
                <a:gridCol w="1081174"/>
                <a:gridCol w="1081174"/>
              </a:tblGrid>
              <a:tr h="409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</a:t>
                      </a: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</a:t>
                      </a: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1A-1A-3C</a:t>
                      </a:r>
                      <a:r>
                        <a:rPr lang="it-IT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 Liu, Huawei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CA_4DL_1A-1A-3A-5A_1UL_BCS0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CA_4DL_1A-3C-5A_1UL_BCS0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1A-3A-5A-7A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Hisashi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Onozawa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CA_4DL_1A-3A-7C_1UL_BCS1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CA_4DL_1A-3C-7A_1UL_BCS0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182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1A-3A-7A-20A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2759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</a:t>
                      </a:r>
                      <a:r>
                        <a:rPr lang="en-US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1A-3A-7A-40A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1A-3A-7A-42A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47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CA_4DL_1A-3A-3A-8A_1UL_BCS0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</a:t>
                      </a:r>
                      <a:r>
                        <a:rPr lang="pl-PL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Kim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pl-PL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47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1A-3C-8A</a:t>
                      </a: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</a:t>
                      </a: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Hisashi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1"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Onozawa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kumimoji="0"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73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CA_4DL_1A-3A-8A-11A_1UL_BCS0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kumimoji="1"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1"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1"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kumimoji="1"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kumimoji="1"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3636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1A-3A-20A-42A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8746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198368"/>
              </p:ext>
            </p:extLst>
          </p:nvPr>
        </p:nvGraphicFramePr>
        <p:xfrm>
          <a:off x="549729" y="1564472"/>
          <a:ext cx="7943850" cy="44272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3521"/>
                <a:gridCol w="981075"/>
                <a:gridCol w="2206906"/>
                <a:gridCol w="1081174"/>
                <a:gridCol w="1081174"/>
              </a:tblGrid>
              <a:tr h="4357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  <a:latin typeface="+mn-lt"/>
                        </a:rPr>
                        <a:t>Rel-indep</a:t>
                      </a:r>
                      <a:r>
                        <a:rPr lang="en-GB" sz="1000" dirty="0">
                          <a:effectLst/>
                          <a:latin typeface="+mn-lt"/>
                        </a:rPr>
                        <a:t>.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From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contact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name, company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CA_4DL_1A-3A-21A-42A_1UL_BCS0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CA_4DL_1A-1A-3A-28A_1UL_BCS0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</a:tr>
              <a:tr h="14525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CA_4DL_1A-3C-28A_1UL_BCS0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Liehai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CA_4DL_1A-3A-40C_1UL_BCS0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CA_4DL_1A-3C-40A_1UL_BCS0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1A-5A-7A-7A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CA_4DL_1A-5A-7A-46A_1UL_BCS0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CA_4DL_1A-5A-46C_1UL_BCS0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1A-7A-20A-42A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CA_4DL_1A-7A-7A-</a:t>
                      </a: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CA_4DL_1A-7A-46C_1UL_BCS0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CA_4DL_1A-28A-42C_1UL_BCS0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1A-41A-42C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Obara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1A-41C-42A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Kei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Andou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NTT 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CA_4DL_1A-46D_1UL_BCS1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Luis Anaya, Vodafone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CA_4DL_2A-2A-5A-30A_BCS0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CA_4DL_2A-2A-12A-12A_1UL_BCS0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CA_4DL_2A-2A-12A-30A_BCS0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altLang="zh-CN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45257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CA_4DL_2A-2A-30A-66A_BCS0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565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27252" y="112939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(and see next slides)</a:t>
            </a:r>
            <a:endParaRPr lang="en-GB" altLang="en-US" sz="22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61843"/>
              </p:ext>
            </p:extLst>
          </p:nvPr>
        </p:nvGraphicFramePr>
        <p:xfrm>
          <a:off x="644979" y="1602571"/>
          <a:ext cx="7943850" cy="4267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26821"/>
                <a:gridCol w="942975"/>
                <a:gridCol w="2511706"/>
                <a:gridCol w="1081174"/>
                <a:gridCol w="1081174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CA combination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Rel-indep.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From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contact</a:t>
                      </a:r>
                      <a:endParaRPr lang="en-US" sz="1000" dirty="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+mn-lt"/>
                        </a:rPr>
                        <a:t>name, company</a:t>
                      </a:r>
                      <a:endParaRPr lang="en-US" sz="1000" dirty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Core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Perf. part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completed?</a:t>
                      </a:r>
                      <a:endParaRPr lang="en-US" sz="1000">
                        <a:effectLst/>
                        <a:latin typeface="+mn-lt"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+mn-lt"/>
                        </a:rPr>
                        <a:t>yes/no</a:t>
                      </a:r>
                      <a:endParaRPr lang="en-US" sz="100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CA_4DL_2A-2A-66C_1UL_BCS0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CA_4DL_2A-5A-12A-12A_1UL_BCS0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CA_4DL_2A-5A-12A-66A_BCS0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CA_4DL_2A-5B-30A_1UL_BCS0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CA_4DL_2A-5A-66A-66A_BCS0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CA_4DL_2A-5B-66A_1UL_BCS0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CA_4DL_2C-5B_1UL_BCS0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66A-66A_1UL_BCS0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CA_4DL_2A-12A-</a:t>
                      </a:r>
                      <a:r>
                        <a:rPr lang="en-US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66C_1UL_BCS0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CA_4DL_2A-12B-66A_BCS0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CA_4DL_2A-13A-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CA_4DL_2A-30A-66A-66A_BCS0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308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114425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</a:t>
            </a:r>
            <a:r>
              <a:rPr lang="pt-BR" altLang="en-US" sz="2200" dirty="0"/>
              <a:t>(and see next slides)</a:t>
            </a:r>
            <a:endParaRPr lang="en-GB" altLang="en-US" sz="2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699271"/>
              </p:ext>
            </p:extLst>
          </p:nvPr>
        </p:nvGraphicFramePr>
        <p:xfrm>
          <a:off x="625929" y="1602571"/>
          <a:ext cx="7498896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93496"/>
                <a:gridCol w="762000"/>
                <a:gridCol w="2181225"/>
                <a:gridCol w="1238250"/>
                <a:gridCol w="923925"/>
              </a:tblGrid>
              <a:tr h="5908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CA_4DL_2A-46A-46C 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CA_4DL_2A-46C-66A_1UL_BCS0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CA_4DL_2A-46A-46A-66A_1UL_BCS0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alt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zh-CN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zh-CN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-Mobile USA</a:t>
                      </a: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CA_4DL_2A-66A-66B_1UL_BCS0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752600" algn="l"/>
                        </a:tabLst>
                      </a:pP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CA_4DL_2A-66A-66C_1UL_BCS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	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CA_4DL_2A-66D_1UL_BCS0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CA_4DL_3C-7C_1UL_BCS1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CA_4DL_3A-3A-7A-8A_1UL_BCS0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CA_4DL_3A-3A-7A-8A_1UL_BCS1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CA_4DL_3A-3A-7A-7A_1UL_BCS0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CA_4DL_3A-3A-7A-7A_1UL_BCS1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3A-5A-7A-7A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Shin,SK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CA_4DL_3A-7A-7A-8A 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  <a:latin typeface="+mn-lt"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CA_4DL_3A-7A-7A-8A 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effectLst/>
                        </a:rPr>
                        <a:t>CA_4DL_3A-7A-20A-32A_1UL_BCS0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effectLst/>
                        </a:rPr>
                        <a:t>Rel-11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Paolo </a:t>
                      </a:r>
                      <a:r>
                        <a:rPr lang="en-GB" sz="1000" dirty="0" err="1">
                          <a:effectLst/>
                        </a:rPr>
                        <a:t>Goria</a:t>
                      </a:r>
                      <a:r>
                        <a:rPr lang="en-GB" sz="1000" dirty="0">
                          <a:effectLst/>
                        </a:rPr>
                        <a:t>, Telecom Italia /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Luis Anaya, Vodafone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  <a:tr h="3938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3A-7A-20A-42A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Marius Oltean, Bouygues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CA_4DL_3A-7A-7A-</a:t>
                      </a: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3A-7A-40C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CA_4DL_3A-19A-21A-42A_1UL_BCS0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CA_4DL_3A-21A-42C_1UL_BCS0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CA_4DL_3A-28A-41C_1UL_BCS0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458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smtClean="0"/>
              <a:t>Executive Summary</a:t>
            </a:r>
            <a:endParaRPr lang="en-US" altLang="en-US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694 approved contributions 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31% (approved)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Finalization of earlier releases (up to Rel-12)=&gt;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2.3%</a:t>
            </a:r>
            <a:r>
              <a:rPr lang="en-GB" altLang="en-US" sz="2000" b="1" dirty="0" smtClean="0">
                <a:solidFill>
                  <a:srgbClr val="00B0F0"/>
                </a:solidFill>
              </a:rPr>
              <a:t> </a:t>
            </a:r>
            <a:r>
              <a:rPr lang="en-GB" altLang="en-US" sz="2000" dirty="0" smtClean="0"/>
              <a:t>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Rel-13 Work Items maintenance and Study Items  =&gt; </a:t>
            </a:r>
            <a:r>
              <a:rPr lang="en-US" altLang="en-US" sz="2000" b="1" dirty="0" smtClean="0">
                <a:solidFill>
                  <a:srgbClr val="FF0000"/>
                </a:solidFill>
              </a:rPr>
              <a:t>17.7%</a:t>
            </a:r>
            <a:r>
              <a:rPr lang="en-US" altLang="en-US" sz="2000" b="1" dirty="0" smtClean="0">
                <a:solidFill>
                  <a:srgbClr val="00B0F0"/>
                </a:solidFill>
              </a:rPr>
              <a:t> </a:t>
            </a:r>
            <a:r>
              <a:rPr lang="en-US" altLang="en-US" sz="2000" dirty="0" smtClean="0"/>
              <a:t>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RAN4 Spectrum related Work and Study Items =&gt; </a:t>
            </a:r>
            <a:r>
              <a:rPr lang="en-US" altLang="en-US" sz="2000" b="1" dirty="0" smtClean="0">
                <a:solidFill>
                  <a:srgbClr val="FF0000"/>
                </a:solidFill>
              </a:rPr>
              <a:t>9.8%</a:t>
            </a:r>
            <a:r>
              <a:rPr lang="en-US" altLang="en-US" sz="2000" dirty="0" smtClean="0"/>
              <a:t> 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US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Rel-14 RAN4 non-Spectrum related Work and Study Items =&gt;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34% </a:t>
            </a:r>
            <a:r>
              <a:rPr lang="en-GB" altLang="en-US" sz="2000" dirty="0"/>
              <a:t>of </a:t>
            </a:r>
            <a:r>
              <a:rPr lang="en-GB" altLang="en-US" sz="2000" dirty="0" smtClean="0"/>
              <a:t>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Rel-15 Work Items and Study Items =&gt; </a:t>
            </a:r>
            <a:r>
              <a:rPr lang="en-GB" altLang="en-US" sz="2000" b="1" dirty="0">
                <a:solidFill>
                  <a:srgbClr val="FF0000"/>
                </a:solidFill>
              </a:rPr>
              <a:t>3.2%</a:t>
            </a:r>
            <a:r>
              <a:rPr lang="en-GB" altLang="en-US" sz="2000" dirty="0" smtClean="0"/>
              <a:t> </a:t>
            </a:r>
            <a:r>
              <a:rPr lang="en-GB" altLang="en-US" sz="2000" dirty="0"/>
              <a:t>of </a:t>
            </a:r>
            <a:r>
              <a:rPr lang="en-GB" altLang="en-US" sz="2000" dirty="0" smtClean="0"/>
              <a:t>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NR 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28%</a:t>
            </a:r>
            <a:r>
              <a:rPr lang="en-GB" altLang="en-US" sz="2000" dirty="0" smtClean="0"/>
              <a:t> of contributions</a:t>
            </a:r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20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altLang="en-US" sz="2000" dirty="0" smtClean="0"/>
              <a:t>Other documents </a:t>
            </a:r>
            <a:r>
              <a:rPr lang="en-GB" altLang="en-US" sz="2000" dirty="0"/>
              <a:t> </a:t>
            </a:r>
            <a:r>
              <a:rPr lang="en-GB" altLang="en-US" sz="2000" dirty="0" smtClean="0"/>
              <a:t>=&gt; </a:t>
            </a:r>
            <a:r>
              <a:rPr lang="en-GB" altLang="en-US" sz="2000" b="1" dirty="0" smtClean="0">
                <a:solidFill>
                  <a:srgbClr val="FF0000"/>
                </a:solidFill>
              </a:rPr>
              <a:t>5 %</a:t>
            </a:r>
            <a:r>
              <a:rPr lang="en-GB" altLang="en-US" sz="2000" dirty="0" smtClean="0"/>
              <a:t> of contributions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marL="914400" lvl="2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en-US" sz="800" dirty="0" smtClean="0"/>
          </a:p>
        </p:txBody>
      </p:sp>
    </p:spTree>
    <p:extLst>
      <p:ext uri="{BB962C8B-B14F-4D97-AF65-F5344CB8AC3E}">
        <p14:creationId xmlns:p14="http://schemas.microsoft.com/office/powerpoint/2010/main" val="3139502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2397671"/>
              </p:ext>
            </p:extLst>
          </p:nvPr>
        </p:nvGraphicFramePr>
        <p:xfrm>
          <a:off x="597354" y="1678771"/>
          <a:ext cx="7943850" cy="409164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5871"/>
                <a:gridCol w="1304925"/>
                <a:gridCol w="2130706"/>
                <a:gridCol w="1081174"/>
                <a:gridCol w="1081174"/>
              </a:tblGrid>
              <a:tr h="4909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CA_4DL_3A-28A-41A-42A_1UL_BCS0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CA_4DL_3A-40D_1UL_BCS0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Huiping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Shan,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CA_4DL_3C-40C_1UL_BCS0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Iwo Angelow, Nokia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3C-41C_1UL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3A-41D_1UL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Zhang,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Yuqiang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ZTE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 smtClean="0">
                          <a:solidFill>
                            <a:srgbClr val="00B050"/>
                          </a:solidFill>
                          <a:effectLst/>
                        </a:rPr>
                        <a:t>4DL_3A-41A-42C_1UL_BCS0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CA_4DL_3A-41C-42A_1UL_BCS0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CA_4DL_3A-46D_1UL_BCS0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>
                          <a:solidFill>
                            <a:srgbClr val="00B050"/>
                          </a:solidFill>
                          <a:effectLst/>
                        </a:rPr>
                        <a:t>CA_4DL_3A-46D_1UL_BCS1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Bo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CA_4DL_4A-4A-5B_1UL_BCS0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CA_4DL_4A-4A-12A-12A_1UL_BCS0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CA_4DL_4A-4A-12B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U.S.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CA_4DL_4A-5A-12A-12A_1UL_BCS0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Sebastian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Thalanany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US Cellular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CA_4DL_4A-5A-12B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Sebastian Thalanany, U.S. Cellular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CA_4DL_4A-5B-30A_1UL_BCS0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 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CA_4DL_5A-7A-46C_1UL_BCS0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CA_4DL_5A-30A-66A-66A_BCS0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CA_4DL_5B-30A-66A_BCS0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1620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</a:t>
            </a:r>
            <a:r>
              <a:rPr lang="pt-BR" altLang="en-US" sz="2200" dirty="0"/>
              <a:t>(and see next slides)</a:t>
            </a:r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1588254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222608"/>
              </p:ext>
            </p:extLst>
          </p:nvPr>
        </p:nvGraphicFramePr>
        <p:xfrm>
          <a:off x="597354" y="1678771"/>
          <a:ext cx="7943850" cy="425531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45871"/>
                <a:gridCol w="1304925"/>
                <a:gridCol w="2130706"/>
                <a:gridCol w="1081174"/>
                <a:gridCol w="1081174"/>
              </a:tblGrid>
              <a:tr h="49099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CA_4DL_5A-46D_1UL_BCS1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CA_4DL_5B-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CA_4DL_5A-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CA_4DL_7A-46D_1UL_BCS0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s-ES" sz="1000" dirty="0" smtClean="0">
                          <a:solidFill>
                            <a:srgbClr val="00B050"/>
                          </a:solidFill>
                          <a:effectLst/>
                        </a:rPr>
                        <a:t>CA_4DL_7A-46D_1UL_BCS1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Liu Bo,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8B-39C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8A-41D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8B-41C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_1UL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Pan,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Times New Roman"/>
                        <a:ea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CA_4DL_8B-46C_1UL_BCS0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CA_4DL_8A-46D_1UL_BCS0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CA_4DL_11A-46D_1UL_BCS0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CA_4DL_12B-66A-66A_BCS0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Sebastian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CA_4DL_13A-46D_1UL_BCS0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63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CA_4DL_13A-</a:t>
                      </a: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1620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 </a:t>
            </a:r>
            <a:r>
              <a:rPr lang="pt-BR" altLang="en-US" sz="2200" dirty="0"/>
              <a:t>(and see next slides)</a:t>
            </a:r>
            <a:endParaRPr lang="en-GB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164119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710512"/>
              </p:ext>
            </p:extLst>
          </p:nvPr>
        </p:nvGraphicFramePr>
        <p:xfrm>
          <a:off x="526144" y="1612545"/>
          <a:ext cx="7943850" cy="36776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59931"/>
                <a:gridCol w="762000"/>
                <a:gridCol w="2659571"/>
                <a:gridCol w="1081174"/>
                <a:gridCol w="1081174"/>
              </a:tblGrid>
              <a:tr h="47963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CA_4DL_19A-46D_1UL_BCS0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CA_4DL_21A-28A-42C_1UL_BCS0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CA_4DL_21A-46D_1UL_BCS0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GB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CA_4DL_28A-41A-42C_1UL_BCS0 </a:t>
                      </a:r>
                      <a:r>
                        <a:rPr lang="it-IT" sz="1000" baseline="30000" dirty="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CA_4DL_28A-41C-42A_1UL_BCS0 </a:t>
                      </a:r>
                      <a:r>
                        <a:rPr lang="it-IT" sz="1000" baseline="30000" dirty="0">
                          <a:solidFill>
                            <a:srgbClr val="00B050"/>
                          </a:solidFill>
                          <a:effectLst/>
                        </a:rPr>
                        <a:t>Note1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Huiping Shan,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CA_4DL_28A-46D_1UL_BCS0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CA_4DL_39C-46C_1UL_BCS0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Song, CATT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CA_4DL_39A-46D_1UL_BCS0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CA_4DL_40C-42C_1UL_BCS0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Per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Lindell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Ericsson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CA_4DL_40C-46C_1UL_BCS0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CA_4DL_40D-46A_1UL_BCS0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CA_4DL_40A-46D_1UL_BCS1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Calibri"/>
                        <a:ea typeface="SimSun"/>
                        <a:cs typeface="SimSu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41A-42D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4DL_</a:t>
                      </a: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41D-42A</a:t>
                      </a: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Liehai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Liu,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CA_4DL_41C-46C_1UL_BCS0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 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CA_4DL_41A-46D_1UL_BCS0</a:t>
                      </a:r>
                      <a:endParaRPr lang="zh-CN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 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CA_4DL_41D-46A_1UL_BCS0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lnSpc>
                          <a:spcPct val="10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Shao 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CMCC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Times New Roman"/>
                        <a:cs typeface="PMingLiU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CA_4DL_46A-46C-66A_1UL_BCS0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  <a:tr h="15987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CA_4DL_46D-66A_1UL_BCS0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US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553" marR="2553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4DL/1UL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</a:t>
            </a: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9506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(R4-1700776)</a:t>
            </a:r>
          </a:p>
          <a:p>
            <a:pPr lvl="1"/>
            <a:r>
              <a:rPr lang="en-US" altLang="en-US" sz="1400" dirty="0" smtClean="0"/>
              <a:t>36.104 (R4-1700821)</a:t>
            </a:r>
          </a:p>
          <a:p>
            <a:pPr lvl="1"/>
            <a:r>
              <a:rPr lang="en-US" altLang="en-US" sz="1400" dirty="0" smtClean="0"/>
              <a:t>36.141 (R4-1700822)</a:t>
            </a:r>
          </a:p>
          <a:p>
            <a:r>
              <a:rPr lang="en-US" altLang="en-US" sz="1800" dirty="0" smtClean="0"/>
              <a:t>Revised WID (R4-1702239)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 (and see next slides)</a:t>
            </a:r>
            <a:endParaRPr lang="fi-FI" altLang="en-US" sz="1800" dirty="0" smtClean="0"/>
          </a:p>
          <a:p>
            <a:pPr lvl="2">
              <a:buFont typeface="Arial" charset="0"/>
              <a:buNone/>
            </a:pPr>
            <a:endParaRPr lang="en-GB" altLang="en-US" sz="11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303430"/>
              </p:ext>
            </p:extLst>
          </p:nvPr>
        </p:nvGraphicFramePr>
        <p:xfrm>
          <a:off x="670560" y="2857489"/>
          <a:ext cx="7871459" cy="35823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315"/>
                <a:gridCol w="847725"/>
                <a:gridCol w="1885950"/>
                <a:gridCol w="1428878"/>
                <a:gridCol w="1188591"/>
              </a:tblGrid>
              <a:tr h="50922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DL_1A-</a:t>
                      </a: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3A-5A-7A-7A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Shin,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SK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telecom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CA_5DL_1A-3C-7C_1UL_BCS0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 Liu,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CA_5DL_1A-3A-7A-20A-42A_1UL_BCS0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Marius Oltean,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Bouygues Telecom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CA_5DL_1A-3A-7A-7A-26A_1UL_BCS0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No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CA_5DL_1A-3C-40C_1UL_BCS0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Iwajlo Angelow, Nokia Networks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CA_5DL_1A-5A-46D_1UL_BCS0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Jaehyun Chang, LG Uplus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9097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CA_5DL_1A-5A-7A-46C_1UL_BCS0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CA_5DL_1A-7A-46D_1UL_BCS0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3360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CA_5DL_1A-41C-42C_1UL_1A_BCS0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CA_5DL_1A-41C-42C_1UL_42A_BCS0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CA_5DL-1A-46E_1UL_BCS0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CA_5DL-1A-46E_1UL_BCS1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Luis Anaya, Vodafone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CA_5DL_2A-2A-5A-12A-66A_BCS0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Sebastian,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6974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CA_5DL_2A-2A-5A-66C_1UL_BCS0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2265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</a:t>
            </a:r>
            <a:r>
              <a:rPr lang="pt-BR" altLang="en-US" sz="2200" dirty="0"/>
              <a:t>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4119330"/>
              </p:ext>
            </p:extLst>
          </p:nvPr>
        </p:nvGraphicFramePr>
        <p:xfrm>
          <a:off x="694145" y="1518547"/>
          <a:ext cx="7871459" cy="45965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0030"/>
                <a:gridCol w="904875"/>
                <a:gridCol w="2066925"/>
                <a:gridCol w="1481038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 combination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REL-indep.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company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CA_5DL_2A-2A-5A-66B_1UL_BCS0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CA_5DL_2A-2A-5A-66A-66A_BCS0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CA_5DL_2A-2A-12A-30A-66A_BCS0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CA_5DL_2A-2A-12B-66A_BCS0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 Sebastian, US Cellular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CA_5DL_2A-12B-66A-66A_BCS0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Thalanany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Sebastian, US Cellular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CA_5DL_2A-2A-66D_1UL_BCS0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CA_5DL_2A-2A-66A-66C_1UL_BCS0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CA_5DL_2A-2A-66A-66B_1UL_BCS0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CA_5DL_2A_4A_5B _30A_1UL_BCS0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CA_5DL_2C_5B_30A_1UL_BCS0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CA_5DL_2A-5B-30A-66A_BCS0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CA_5DL_2A-5A-30A-66A-66A_BCS0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CA_5DL_2A-5B-66C_1UL_BCS0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CA_5DL_2A-5B-66B_1UL_BCS0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CA_5DL_2A-5A-66D_1UL_BCS0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769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CA_5DL_2A-13A-66A-66B_1UL_BCS0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CA_5DL_2A-46A-46D_1UL_BCS0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CA_5DL_2A-46D-66A_1UL_BCS0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3411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CA_5DL_2A-46A-46C-66A_1UL_BCS0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CA_5DL_3A-3A-7A-7A-8A_1UL_BCS0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 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CA_5DL_3A-3A-7A-7A-8A_1UL_BCS1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2382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CA_5DL_3A-28A-40D_1UL_BCS0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Huiping Shan, Huawei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CA_5DL_3A-28A-41C-42A_1UL_BCS0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CA_5DL_3A-28A-41A-42C_1UL_BCS0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CA_5DL_3A-40E_1UL_BCS0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Huiping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Shan, Huawei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84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</a:t>
            </a:r>
            <a:r>
              <a:rPr lang="pt-BR" altLang="en-US" sz="2200" dirty="0"/>
              <a:t>combinations (and see next slides)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6924854"/>
              </p:ext>
            </p:extLst>
          </p:nvPr>
        </p:nvGraphicFramePr>
        <p:xfrm>
          <a:off x="694145" y="1518547"/>
          <a:ext cx="7871459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30030"/>
                <a:gridCol w="904875"/>
                <a:gridCol w="2066925"/>
                <a:gridCol w="1481038"/>
                <a:gridCol w="1188591"/>
              </a:tblGrid>
              <a:tr h="9900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 combination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REL-indep.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company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2382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CA_5DL_3C-41D_1UL_BCS0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Zhang, Yuqiang;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CA_5DL_3A-41C-42C_1UL_BCS0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990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CA_5DL-3A-46E_1UL_BCS0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smtClean="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CA_5DL-3A-46E_1UL_BCS1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mtClean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CA_5DL_4A-4A_5B_ 30A_1UL_BCS0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CA_5DL_4A-46A-46D_1UL_BCS0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0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0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0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CA_5DL_5A-7A-46D_1UL_BCS0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CA_5DL_5A-46E_1UL_BCS1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CA_5DL_5A-5A-66D_1UL_BCS0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CA_5DL_5A-5A-66A-66C_1UL_BCS0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CA_5DL_5A-5A-66A-66B_1UL_BCS0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CA_5DL_5B-66A-66C_1UL_BCS0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CA_5DL_5B-66A-66B_1UL_BCS0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CA_5DL_7A-46E_1UL_BCS0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Jaehyun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Chang, LG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Uplus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CA_5DL_8B-41D_1UL_BCS0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solidFill>
                            <a:srgbClr val="00B050"/>
                          </a:solidFill>
                          <a:effectLst/>
                        </a:rPr>
                        <a:t>CA_5DL_8B-46D_1UL_BCS0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kern="100">
                          <a:solidFill>
                            <a:srgbClr val="00B050"/>
                          </a:solidFill>
                          <a:effectLst/>
                        </a:rPr>
                        <a:t>CA_5DL_8A-46E_1UL_BCS0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0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CA_5DL_11A-46E_1UL_11A_BCS0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Masaaki Obara, KDDI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>
                          <a:solidFill>
                            <a:srgbClr val="00B050"/>
                          </a:solidFill>
                          <a:effectLst/>
                        </a:rPr>
                        <a:t>CA_5DL_13A-46E_1UL_BCS0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CA_5DL_19A-46E_1UL_BCS0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>
                          <a:solidFill>
                            <a:srgbClr val="00B050"/>
                          </a:solidFill>
                          <a:effectLst/>
                        </a:rPr>
                        <a:t>CA_5DL_21A-46E_1UL_BCS0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6600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560"/>
                        </a:spcBef>
                        <a:spcAft>
                          <a:spcPts val="0"/>
                        </a:spcAft>
                      </a:pPr>
                      <a:r>
                        <a:rPr lang="pl-PL" sz="1000" dirty="0" smtClean="0">
                          <a:solidFill>
                            <a:srgbClr val="00B050"/>
                          </a:solidFill>
                          <a:effectLst/>
                        </a:rPr>
                        <a:t>CA_5DL_28A-41C-42C_1UL_BCS0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Huiping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Shan, Huawei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48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307238"/>
              </p:ext>
            </p:extLst>
          </p:nvPr>
        </p:nvGraphicFramePr>
        <p:xfrm>
          <a:off x="684620" y="1475468"/>
          <a:ext cx="7871459" cy="29681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34805"/>
                <a:gridCol w="819150"/>
                <a:gridCol w="2016018"/>
                <a:gridCol w="1512895"/>
                <a:gridCol w="1188591"/>
              </a:tblGrid>
              <a:tr h="5906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CA_5DL_28A-46E_1UL_BCS0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CA_5DL_39C-41D_1UL_BCS0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Pan, Qun; CMCC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CA_5DL_39C-46D_1UL_BCS0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CA_5DL_39A-46E_1UL_BCS0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Yuexia Song, CATT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CA_5DL_40C-46D_1UL_BCS0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 dirty="0">
                          <a:solidFill>
                            <a:srgbClr val="00B050"/>
                          </a:solidFill>
                          <a:effectLst/>
                        </a:rPr>
                        <a:t>CA_5DL_40A-46E_1UL_BCS0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CA_5DL_40A-46E_1UL_BCS1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Luis Anaya, Vodafone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kern="100">
                          <a:solidFill>
                            <a:srgbClr val="00B050"/>
                          </a:solidFill>
                          <a:effectLst/>
                        </a:rPr>
                        <a:t>CA_5DL_40D-46C_1UL_BCS0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kern="100" dirty="0" err="1">
                          <a:solidFill>
                            <a:srgbClr val="00B050"/>
                          </a:solidFill>
                          <a:effectLst/>
                        </a:rPr>
                        <a:t>Qun</a:t>
                      </a:r>
                      <a:r>
                        <a:rPr lang="en-GB" sz="1050" kern="1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kern="100" dirty="0" err="1" smtClean="0">
                          <a:solidFill>
                            <a:srgbClr val="00B050"/>
                          </a:solidFill>
                          <a:effectLst/>
                        </a:rPr>
                        <a:t>Pan,CMCC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CA_5DL_41C-42D_1UL_BCS0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 smtClean="0">
                          <a:solidFill>
                            <a:srgbClr val="00B050"/>
                          </a:solidFill>
                          <a:effectLst/>
                        </a:rPr>
                        <a:t>CA_5DL_41D-42C_1UL_BCS0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>
                          <a:solidFill>
                            <a:srgbClr val="00B050"/>
                          </a:solidFill>
                          <a:effectLst/>
                        </a:rPr>
                        <a:t>12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Liehai Liu, Huawei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CA_5DL_41C-46D_1UL_BCS0</a:t>
                      </a:r>
                      <a:endParaRPr lang="zh-CN" sz="10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13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Shao </a:t>
                      </a:r>
                      <a:r>
                        <a:rPr lang="en-GB" sz="1000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</a:t>
                      </a: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CMCC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514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b="1" kern="100">
                          <a:solidFill>
                            <a:schemeClr val="lt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CA_5DL_41A-46E_1UL_BCS0</a:t>
                      </a:r>
                      <a:endParaRPr lang="zh-CN" sz="1000" b="1" kern="100">
                        <a:solidFill>
                          <a:schemeClr val="lt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13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Shao </a:t>
                      </a:r>
                      <a:r>
                        <a:rPr lang="en-GB" sz="1000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</a:t>
                      </a: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CMCC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51447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pl-PL" sz="1000" b="1" kern="1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CA_5DL_41D-46C_1UL_BCS0</a:t>
                      </a:r>
                      <a:endParaRPr lang="zh-CN" sz="1000" b="1" kern="100" dirty="0">
                        <a:solidFill>
                          <a:schemeClr val="lt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13</a:t>
                      </a:r>
                      <a:endParaRPr lang="zh-CN" sz="1000" kern="10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Shao </a:t>
                      </a:r>
                      <a:r>
                        <a:rPr lang="en-GB" sz="1000" kern="1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,</a:t>
                      </a: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CMCC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CA_5DL_46A-46D-66A_1UL_BCS0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Nelson </a:t>
                      </a:r>
                      <a:r>
                        <a:rPr lang="en-GB" sz="1050" dirty="0" err="1" smtClean="0">
                          <a:solidFill>
                            <a:srgbClr val="00B050"/>
                          </a:solidFill>
                          <a:effectLst/>
                        </a:rPr>
                        <a:t>Ueng</a:t>
                      </a:r>
                      <a:r>
                        <a:rPr lang="en-US" sz="1050" dirty="0" smtClean="0">
                          <a:solidFill>
                            <a:srgbClr val="00B050"/>
                          </a:solidFill>
                          <a:effectLst/>
                        </a:rPr>
                        <a:t>,</a:t>
                      </a:r>
                      <a:r>
                        <a:rPr lang="en-US" sz="1050" baseline="0" dirty="0" smtClean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50" dirty="0" smtClean="0">
                          <a:solidFill>
                            <a:srgbClr val="00B050"/>
                          </a:solidFill>
                          <a:effectLst/>
                        </a:rPr>
                        <a:t>T-Mobile </a:t>
                      </a: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USA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  <a:tr h="1514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l-PL" sz="1050" dirty="0">
                          <a:solidFill>
                            <a:srgbClr val="00B050"/>
                          </a:solidFill>
                          <a:effectLst/>
                        </a:rPr>
                        <a:t>CA_5DL_46E-66A_1UL_BCS0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13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dirty="0">
                          <a:solidFill>
                            <a:srgbClr val="00B050"/>
                          </a:solidFill>
                          <a:effectLst/>
                        </a:rPr>
                        <a:t>Zheng Zhao, Verizon</a:t>
                      </a:r>
                      <a:endParaRPr lang="en-US" sz="105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046" marR="4046" marT="0" marB="0"/>
                </a:tc>
              </a:tr>
            </a:tbl>
          </a:graphicData>
        </a:graphic>
      </p:graphicFrame>
      <p:sp>
        <p:nvSpPr>
          <p:cNvPr id="6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5DL/1UL</a:t>
            </a:r>
            <a:endParaRPr lang="fi-FI" altLang="en-US" dirty="0" smtClean="0"/>
          </a:p>
        </p:txBody>
      </p:sp>
      <p:sp>
        <p:nvSpPr>
          <p:cNvPr id="7" name="Content Placeholder 3"/>
          <p:cNvSpPr>
            <a:spLocks noGrp="1"/>
          </p:cNvSpPr>
          <p:nvPr>
            <p:ph idx="1"/>
          </p:nvPr>
        </p:nvSpPr>
        <p:spPr>
          <a:xfrm>
            <a:off x="319088" y="1047750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progress of each CA combinations</a:t>
            </a: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87124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2DL/2UL</a:t>
            </a:r>
            <a:endParaRPr lang="fi-FI" altLang="en-US" dirty="0" smtClean="0"/>
          </a:p>
        </p:txBody>
      </p:sp>
      <p:sp>
        <p:nvSpPr>
          <p:cNvPr id="6" name="Content Placeholder 3"/>
          <p:cNvSpPr>
            <a:spLocks noGrp="1"/>
          </p:cNvSpPr>
          <p:nvPr>
            <p:ph idx="1"/>
          </p:nvPr>
        </p:nvSpPr>
        <p:spPr>
          <a:xfrm>
            <a:off x="318407" y="1047750"/>
            <a:ext cx="8655731" cy="166279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zh-CN" sz="1600" dirty="0" smtClean="0">
                <a:ea typeface="+mn-ea"/>
                <a:cs typeface="+mn-cs"/>
              </a:rPr>
              <a:t>Agreed</a:t>
            </a:r>
            <a:r>
              <a:rPr lang="zh-CN" altLang="en-US" sz="1600" dirty="0" smtClean="0">
                <a:ea typeface="+mn-ea"/>
                <a:cs typeface="+mn-cs"/>
              </a:rPr>
              <a:t> </a:t>
            </a:r>
            <a:r>
              <a:rPr lang="en-US" altLang="zh-CN" sz="160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dirty="0" smtClean="0"/>
              <a:t>36.101 (R4-1701279)</a:t>
            </a:r>
          </a:p>
          <a:p>
            <a:r>
              <a:rPr lang="en-US" altLang="en-US" sz="1800" dirty="0" smtClean="0"/>
              <a:t>Endorsed Revised WID (R4-1701277)</a:t>
            </a:r>
            <a:endParaRPr lang="en-GB" altLang="en-US" sz="1800" dirty="0" smtClean="0"/>
          </a:p>
          <a:p>
            <a:r>
              <a:rPr lang="pt-BR" altLang="en-US" sz="1800" dirty="0" smtClean="0"/>
              <a:t>Detailed Progress for each CA combination</a:t>
            </a:r>
            <a:endParaRPr lang="en-GB" altLang="en-US" sz="1100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8235604"/>
              </p:ext>
            </p:extLst>
          </p:nvPr>
        </p:nvGraphicFramePr>
        <p:xfrm>
          <a:off x="715521" y="2342716"/>
          <a:ext cx="7743825" cy="3962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1840"/>
                <a:gridCol w="1085078"/>
                <a:gridCol w="2237894"/>
                <a:gridCol w="783855"/>
                <a:gridCol w="895158"/>
              </a:tblGrid>
              <a:tr h="42621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REL-</a:t>
                      </a:r>
                      <a:r>
                        <a:rPr lang="en-GB" sz="1000" dirty="0" err="1">
                          <a:effectLst/>
                        </a:rPr>
                        <a:t>indep</a:t>
                      </a:r>
                      <a:r>
                        <a:rPr lang="en-GB" sz="1000" dirty="0">
                          <a:effectLst/>
                        </a:rPr>
                        <a:t>.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from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CA_2DL_3A-41A_2UL_3A-41A_BCS0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Zhang Yuqiang, ZTE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00031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CA_2DL_8A-41A_2UL_8A-41A_BCS0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Pan Qun, CMCC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CA_2DL_3A-42A_2UL_3A-42A_BCS0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CA_2DL_19A-42A_2UL_19A-42A_BCS0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CA_2DL_21A-42A_2UL_21A-42A_BCS0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</a:t>
                      </a:r>
                      <a:r>
                        <a:rPr lang="it-IT" sz="1000" dirty="0">
                          <a:solidFill>
                            <a:srgbClr val="00B050"/>
                          </a:solidFill>
                          <a:effectLst/>
                        </a:rPr>
                        <a:t>2DL_2A-7A_2UL_2A-7A_BCS0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Antti Immonen, Hisilicon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CA_2DL_7A-8A_2UL_7A-8A_BCS0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Bo-Han Hsieh,  CHTTL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CA_2DL_8A-39A_2UL_8A-39A_BCS0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Yuexia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Song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CA_2DL_41A-42A_2UL_41A-42A_BCS0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Kenichi Kihara, SoftBank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CA_2DL_3A-21A_2UL_3A-21A_BCS0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Suguru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Okuyama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smtClean="0">
                          <a:solidFill>
                            <a:srgbClr val="00B050"/>
                          </a:solidFill>
                          <a:effectLst/>
                        </a:rPr>
                        <a:t>NTT 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DOCOMO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CA_2DL_28A-42A_2UL_28A-42A_BCS0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CA_2DL_3A-28A_2UL_3A-28A_BCS0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CA_2DL_21A-28A_2UL_21A-28A_BCS0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CA_2DL_5A-66A_2UL_5A-66A_BCS0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CA_2DL_2A-66A_2UL_2A-66A_BCS0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CA_2DL_12A-30A_2UL_12A-30A_BCS0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CA_2DL_2A-30A_2UL_2A-30A_BCS0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CA_2DL_5A-30A_2UL_5A-30A_BCS0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CA_2DL_2A-66A_2UL_2A-66A_BCS2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Zheng Zhao, Verizon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CA_2DL_13A-66A_2UL_13A-66A_BCS0</a:t>
                      </a:r>
                      <a:endParaRPr lang="zh-CN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REL-11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Zheng Zhao, Verizon</a:t>
                      </a:r>
                      <a:endParaRPr lang="zh-CN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Malgun Gothic"/>
                          <a:cs typeface="Times New Roman"/>
                        </a:rPr>
                        <a:t>No</a:t>
                      </a:r>
                      <a:endParaRPr lang="en-US" sz="10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Malgun Gothic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CA_2DL_2A-66A_2UL_2A-66A_BCS0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Yes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046" marR="4046" marT="0" marB="0"/>
                </a:tc>
              </a:tr>
              <a:tr h="142070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CA_2DL_12A-66A_2UL_12A-66A 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Nelson </a:t>
                      </a:r>
                      <a:r>
                        <a:rPr lang="en-GB" sz="1000" kern="1200" dirty="0" err="1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Ueng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zh-CN" alt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T-Mobile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USA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  <a:tr h="36797"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CA_2DL_30A-66A_2UL_30A-66A_BCS0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Marc Grant, AT&amp;T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17780" marR="177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047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9805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447675" y="1047748"/>
            <a:ext cx="8655731" cy="166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en-US" altLang="zh-CN" sz="1600" kern="0" dirty="0" smtClean="0">
                <a:ea typeface="+mn-ea"/>
                <a:cs typeface="+mn-cs"/>
              </a:rPr>
              <a:t>Agreed</a:t>
            </a:r>
            <a:r>
              <a:rPr lang="zh-CN" altLang="en-US" sz="1600" kern="0" dirty="0" smtClean="0">
                <a:ea typeface="+mn-ea"/>
                <a:cs typeface="+mn-cs"/>
              </a:rPr>
              <a:t> </a:t>
            </a:r>
            <a:r>
              <a:rPr lang="en-US" altLang="zh-CN" sz="1600" kern="0" dirty="0" smtClean="0">
                <a:ea typeface="+mn-ea"/>
                <a:cs typeface="+mn-cs"/>
              </a:rPr>
              <a:t>Big CRs </a:t>
            </a:r>
          </a:p>
          <a:p>
            <a:pPr lvl="1"/>
            <a:r>
              <a:rPr lang="en-US" altLang="en-US" sz="1400" kern="0" dirty="0" smtClean="0"/>
              <a:t>36.101 (R4-1701211, -01212, -01213)</a:t>
            </a:r>
          </a:p>
          <a:p>
            <a:r>
              <a:rPr lang="en-US" altLang="en-US" sz="1800" kern="0" dirty="0" smtClean="0"/>
              <a:t>Endorsed Revised WID (R4-1701196)</a:t>
            </a:r>
            <a:endParaRPr lang="en-GB" altLang="en-US" sz="1800" kern="0" dirty="0" smtClean="0"/>
          </a:p>
          <a:p>
            <a:r>
              <a:rPr lang="pt-BR" altLang="en-US" sz="1800" kern="0" dirty="0" smtClean="0"/>
              <a:t>Detailed Progress for each CA combination </a:t>
            </a:r>
            <a:r>
              <a:rPr lang="pt-BR" altLang="en-US" sz="1800" kern="0" dirty="0"/>
              <a:t>(and see next slides)</a:t>
            </a:r>
            <a:endParaRPr lang="fi-FI" altLang="en-US" sz="1800" kern="0" dirty="0"/>
          </a:p>
          <a:p>
            <a:endParaRPr lang="en-GB" altLang="en-US" sz="1100" kern="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144925"/>
              </p:ext>
            </p:extLst>
          </p:nvPr>
        </p:nvGraphicFramePr>
        <p:xfrm>
          <a:off x="521946" y="2317302"/>
          <a:ext cx="8115302" cy="4087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81059"/>
                <a:gridCol w="911500"/>
                <a:gridCol w="1961371"/>
                <a:gridCol w="980686"/>
                <a:gridCol w="980686"/>
              </a:tblGrid>
              <a:tr h="2913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508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CA_3DL_2A-12A-30A_2UL_2A-12A_BCS0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CA_3DL_2A-12B_2UL_2A-12A_BCS0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CA_3DL_4A-12A-30A_2UL_4A-12A_BCS0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CA_3DL_4A-12B_2UL_4A-12A_BCS0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Marc Grant, AT&amp;T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CA_3DL_1A-3A-7A_2UL_1A-3A_BCS0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CA_3DL_1A-3A-7A_2UL_1A-7A_BCS0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CA_3DL_1A-3A-7A_2UL_3A-7A_BCS0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992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CA_3DL_1A-3A-40A_2UL_1A-3A_BCS0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CA_3DL_1A-5A-40A_2UL_1A-5A_BCS0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CA_3DL_3A-5A-40A_2UL_3A-5A_BCS0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62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CA_3DL_1A-7A-8A_2UL_1A-7A_BCS0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91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CA_3DL_1A-7A-8A_2UL_1A-8A_BCS0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CA_3DL_1A-8A-40A_2UL_1A-8A_BCS0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CA_3DL_3A-3A-8A_2UL_3A-8A_BCS0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Bo-Han Hsieh,  CHTTL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2317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CA_3DL_3A-7A-8A_2UL_3A-7A_BCS0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effectLst/>
                        </a:rPr>
                        <a:t>Ilwhan</a:t>
                      </a:r>
                      <a:r>
                        <a:rPr lang="en-GB" sz="1000" dirty="0">
                          <a:effectLst/>
                        </a:rPr>
                        <a:t> Kim, KT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31720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CA_3DL_3A-7A-8A_2UL_3A-8A_BCS0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Rel-11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Ilwhan Kim, KT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CA_3DL_3A-8A-40A_2UL_3A-8A_BCS0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Ilwhan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Kim, KT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CA_3DL_7C-28A_2UL_7C_BCS0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9710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CA_3DL_7C-28A_2UL_7A-28A_BCS0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CA_3DL_1A-42C_2UL_1A-42A_BCS0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CA_3DL_19A-42C_2UL_19A-42A_BCS0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9420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CA_3DL_21A-42C_2UL_21A-42A_BCS0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Suguru Okuyama,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182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CA_3DL_3A-42C_2UL_3A-42A_BCS0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Kei Ando, NTT DOCOMO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5925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9744661"/>
              </p:ext>
            </p:extLst>
          </p:nvPr>
        </p:nvGraphicFramePr>
        <p:xfrm>
          <a:off x="536120" y="1739634"/>
          <a:ext cx="7788729" cy="457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454704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 combination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REL-indep.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endParaRPr lang="en-US" sz="1000" b="1" kern="120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Contact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name, company</a:t>
                      </a:r>
                      <a:endParaRPr lang="en-US" sz="10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Core part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completed?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yes/no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CA_3DL_2A-4A-29A_2UL_2A-4A_BCS0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CA_3DL_2A-4A-5A_2UL_2A-4A_BCS0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CA_3DL_1A-5A-46A_2UL_1A-5A_BCS0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CA_3DL_1A-7A-46A_2UL_1A-7A_BCS0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CA_3DL_5A-7A-46A_2UL__5A-7A_BCS0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CA_3DL_3A-5A-7A_2UL_3A-5A_BCS0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CA_3DL_3A-5A-7A_2UL_3A-7A_BCS0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CA_3DL_3A-5A-7A_2UL_5A-7A_BCS0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 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CA_3DL_1A-3A-21A_2UL_3A-21A_BCS0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CA_3DL_1A-3A-42A_2UL_3A-42A_BCS0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CA_3DL_1A-19A-42A_2UL_19A-42A_BCS0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CA_3DL_1A-21A-42A_2UL_1A-21A_BCS0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CA_3DL_3A-19A-21A_2UL_19A-21A_BCS0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156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CA_3DL_3A-19A-42A_2UL_19A-42A_BCS0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40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completed 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1251857"/>
            <a:ext cx="9037864" cy="46259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000" dirty="0" smtClean="0"/>
              <a:t>Rel-14 Core WI</a:t>
            </a:r>
            <a:endParaRPr lang="en-US" altLang="en-US" sz="2000" dirty="0"/>
          </a:p>
          <a:p>
            <a:pPr lvl="1" eaLnBrk="1" fontAlgn="b" hangingPunct="1"/>
            <a:r>
              <a:rPr lang="en-US" altLang="ja-JP" sz="1600" dirty="0"/>
              <a:t>LTE Advanced inter-band CA Rel-14 for 3DL/3UL </a:t>
            </a:r>
          </a:p>
          <a:p>
            <a:pPr lvl="1" eaLnBrk="1" fontAlgn="b" hangingPunct="1"/>
            <a:r>
              <a:rPr lang="en-US" altLang="ja-JP" sz="1600" dirty="0"/>
              <a:t>Addition of band 25 and 26 to LTE MTC cat.0</a:t>
            </a:r>
          </a:p>
          <a:p>
            <a:pPr lvl="1" eaLnBrk="1" fontAlgn="b" hangingPunct="1"/>
            <a:r>
              <a:rPr lang="en-GB" sz="1600" dirty="0"/>
              <a:t>Addition of band 25 and band 40 to LTE MTC cat.M1 </a:t>
            </a:r>
            <a:endParaRPr lang="en-US" altLang="ja-JP" sz="1600" dirty="0"/>
          </a:p>
          <a:p>
            <a:pPr lvl="1" eaLnBrk="1" fontAlgn="b" hangingPunct="1"/>
            <a:r>
              <a:rPr lang="en-GB" altLang="ja-JP" sz="1600" dirty="0"/>
              <a:t>Enhanced LAA for LTE</a:t>
            </a:r>
          </a:p>
          <a:p>
            <a:pPr lvl="1" eaLnBrk="1" fontAlgn="b" hangingPunct="1"/>
            <a:r>
              <a:rPr lang="en-GB" altLang="ja-JP" sz="1600" dirty="0"/>
              <a:t>Uplink capacity enhancement for LTE</a:t>
            </a:r>
          </a:p>
          <a:p>
            <a:pPr lvl="1" eaLnBrk="1" fontAlgn="b" hangingPunct="1"/>
            <a:r>
              <a:rPr lang="en-GB" sz="1600" dirty="0"/>
              <a:t>Further mobility enhancements in LTE</a:t>
            </a:r>
            <a:endParaRPr lang="en-GB" altLang="ja-JP" sz="1600" dirty="0"/>
          </a:p>
          <a:p>
            <a:pPr lvl="1" eaLnBrk="1" fontAlgn="b" hangingPunct="1"/>
            <a:r>
              <a:rPr lang="en-GB" sz="1600" dirty="0"/>
              <a:t>LTE-based V2X Services</a:t>
            </a:r>
            <a:endParaRPr lang="en-GB" altLang="ja-JP" sz="1600" dirty="0"/>
          </a:p>
          <a:p>
            <a:pPr eaLnBrk="1" fontAlgn="b" hangingPunct="1"/>
            <a:r>
              <a:rPr lang="en-GB" altLang="zh-CN" sz="2000" dirty="0"/>
              <a:t>Rel-14 SI</a:t>
            </a:r>
          </a:p>
          <a:p>
            <a:pPr lvl="1" eaLnBrk="1" fontAlgn="b" hangingPunct="1"/>
            <a:r>
              <a:rPr lang="en-US" altLang="ja-JP" sz="1600" dirty="0"/>
              <a:t>Feasibility Study on LTE Advanced Carrier Aggregation for Band 3 and Band 39</a:t>
            </a:r>
          </a:p>
          <a:p>
            <a:pPr lvl="1" eaLnBrk="1" fontAlgn="b" hangingPunct="1"/>
            <a:r>
              <a:rPr lang="en-GB" altLang="zh-CN" sz="1600" dirty="0" smtClean="0"/>
              <a:t>Study </a:t>
            </a:r>
            <a:r>
              <a:rPr lang="en-GB" altLang="zh-CN" sz="1600" dirty="0"/>
              <a:t>on New Radio Access Technology</a:t>
            </a:r>
            <a:endParaRPr lang="en-GB" altLang="ja-JP" sz="1600" dirty="0"/>
          </a:p>
          <a:p>
            <a:pPr lvl="1" eaLnBrk="1" fontAlgn="b" hangingPunct="1"/>
            <a:endParaRPr lang="en-GB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050" dirty="0"/>
          </a:p>
          <a:p>
            <a:pPr marL="0" indent="0">
              <a:lnSpc>
                <a:spcPct val="90000"/>
              </a:lnSpc>
              <a:spcBef>
                <a:spcPct val="0"/>
              </a:spcBef>
              <a:buNone/>
            </a:pPr>
            <a:endParaRPr lang="en-GB" altLang="ja-JP" sz="18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8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9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9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34932428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387519"/>
              </p:ext>
            </p:extLst>
          </p:nvPr>
        </p:nvGraphicFramePr>
        <p:xfrm>
          <a:off x="536120" y="1729474"/>
          <a:ext cx="7788729" cy="441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4566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CA_3DL_3A-21A-42A_2UL_3A-42A_BCS0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CA_3DL_19A-21A-42A_2UL_19A-21A_BCS0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CA_3DL_19A-21A-42A_2UL_21A-42A_BCS0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CA_3DL_1A-3C_2UL_1A-3A_BCS0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CA_3DL_1A-3C_2UL_3C_BCS0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CA_3DL_3C-8A_2UL_3A-8A_BCS0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CA_3DL_3C-8A_2UL_3C_BCS0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CA_3DL_41A-42C_2UL_41A-42A_BCS0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CA_3DL_41A-42C_2UL_42C_BCS0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CA_3DL_41C-42A_2UL_41A-42A_BCS0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CA_3DL_2A-4A-7A_2UL_2A-4A_BCS0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Antti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Immonen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CA_3DL_1A-3A-28A_2UL_1A-3A_BCS0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CA_3DL_1A-3A-28A_2UL_1A-28A_BCS0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CA_3DL_1A-3A-28A_2UL_3A-28A_BCS0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CA_3DL_1A-21A-28A_2UL_1A-21A_BCS0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CA_3DL_1A-21A-28A_2UL_1A-28A_BCS0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CA_3DL_1A-21A-28A_2UL_21A-28A_BCS0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CA_3DL_1A-28A-42A_2UL_1A-28A_BCS0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CA_3DL_1A-28A-42A_2UL_1A-42A_BCS0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CA_3DL_1A-28A-42A_2UL_28A-42A_BCS0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CA_3DL_3A-21A-28A_2UL_3A-21A_BCS0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CA_3DL_3A-21A-28A_2UL_3A-28A_BCS0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CA_3DL_3A-21A-28A_2UL_21A-28A_BCS0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CA_3DL_3A-28A-42A_2UL_3A-28A_BCS0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26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858971"/>
              </p:ext>
            </p:extLst>
          </p:nvPr>
        </p:nvGraphicFramePr>
        <p:xfrm>
          <a:off x="536120" y="1729474"/>
          <a:ext cx="7788729" cy="381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49024"/>
                <a:gridCol w="874820"/>
                <a:gridCol w="1882443"/>
                <a:gridCol w="941221"/>
                <a:gridCol w="941221"/>
              </a:tblGrid>
              <a:tr h="45665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CA_3DL_3A-28A-42A_2UL_3A-42A_BCS0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CA_3DL_3A-28A-42A_2UL_28A-42A_BCS0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CA_3DL_21A-28A-42A_2UL_21A-28A_BCS0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CA_3DL_21A-28A-42A_2UL_21A-42A_BCS0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CA_3DL_21A-28A-42A_2UL_28A-42A_BCS0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CA_3DL_1A-7A-7A_2UL_1A-7A_BCS0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CA_3DL_3A-7A-7A_2UL_3A-7A_BCS0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CA_3DL_5A-7A-7A_2UL_5A-7A_BCS0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CA_4DL_1A-3A-8A-40A_2UL_1A-3A_BCS0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Ilwhan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Kim, KT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CA_4DL_1A-3A-8A-40A_2UL_1A-8A_BCS0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CA_4DL_1A-3A-8A-40A_2UL_3A-8A_BCS0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Ilwhan Kim, 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CA_4DL_1A-3A-5A-40A_2UL_1A-3A_BCS0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Joonyoung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Shin, SKT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CA_4DL_1A-3A-5A-40A_2UL_1A-5A_BCS0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CA_4DL_1A-3A-5A-40A_2UL_3A-5A_BCS0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Rel-12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Joonyoung Shin, SKT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CA_4DL_1A-3A-7A-8A_2UL_1A-3A_BCS0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CA_4DL_1A-3A-7A-8A_2UL_1A-7A_BCS0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CA_4DL_1A-3A-7A-8A_2UL_1A-8A_BCS0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CA_4DL_1A-3A-7A-8A_2UL_3A-7A_BCS0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CA_4DL_1A-3A-7A-8A_2UL_3A-8A_BCS0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en-US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en-US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CA_4DL_3A-7C-28A_2UL_CA_3A-7A_BCS0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5221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CA_4DL_3A-7C-28A_2UL_CA_7C_BCS0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7270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 (and see next slides)</a:t>
            </a:r>
            <a:endParaRPr lang="fi-FI" altLang="en-US" sz="2200" dirty="0"/>
          </a:p>
          <a:p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947987"/>
              </p:ext>
            </p:extLst>
          </p:nvPr>
        </p:nvGraphicFramePr>
        <p:xfrm>
          <a:off x="536120" y="1681849"/>
          <a:ext cx="7788729" cy="45451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CA_4DL_3A-7C-28A_2UL_CA_7A-28A_BCS0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Jeremy Chu, TELSTRA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CA_4DL_2A-4A-5A-29A_2UL_2A-4A_BCS0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Rel-11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Antti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Immonen</a:t>
                      </a: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, </a:t>
                      </a:r>
                      <a:r>
                        <a:rPr lang="en-GB" sz="1000" dirty="0" err="1">
                          <a:solidFill>
                            <a:srgbClr val="00B050"/>
                          </a:solidFill>
                          <a:effectLst/>
                        </a:rPr>
                        <a:t>Hisilicon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CA_4DL_1A-5A-7A-46A_2UL_1A-5A_BCS0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CA_4DL_1A-5A-7A-46A_2UL_1A-7A_BCS0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CA_4DL_1A-5A-7A-46A_2UL_5A-7A_BCS0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CA_4DL_1A-5A-46C_2UL_1A-5A_BCS0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 Chang, LG Uplus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CA_4DL_1A-7A-46C_2UL_1A-7A_BCS0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CA_4DL_5A-7A-46C_2UL_5A-7A_BCS0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Rel-13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Jaehyun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Chang, LG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Uplus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CA_4DL_1A-3A-5A-7A_2UL_1A-3A_BCS0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CA_4DL_1A-3A-5A-7A_2UL_1A-5A_BCS0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CA_4DL_1A-3A-5A-7A_2UL_1A-7A_BCS0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CA_4DL_1A-3A-5A-7A_2UL_3A-5A_BCS0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CA_4DL_1A-3A-5A-7A_2UL_3A-7A_BCS0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 Shin,SK telecom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CA_4DL_1A-3A-5A-7A_2UL_5A-7A_BCS0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Shin,SK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CA_4DL_1A-19A-21A-42A_2UL_1A-19A_BCS0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CA_4DL_1A-19A-21A-42A_2UL_1A-21A_BCS0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CA_4DL_1A-19A-21A-42A_2UL_19A-21A_BCS0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CA_4DL_1A-19A-21A-42A_2UL_19A-42A_BCS0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CA_4DL_1A-19A-21A-42A_2UL_21A-42A_BCS0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CA_4DL_1A-3A-19A-42A_2UL_1A-3A_BCS0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CA_4DL_1A-3A-19A-42A_2UL_1A-19A_BCS0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CA_4DL_1A-3A-19A-42A_2UL_3A-19A_BCS0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CA_4DL_1A-3A-19A-42A_2UL_3A-42A_BCS0</a:t>
                      </a:r>
                      <a:endParaRPr lang="zh-CN" sz="1000" b="1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b="1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438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35118"/>
              </p:ext>
            </p:extLst>
          </p:nvPr>
        </p:nvGraphicFramePr>
        <p:xfrm>
          <a:off x="536120" y="1719949"/>
          <a:ext cx="7788729" cy="4219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CA_4DL_1A-3A-19A-42A_2UL_19A-42A_BCS0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CA_4DL_1A-19A-42C_2UL_19A-42A_BCS0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CA_4DL_1A-21A-42C_2UL_21A-42A_BCS0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CA_4DL_19A-21A-42C_2UL_19A-21A_BCS0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 Okuyama, NTT DOCOMO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CA_4DL_19A-21A-42C_2UL_21A-42A_BCS0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CA_4DL_1A-3A-42C_2UL_1A-3A_BCS0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CA_4DL_3A-19A-42C_2UL_3A-19A_BCS0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CA_4DL_3A-19A-42C_2UL_19A-42A_BCS0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NTT 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Kim, KT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CA_4DL_1A-3C-8A_2UL_1A-8A_BCS0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CA_4DL_1A-3C-8A_2UL_3A-8A_BCS0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CA_4DL_1A-3C-8A_2UL_3C_BCS0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Ilwhan Kim, KT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CA_4DL_41C-42C_2UL_41A-42A_BCS0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Kihara, SoftBank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062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CA_4DL_41C-42C_2UL_42C_BCS0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Kenichi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Kihara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SoftBank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CA_4DL_2A-4A-7A-7A_2UL_2A-4A_BCS0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Antti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Immonen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Hisilicon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74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777563"/>
              </p:ext>
            </p:extLst>
          </p:nvPr>
        </p:nvGraphicFramePr>
        <p:xfrm>
          <a:off x="536120" y="1719949"/>
          <a:ext cx="7788729" cy="4057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CA_4DL_1A-3A-19A-21A_2UL_1A-3A_BCS0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CA_4DL_1A-3A-19A-21A_2UL_1A-19A_BCS0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CA_4DL_1A-3A-19A-21A_2UL_1A-21A_BCS0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CA_4DL_1A-3A-19A-21A_2UL_3A-19A_BCS0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CA_4DL_1A-3A-19A-21A_2UL_3A-21A_BCS0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CA_4DL_1A-3A-19A-21A_2UL_19A-21A_BCS0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CA_4DL_1A-3A-21A-28A_2UL_21A-28A_BCS0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CA_4DL_1A-3A-21A-42A_2UL_21A-42A_BCS0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062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1145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</a:t>
            </a:r>
            <a:r>
              <a:rPr lang="pt-BR" altLang="en-US" sz="2200" dirty="0" smtClean="0"/>
              <a:t>combinations (and see next slides)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4435146"/>
              </p:ext>
            </p:extLst>
          </p:nvPr>
        </p:nvGraphicFramePr>
        <p:xfrm>
          <a:off x="536120" y="1719949"/>
          <a:ext cx="7788729" cy="4057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Contact</a:t>
                      </a:r>
                      <a:endParaRPr lang="en-US" sz="1000" dirty="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name, company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CA_4DL_1A-3A-28A-42A_2UL_3A-42A_BCS0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CA_4DL_1A-3A-28A-42A_2UL_28A-42A_BCS0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CA_4DL_1A-21A-28A-42A_2UL_28A-42A_BCS0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CA_4DL_1A-28A-42C_2UL_1A-28A_BCS0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CA_4DL_1A-28A-42C_2UL_1A-42A_BCS0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CA_4DL_3A-21A-42C_2UL_3A-21A_BCS0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CA_4DL_3A-21A-42C_2UL_3A-42A_BCS0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CA_4DL_3A-21A-42C_2UL_21A-42A_BCS0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CA_4DL_3A-28A-42C_2UL_3A-28A_BCS0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CA_4DL_21A-28A-42C_2UL_21A-28A_BCS0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CA_4DL_21A-28A-42C_2UL_21A-42A_BCS0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CA_4DL_21A-28A-42C_2UL_28A-42A_BCS0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4DL_1A-3A-7A-7A_2UL_1A-3A_BCS0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 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062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CA_4DL_1A-3A-7A-7A_2UL_1A-7A_BCS0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170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 (and see next slides)</a:t>
            </a:r>
            <a:endParaRPr lang="fi-FI" altLang="en-US" sz="2200" dirty="0"/>
          </a:p>
          <a:p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4607108"/>
              </p:ext>
            </p:extLst>
          </p:nvPr>
        </p:nvGraphicFramePr>
        <p:xfrm>
          <a:off x="545645" y="1834249"/>
          <a:ext cx="7788729" cy="40571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CA_4DL_1A-3A-7A-7A_2UL_3A-7A_BCS0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CA_4DL_1A-5A-7A-7A_2UL_1A-5A_BCS0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CA_4DL_1A-5A-7A-7A_2UL_1A-7A_BCS0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CA_4DL_1A-5A-7A-7A_2UL_5A-7A_BCS0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CA_4DL_3A-5A-7A-7A_2UL_3A-5A_BCS0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4964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CA_4DL_3A-5A-7A-7A_2UL_3A-7A_BCS0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CA_4DL_3A-5A-7A-7A_2UL_5A-7A_BCS0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REL-11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CA_5DL_1A-19A-21A-42C_2UL_1A-19A_BCS0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Ando,</a:t>
                      </a:r>
                      <a:r>
                        <a:rPr lang="en-GB" sz="1000" kern="1200" baseline="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CA_5DL_1A-19A-21A-42C_2UL_19A-21A_BCS0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CA_5DL_1A-19A-21A-42C_2UL_21A-42A_BCS0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CA_5DL_1A-3A-19A-42C_2UL_1A-19A_BCS0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CA_5DL_1A-3A-19A-42C_2UL_3A-19A_BCS0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CA_5DL_1A-3A-19A-42C_2UL_3A-42A_BCS0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CA_5DL_1A-3A-19A-42C_2UL_19A-42A_BCS0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Kei Ando,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CA_5DL_1A-3A-21A-42C_2UL_1A-3A_BCS0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5761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</a:t>
            </a:r>
            <a:r>
              <a:rPr lang="en-GB" altLang="en-US" dirty="0" err="1" smtClean="0"/>
              <a:t>xDL</a:t>
            </a:r>
            <a:r>
              <a:rPr lang="en-GB" altLang="en-US" dirty="0" smtClean="0"/>
              <a:t>/2UL with x=3,4,5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r>
              <a:rPr lang="pt-BR" altLang="en-US" sz="2200" dirty="0" smtClean="0"/>
              <a:t>Detailed </a:t>
            </a:r>
            <a:r>
              <a:rPr lang="pt-BR" altLang="en-US" sz="2200" dirty="0"/>
              <a:t>progress of each CA combinations</a:t>
            </a:r>
            <a:endParaRPr lang="fi-FI" altLang="en-US" sz="2200" dirty="0"/>
          </a:p>
          <a:p>
            <a:pPr lvl="2"/>
            <a:endParaRPr lang="fi-FI" altLang="en-US" sz="14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200087"/>
              </p:ext>
            </p:extLst>
          </p:nvPr>
        </p:nvGraphicFramePr>
        <p:xfrm>
          <a:off x="545645" y="1834249"/>
          <a:ext cx="7788729" cy="38944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0980"/>
                <a:gridCol w="752475"/>
                <a:gridCol w="2222832"/>
                <a:gridCol w="941221"/>
                <a:gridCol w="941221"/>
              </a:tblGrid>
              <a:tr h="488088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CA combination</a:t>
                      </a:r>
                      <a:endParaRPr lang="en-US" sz="1000" dirty="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REL-indep.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from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Contact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name, company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Core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Perf. part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completed?</a:t>
                      </a:r>
                      <a:endParaRPr lang="en-US" sz="1000">
                        <a:effectLst/>
                      </a:endParaRP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CA_5DL_1A-3A-21A-42C_2UL_3A-21A_BCS0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CA_5DL_1A-3A-21A-42C_2UL_21A-42A_BCS0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49643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CA_5DL_1A-3A-28A-42C_2UL_3A-28A_BCS0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CA_5DL_1A-3A-28A-42C_2UL_3A-42A_BCS0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CA_5DL_1A-21A-28A-42C_2UL_1A-21A_BCS0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CA_5DL_1A-21A-28A-42C_2UL_21A-28A_BCS0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CA_5DL_1A-21A-28A-42C_2UL_21A-42A_BCS0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CA_5DL_1A-21A-28A-42C_2UL_28A-42A_BCS0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Suguru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Okuyama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NTT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DOCOMO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5DL_1A-3A-5A-7A-7A_2UL_1A-3A_BCS0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CA_5DL_1A-3A-5A-7A-7A_2UL_1A-5A_BCS0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CA_5DL_1A-3A-5A-7A-7A_2UL_1A-7A_BCS0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CA_5DL_1A-3A-5A-7A-7A_2UL_3A-5A_BCS0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CA_5DL_1A-3A-5A-7A-7A_2UL_3A-7A_BCS0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  <a:tr h="162696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CA_5DL_1A-3A-5A-7A-7A_2UL_5A-7A_BCS0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REL-12</a:t>
                      </a:r>
                      <a:endParaRPr lang="zh-CN" sz="1000" kern="120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kern="1200" dirty="0" err="1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Joonyoung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Shin,</a:t>
                      </a:r>
                      <a:r>
                        <a:rPr lang="en-US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SK </a:t>
                      </a:r>
                      <a:r>
                        <a:rPr lang="en-GB" sz="1000" kern="1200" dirty="0">
                          <a:solidFill>
                            <a:srgbClr val="00B05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telecom</a:t>
                      </a:r>
                      <a:endParaRPr lang="zh-CN" sz="1000" kern="1200" dirty="0">
                        <a:solidFill>
                          <a:srgbClr val="00B05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dirty="0">
                          <a:solidFill>
                            <a:srgbClr val="00B050"/>
                          </a:solidFill>
                          <a:effectLst/>
                        </a:rPr>
                        <a:t>Yes</a:t>
                      </a:r>
                      <a:endParaRPr lang="en-US" sz="1000" dirty="0">
                        <a:solidFill>
                          <a:srgbClr val="00B050"/>
                        </a:solidFill>
                        <a:effectLst/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12199" marR="1219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508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LTE Inter-band CA for 3DL/3UL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en-US" sz="2000" dirty="0" smtClean="0">
                <a:ea typeface="+mn-ea"/>
                <a:cs typeface="+mn-cs"/>
              </a:rPr>
              <a:t>No band combination proposals </a:t>
            </a:r>
            <a:endParaRPr lang="pt-BR" altLang="en-US" sz="1400" dirty="0" smtClean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27412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New band support in NB-</a:t>
            </a:r>
            <a:r>
              <a:rPr lang="en-US" altLang="zh-CN" sz="2800" dirty="0" err="1" smtClean="0"/>
              <a:t>IoT</a:t>
            </a:r>
            <a:endParaRPr lang="zh-CN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Band 21 was added into Basket WID </a:t>
            </a:r>
          </a:p>
          <a:p>
            <a:r>
              <a:rPr lang="en-US" altLang="zh-CN" dirty="0" smtClean="0"/>
              <a:t> Agreed CRs</a:t>
            </a:r>
          </a:p>
          <a:p>
            <a:pPr lvl="1"/>
            <a:r>
              <a:rPr lang="en-US" altLang="zh-CN" dirty="0" smtClean="0"/>
              <a:t>36.141 CR (-01704)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59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15484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306388" y="169863"/>
            <a:ext cx="6834187" cy="1143000"/>
          </a:xfrm>
        </p:spPr>
        <p:txBody>
          <a:bodyPr/>
          <a:lstStyle/>
          <a:p>
            <a:r>
              <a:rPr lang="sv-SE" altLang="en-US" dirty="0" smtClean="0"/>
              <a:t>WI/SI to be extended</a:t>
            </a:r>
            <a:endParaRPr lang="en-US" altLang="en-US" dirty="0" smtClean="0"/>
          </a:p>
        </p:txBody>
      </p:sp>
      <p:sp>
        <p:nvSpPr>
          <p:cNvPr id="11267" name="Rectangle 25"/>
          <p:cNvSpPr>
            <a:spLocks noGrp="1"/>
          </p:cNvSpPr>
          <p:nvPr>
            <p:ph type="body" sz="half" idx="1"/>
          </p:nvPr>
        </p:nvSpPr>
        <p:spPr>
          <a:xfrm>
            <a:off x="106136" y="967046"/>
            <a:ext cx="9037864" cy="557616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Rel-13 SI extended to June 2017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GB" sz="1600" dirty="0"/>
              <a:t>Study on multi-node testing for LAA </a:t>
            </a:r>
            <a:endParaRPr lang="en-GB" sz="1600" dirty="0" smtClean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Rel-14 Core WI extended to  </a:t>
            </a:r>
            <a:r>
              <a:rPr lang="en-GB" sz="2000" dirty="0" smtClean="0">
                <a:solidFill>
                  <a:srgbClr val="FF0000"/>
                </a:solidFill>
              </a:rPr>
              <a:t>June 2017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/>
              <a:t>Basket WIs except 3DL/3UL 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 smtClean="0"/>
              <a:t>New </a:t>
            </a:r>
            <a:r>
              <a:rPr lang="en-US" altLang="ja-JP" sz="1600" dirty="0"/>
              <a:t>band support in NB-</a:t>
            </a:r>
            <a:r>
              <a:rPr lang="en-US" altLang="ja-JP" sz="1600" dirty="0" err="1"/>
              <a:t>IoT</a:t>
            </a:r>
            <a:r>
              <a:rPr lang="en-US" altLang="ja-JP" sz="1600" dirty="0"/>
              <a:t> </a:t>
            </a:r>
            <a:endParaRPr lang="en-US" altLang="ja-JP" sz="1600" dirty="0" smtClean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 smtClean="0"/>
              <a:t>Introduction </a:t>
            </a:r>
            <a:r>
              <a:rPr lang="en-US" altLang="ja-JP" sz="1600" dirty="0"/>
              <a:t>of new band support for 4Rx antenna ports </a:t>
            </a:r>
            <a:endParaRPr lang="en-US" altLang="ja-JP" sz="1600" dirty="0" smtClean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 smtClean="0"/>
              <a:t>LTE </a:t>
            </a:r>
            <a:r>
              <a:rPr lang="en-US" altLang="ja-JP" sz="1600" dirty="0"/>
              <a:t>UE TRP and TRS and UTRA Hand Phantom related UE TRP and TRS Requirements 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altLang="zh-CN" sz="1600" dirty="0" smtClean="0"/>
              <a:t>Radiated </a:t>
            </a:r>
            <a:r>
              <a:rPr lang="en-GB" altLang="zh-CN" sz="1600" dirty="0"/>
              <a:t>requirements for the verification of multi-antenna reception performance of </a:t>
            </a:r>
            <a:r>
              <a:rPr lang="en-GB" altLang="zh-CN" sz="1600" dirty="0" smtClean="0"/>
              <a:t>UEs 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sz="1600" dirty="0" smtClean="0"/>
              <a:t>Requirements </a:t>
            </a:r>
            <a:r>
              <a:rPr lang="en-GB" sz="1600" dirty="0"/>
              <a:t>for a new UE category with single receiver based on Category 1 for LTE </a:t>
            </a:r>
            <a:endParaRPr lang="en-GB" sz="1600" dirty="0" smtClean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sz="1600" dirty="0" smtClean="0"/>
              <a:t>Further </a:t>
            </a:r>
            <a:r>
              <a:rPr lang="en-GB" sz="1600" dirty="0"/>
              <a:t>enhanced MTC for LTE </a:t>
            </a:r>
            <a:endParaRPr lang="en-GB" sz="1600" dirty="0" smtClean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 smtClean="0"/>
              <a:t>NB-</a:t>
            </a:r>
            <a:r>
              <a:rPr lang="en-US" altLang="ja-JP" sz="1600" dirty="0" err="1" smtClean="0"/>
              <a:t>IoT</a:t>
            </a:r>
            <a:r>
              <a:rPr lang="en-US" altLang="ja-JP" sz="1600" dirty="0" smtClean="0"/>
              <a:t> </a:t>
            </a:r>
            <a:r>
              <a:rPr lang="en-US" altLang="ja-JP" sz="1600" dirty="0"/>
              <a:t>enhancement </a:t>
            </a:r>
            <a:endParaRPr lang="en-US" altLang="ja-JP" sz="1600" dirty="0" smtClean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 smtClean="0"/>
              <a:t>Measurement gap enhancement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GB" sz="2000" dirty="0" smtClean="0"/>
              <a:t>Rel-14 </a:t>
            </a:r>
            <a:r>
              <a:rPr lang="en-GB" sz="2000" dirty="0"/>
              <a:t>Core WI extended to  </a:t>
            </a:r>
            <a:r>
              <a:rPr lang="en-GB" sz="2000" dirty="0" smtClean="0">
                <a:solidFill>
                  <a:srgbClr val="FF0000"/>
                </a:solidFill>
              </a:rPr>
              <a:t>Dec 201(Rel-15)</a:t>
            </a:r>
            <a:endParaRPr lang="en-GB" sz="2000" dirty="0">
              <a:solidFill>
                <a:srgbClr val="FF0000"/>
              </a:solidFill>
            </a:endParaRP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altLang="zh-CN" sz="1600" dirty="0"/>
              <a:t>Further Enhancement of Base Station (BS) RF and EMC requirements for Active Antenna System (AAS) </a:t>
            </a:r>
            <a:endParaRPr lang="en-US" altLang="ja-JP" sz="16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 smtClean="0"/>
              <a:t>Rel-14 Performance WI 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June 2017 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altLang="zh-CN" sz="1600" dirty="0"/>
              <a:t>SRS Carrier based Switching for LTE </a:t>
            </a:r>
            <a:endParaRPr lang="en-GB" altLang="ja-JP" sz="1600" dirty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altLang="ja-JP" sz="1600" dirty="0"/>
              <a:t>Support for V2V services based on LTE </a:t>
            </a:r>
            <a:r>
              <a:rPr lang="en-GB" altLang="ja-JP" sz="1600" dirty="0" err="1"/>
              <a:t>sidelink</a:t>
            </a:r>
            <a:r>
              <a:rPr lang="en-GB" altLang="ja-JP" sz="1600" dirty="0"/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ja-JP" sz="2000" dirty="0"/>
              <a:t>Rel-14 Performance WI extended to </a:t>
            </a:r>
            <a:r>
              <a:rPr lang="en-US" altLang="ja-JP" sz="2000" dirty="0" smtClean="0">
                <a:solidFill>
                  <a:srgbClr val="FF0000"/>
                </a:solidFill>
              </a:rPr>
              <a:t>Dec </a:t>
            </a:r>
            <a:r>
              <a:rPr lang="en-US" altLang="ja-JP" sz="2000" dirty="0">
                <a:solidFill>
                  <a:srgbClr val="FF0000"/>
                </a:solidFill>
              </a:rPr>
              <a:t>2017 </a:t>
            </a:r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GB" sz="1600" dirty="0"/>
              <a:t>Further enhanced MTC for LTE </a:t>
            </a:r>
            <a:endParaRPr lang="en-GB" altLang="ja-JP" sz="1600" dirty="0"/>
          </a:p>
          <a:p>
            <a:pPr lvl="1">
              <a:lnSpc>
                <a:spcPts val="2000"/>
              </a:lnSpc>
              <a:spcBef>
                <a:spcPct val="0"/>
              </a:spcBef>
            </a:pPr>
            <a:r>
              <a:rPr lang="en-US" altLang="ja-JP" sz="1600" dirty="0"/>
              <a:t>NB-</a:t>
            </a:r>
            <a:r>
              <a:rPr lang="en-US" altLang="ja-JP" sz="1600" dirty="0" err="1"/>
              <a:t>IoT</a:t>
            </a:r>
            <a:r>
              <a:rPr lang="en-US" altLang="ja-JP" sz="1600" dirty="0"/>
              <a:t> enhancement </a:t>
            </a:r>
            <a:r>
              <a:rPr lang="en-US" altLang="ja-JP" sz="1600" dirty="0" smtClean="0"/>
              <a:t> </a:t>
            </a:r>
            <a:endParaRPr lang="en-US" altLang="ja-JP" sz="16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4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4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GB" altLang="ja-JP" sz="1800" b="1" kern="1200" dirty="0" smtClean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fi-FI" altLang="ja-JP" sz="1800" b="1" kern="1200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 smtClean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0">
              <a:lnSpc>
                <a:spcPct val="90000"/>
              </a:lnSpc>
              <a:spcBef>
                <a:spcPct val="0"/>
              </a:spcBef>
            </a:pPr>
            <a:endParaRPr lang="en-US" altLang="ja-JP" sz="1800" dirty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ja-JP" sz="1600" b="1" dirty="0">
              <a:solidFill>
                <a:srgbClr val="0000FF"/>
              </a:solidFill>
              <a:latin typeface="Arial" charset="0"/>
              <a:ea typeface="MS PGothic" pitchFamily="34" charset="-128"/>
              <a:cs typeface="Arial" charset="0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fi-FI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ja-JP" sz="1600" dirty="0">
              <a:ea typeface="+mn-ea"/>
              <a:cs typeface="+mn-cs"/>
            </a:endParaRPr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US" altLang="en-US" sz="800" dirty="0" smtClean="0"/>
          </a:p>
          <a:p>
            <a:pPr lvl="2">
              <a:lnSpc>
                <a:spcPct val="90000"/>
              </a:lnSpc>
              <a:spcBef>
                <a:spcPct val="0"/>
              </a:spcBef>
            </a:pPr>
            <a:endParaRPr lang="en-GB" altLang="en-US" sz="800" dirty="0" smtClean="0"/>
          </a:p>
          <a:p>
            <a:pPr lvl="1">
              <a:lnSpc>
                <a:spcPct val="90000"/>
              </a:lnSpc>
              <a:spcBef>
                <a:spcPct val="0"/>
              </a:spcBef>
            </a:pPr>
            <a:endParaRPr lang="en-GB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9132356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New band </a:t>
            </a:r>
            <a:r>
              <a:rPr lang="en-GB" sz="2800" dirty="0"/>
              <a:t>support for 4Rx antenna ports </a:t>
            </a:r>
            <a:endParaRPr lang="zh-CN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r>
              <a:rPr lang="en-GB" dirty="0"/>
              <a:t>WF on how to introduce 4Rx requirements for CA </a:t>
            </a:r>
            <a:r>
              <a:rPr lang="en-GB" dirty="0" smtClean="0"/>
              <a:t>was agreed (-02257)</a:t>
            </a:r>
            <a:endParaRPr lang="en-US" altLang="zh-CN" dirty="0"/>
          </a:p>
          <a:p>
            <a:r>
              <a:rPr lang="en-US" altLang="zh-CN" dirty="0" smtClean="0"/>
              <a:t> Agreed CRs</a:t>
            </a:r>
          </a:p>
          <a:p>
            <a:pPr lvl="1"/>
            <a:r>
              <a:rPr lang="en-US" altLang="zh-CN" dirty="0" smtClean="0"/>
              <a:t>36.101 CR (-02301) </a:t>
            </a:r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0016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 of band 25 and band 26 to LTE MTC cat.0 </a:t>
            </a:r>
            <a:r>
              <a:rPr lang="en-GB" dirty="0" smtClean="0"/>
              <a:t>and LTE MTC cat.M1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Agreed CRs</a:t>
            </a:r>
          </a:p>
          <a:p>
            <a:pPr lvl="1"/>
            <a:r>
              <a:rPr lang="en-US" dirty="0" smtClean="0"/>
              <a:t>36.101 (-00683) for Cat.0 </a:t>
            </a:r>
          </a:p>
          <a:p>
            <a:pPr lvl="1"/>
            <a:r>
              <a:rPr lang="en-US" dirty="0" smtClean="0"/>
              <a:t>36.101 (-02441) for Cat.M1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9113292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4"/>
          <p:cNvSpPr>
            <a:spLocks noGrp="1"/>
          </p:cNvSpPr>
          <p:nvPr>
            <p:ph type="title"/>
          </p:nvPr>
        </p:nvSpPr>
        <p:spPr>
          <a:xfrm>
            <a:off x="457200" y="273050"/>
            <a:ext cx="6834188" cy="1143000"/>
          </a:xfrm>
        </p:spPr>
        <p:txBody>
          <a:bodyPr/>
          <a:lstStyle/>
          <a:p>
            <a:r>
              <a:rPr lang="en-GB" altLang="en-US" dirty="0" smtClean="0"/>
              <a:t>SI on CA for Band 3 and Band 39 </a:t>
            </a:r>
            <a:endParaRPr lang="fi-FI" altLang="en-US" dirty="0" smtClean="0"/>
          </a:p>
        </p:txBody>
      </p:sp>
      <p:sp>
        <p:nvSpPr>
          <p:cNvPr id="48131" name="Content Placeholder 3"/>
          <p:cNvSpPr>
            <a:spLocks noGrp="1"/>
          </p:cNvSpPr>
          <p:nvPr>
            <p:ph idx="1"/>
          </p:nvPr>
        </p:nvSpPr>
        <p:spPr>
          <a:xfrm>
            <a:off x="334587" y="1295723"/>
            <a:ext cx="8655050" cy="5434013"/>
          </a:xfrm>
        </p:spPr>
        <p:txBody>
          <a:bodyPr/>
          <a:lstStyle/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SI completed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en-US" sz="2800" dirty="0" smtClean="0">
                <a:ea typeface="+mn-ea"/>
                <a:cs typeface="+mn-cs"/>
              </a:rPr>
              <a:t>Agreed TPs </a:t>
            </a:r>
          </a:p>
          <a:p>
            <a:pPr lvl="1"/>
            <a:r>
              <a:rPr lang="en-GB" altLang="zh-CN" dirty="0"/>
              <a:t>F</a:t>
            </a:r>
            <a:r>
              <a:rPr lang="en-GB" altLang="zh-CN" dirty="0" smtClean="0"/>
              <a:t>easible </a:t>
            </a:r>
            <a:r>
              <a:rPr lang="en-GB" altLang="zh-CN" dirty="0"/>
              <a:t>studies for Band 3, Band 8 and Band 39 3DL/1UL CA </a:t>
            </a:r>
            <a:r>
              <a:rPr lang="en-GB" altLang="zh-CN" dirty="0" smtClean="0"/>
              <a:t>(-00443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F</a:t>
            </a:r>
            <a:r>
              <a:rPr lang="en-GB" altLang="zh-CN" dirty="0" smtClean="0"/>
              <a:t>easible </a:t>
            </a:r>
            <a:r>
              <a:rPr lang="en-GB" altLang="zh-CN" dirty="0"/>
              <a:t>studies for Band 3, Band 39 and Band 41 3DL/1UL CA </a:t>
            </a:r>
            <a:r>
              <a:rPr lang="en-GB" altLang="zh-CN" dirty="0" smtClean="0"/>
              <a:t>(-00444</a:t>
            </a:r>
            <a:r>
              <a:rPr lang="en-GB" altLang="zh-CN" dirty="0"/>
              <a:t>)</a:t>
            </a:r>
            <a:endParaRPr lang="zh-CN" altLang="zh-CN" dirty="0"/>
          </a:p>
          <a:p>
            <a:pPr lvl="2"/>
            <a:endParaRPr lang="fi-FI" altLang="en-US" sz="1400" dirty="0"/>
          </a:p>
          <a:p>
            <a:pPr marL="0" indent="0">
              <a:buNone/>
            </a:pPr>
            <a:endParaRPr lang="fi-FI" altLang="en-US" sz="2200" dirty="0" smtClean="0"/>
          </a:p>
          <a:p>
            <a:pPr lvl="2">
              <a:buFont typeface="Arial" charset="0"/>
              <a:buNone/>
            </a:pPr>
            <a:endParaRPr lang="en-GB" alt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57043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Rel-14 Work&amp;Study Items</a:t>
            </a:r>
            <a:br>
              <a:rPr lang="sv-SE" altLang="en-US" dirty="0" smtClean="0"/>
            </a:br>
            <a:r>
              <a:rPr lang="sv-SE" altLang="en-US" dirty="0" smtClean="0"/>
              <a:t>LTE &amp;HSPA</a:t>
            </a:r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240582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eAAS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4846"/>
            <a:ext cx="8229600" cy="4525963"/>
          </a:xfrm>
        </p:spPr>
        <p:txBody>
          <a:bodyPr/>
          <a:lstStyle/>
          <a:p>
            <a:r>
              <a:rPr lang="en-US" altLang="zh-CN" sz="1200" dirty="0"/>
              <a:t>It was agreed that RAN4 proposes to RAN </a:t>
            </a:r>
            <a:r>
              <a:rPr lang="en-US" sz="1200" dirty="0"/>
              <a:t>that </a:t>
            </a:r>
            <a:r>
              <a:rPr lang="en-US" sz="1200" dirty="0" err="1"/>
              <a:t>eAAS</a:t>
            </a:r>
            <a:r>
              <a:rPr lang="en-US" sz="1200" dirty="0"/>
              <a:t> WI is moved to REL15</a:t>
            </a:r>
            <a:r>
              <a:rPr lang="en-US" altLang="zh-CN" sz="1200" dirty="0"/>
              <a:t> (-01718)</a:t>
            </a:r>
          </a:p>
          <a:p>
            <a:r>
              <a:rPr lang="en-US" altLang="zh-CN" sz="1200" dirty="0" smtClean="0"/>
              <a:t>General </a:t>
            </a:r>
          </a:p>
          <a:p>
            <a:pPr lvl="1"/>
            <a:r>
              <a:rPr lang="en-US" altLang="zh-CN" sz="1100" dirty="0" smtClean="0"/>
              <a:t>Ad-hoc meeting in RAN4 #82 (-01716)</a:t>
            </a:r>
          </a:p>
          <a:p>
            <a:pPr lvl="1"/>
            <a:r>
              <a:rPr lang="en-GB" sz="1100" dirty="0"/>
              <a:t>TR 37.843 v0.1.0 </a:t>
            </a:r>
            <a:r>
              <a:rPr lang="en-US" altLang="zh-CN" sz="1100" dirty="0"/>
              <a:t>(-01717)</a:t>
            </a:r>
          </a:p>
          <a:p>
            <a:pPr lvl="1"/>
            <a:r>
              <a:rPr lang="en-GB" sz="1100" dirty="0"/>
              <a:t>TP to the TR 37.843: </a:t>
            </a:r>
            <a:r>
              <a:rPr lang="en-GB" sz="1100" dirty="0" err="1" smtClean="0"/>
              <a:t>cleanup</a:t>
            </a:r>
            <a:r>
              <a:rPr lang="en-GB" sz="1100" dirty="0" smtClean="0"/>
              <a:t> (-01873) </a:t>
            </a:r>
            <a:endParaRPr lang="en-GB" sz="1100" dirty="0"/>
          </a:p>
          <a:p>
            <a:pPr lvl="1"/>
            <a:r>
              <a:rPr lang="en-GB" sz="1100" dirty="0"/>
              <a:t>TP for TR 37.843: TR structure </a:t>
            </a:r>
            <a:r>
              <a:rPr lang="en-GB" sz="1100" dirty="0" smtClean="0"/>
              <a:t>update (-01061) </a:t>
            </a:r>
            <a:endParaRPr lang="en-GB" sz="1100" dirty="0"/>
          </a:p>
          <a:p>
            <a:pPr lvl="1"/>
            <a:r>
              <a:rPr lang="en-GB" sz="1100" dirty="0"/>
              <a:t>TP to 37.843: Coordinate system for </a:t>
            </a:r>
            <a:r>
              <a:rPr lang="en-GB" sz="1100" dirty="0" err="1" smtClean="0"/>
              <a:t>eAAS</a:t>
            </a:r>
            <a:r>
              <a:rPr lang="en-GB" sz="1100" dirty="0" smtClean="0"/>
              <a:t> ( -022610 </a:t>
            </a:r>
            <a:endParaRPr lang="en-GB" sz="1100" dirty="0"/>
          </a:p>
          <a:p>
            <a:pPr lvl="1"/>
            <a:r>
              <a:rPr lang="en-GB" sz="1100" dirty="0"/>
              <a:t>TP to TR37.843  Updating reference architecture </a:t>
            </a:r>
            <a:r>
              <a:rPr lang="en-GB" sz="1100" dirty="0" smtClean="0"/>
              <a:t>diagrams (-01730) </a:t>
            </a:r>
            <a:endParaRPr lang="en-US" altLang="zh-CN" sz="1100" dirty="0"/>
          </a:p>
          <a:p>
            <a:r>
              <a:rPr lang="en-US" altLang="zh-CN" sz="1200" dirty="0"/>
              <a:t>Core requirements</a:t>
            </a:r>
          </a:p>
          <a:p>
            <a:pPr lvl="1"/>
            <a:r>
              <a:rPr lang="en-GB" sz="1100" dirty="0"/>
              <a:t>WF on Hybrid requirements (-02263) </a:t>
            </a:r>
          </a:p>
          <a:p>
            <a:pPr lvl="1"/>
            <a:r>
              <a:rPr lang="en-GB" sz="1100" dirty="0"/>
              <a:t>WF on OTA sensitivity  (-02271) </a:t>
            </a:r>
          </a:p>
          <a:p>
            <a:pPr lvl="1"/>
            <a:r>
              <a:rPr lang="en-GB" sz="1100" dirty="0"/>
              <a:t>TP to TR37.843  Hybrid requirements structure (-02262) </a:t>
            </a:r>
          </a:p>
          <a:p>
            <a:pPr lvl="1"/>
            <a:r>
              <a:rPr lang="en-GB" sz="1100" dirty="0"/>
              <a:t>TP for TR 37.843: Adding text for Operating band unwanted emissions OTA requirement (-02264)</a:t>
            </a:r>
            <a:endParaRPr lang="en-US" altLang="zh-CN" sz="1100" dirty="0"/>
          </a:p>
          <a:p>
            <a:pPr lvl="1"/>
            <a:r>
              <a:rPr lang="en-GB" sz="1100" dirty="0"/>
              <a:t>TP to 37.843. EVM background information</a:t>
            </a:r>
            <a:r>
              <a:rPr lang="en-US" altLang="zh-CN" sz="1100" dirty="0"/>
              <a:t> (-02267)</a:t>
            </a:r>
          </a:p>
          <a:p>
            <a:pPr lvl="1"/>
            <a:r>
              <a:rPr lang="en-GB" sz="1100" dirty="0"/>
              <a:t>TP for TR 37.843: Adding background information on OTA frequency error requirement (-02268)</a:t>
            </a:r>
          </a:p>
          <a:p>
            <a:pPr lvl="1"/>
            <a:r>
              <a:rPr lang="en-GB" sz="1100" dirty="0"/>
              <a:t>TP for TR 37.843: Adding background information about occupied bandwidth requirement (-02269)</a:t>
            </a:r>
          </a:p>
          <a:p>
            <a:pPr lvl="1"/>
            <a:r>
              <a:rPr lang="en-GB" sz="1100" dirty="0"/>
              <a:t>TP to 37.843: Background information on conducted RX blocking requirement (-02272)</a:t>
            </a:r>
          </a:p>
          <a:p>
            <a:pPr lvl="1"/>
            <a:r>
              <a:rPr lang="en-GB" sz="1100" dirty="0"/>
              <a:t>TP on Spurious Emission &amp; EMC Radiated Emission requirements for AAS (-02273) </a:t>
            </a:r>
          </a:p>
          <a:p>
            <a:pPr lvl="1"/>
            <a:r>
              <a:rPr lang="en-GB" sz="1100" dirty="0"/>
              <a:t>TP on the protection of measurement devices for EMC testing(-02274)</a:t>
            </a:r>
          </a:p>
          <a:p>
            <a:pPr lvl="1"/>
            <a:r>
              <a:rPr lang="en-GB" sz="1100" dirty="0"/>
              <a:t>TP on Regulatory EMC requirements for AAS (-02275)</a:t>
            </a:r>
          </a:p>
          <a:p>
            <a:pPr lvl="1"/>
            <a:r>
              <a:rPr lang="en-GB" sz="1100" dirty="0"/>
              <a:t>TP on EMC field strength estimation for AAS BS (-02276)</a:t>
            </a:r>
          </a:p>
          <a:p>
            <a:pPr lvl="1"/>
            <a:r>
              <a:rPr lang="en-GB" sz="1100" dirty="0"/>
              <a:t>TP on general section for EMC requirements (-02277) </a:t>
            </a:r>
          </a:p>
          <a:p>
            <a:pPr lvl="1"/>
            <a:r>
              <a:rPr lang="en-GB" sz="1100" dirty="0"/>
              <a:t>TP to TR 37.843 – maximum rated output power limits for BS classes (-02280)</a:t>
            </a:r>
          </a:p>
          <a:p>
            <a:pPr lvl="1"/>
            <a:r>
              <a:rPr lang="en-GB" sz="1100" dirty="0"/>
              <a:t>Names and definitions for OTA requirement compliance range (-02281) </a:t>
            </a:r>
          </a:p>
          <a:p>
            <a:pPr lvl="1"/>
            <a:r>
              <a:rPr lang="en-GB" sz="1100" dirty="0"/>
              <a:t>TP to TR 37.843: Overview of the </a:t>
            </a:r>
            <a:r>
              <a:rPr lang="en-GB" sz="1100" dirty="0" err="1"/>
              <a:t>Tx</a:t>
            </a:r>
            <a:r>
              <a:rPr lang="en-GB" sz="1100" dirty="0"/>
              <a:t> and Rx requirements and their compliance ranges (-02282) </a:t>
            </a:r>
            <a:endParaRPr lang="en-GB" sz="11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3452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TRP and TRS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463" y="1298132"/>
            <a:ext cx="8399337" cy="4525963"/>
          </a:xfrm>
        </p:spPr>
        <p:txBody>
          <a:bodyPr/>
          <a:lstStyle/>
          <a:p>
            <a:r>
              <a:rPr lang="en-US" altLang="zh-CN" sz="2000" dirty="0" smtClean="0"/>
              <a:t>General</a:t>
            </a:r>
          </a:p>
          <a:p>
            <a:pPr lvl="1"/>
            <a:r>
              <a:rPr lang="en-US" altLang="zh-CN" sz="1600" dirty="0" smtClean="0"/>
              <a:t>WI is not completed (planned by March 2017) and it is propose to extend WI to June 2017</a:t>
            </a:r>
          </a:p>
          <a:p>
            <a:r>
              <a:rPr lang="en-US" altLang="zh-CN" sz="2000" dirty="0" smtClean="0"/>
              <a:t>Smartphone Requirement (BHH Phantom Position for Handheld UE)</a:t>
            </a:r>
            <a:endParaRPr lang="en-US" altLang="zh-CN" sz="2000" dirty="0"/>
          </a:p>
          <a:p>
            <a:pPr lvl="1"/>
            <a:r>
              <a:rPr lang="en-US" altLang="zh-CN" sz="1600" dirty="0"/>
              <a:t>Requirement for smartphone BHH position is not completed. </a:t>
            </a:r>
            <a:endParaRPr lang="en-GB" sz="1600" dirty="0" smtClean="0"/>
          </a:p>
          <a:p>
            <a:pPr lvl="1"/>
            <a:r>
              <a:rPr lang="en-GB" sz="1600" dirty="0" smtClean="0"/>
              <a:t>Improvement to framework were discussed, while further discussion is needed. </a:t>
            </a:r>
          </a:p>
          <a:p>
            <a:pPr lvl="1"/>
            <a:r>
              <a:rPr lang="en-US" sz="1600" dirty="0"/>
              <a:t>WF on E-UTRA BHH TRP/TRS requirements </a:t>
            </a:r>
            <a:r>
              <a:rPr lang="en-US" sz="1600" dirty="0" smtClean="0"/>
              <a:t>was approved (-02251). </a:t>
            </a:r>
            <a:r>
              <a:rPr lang="en-GB" sz="1600" dirty="0" smtClean="0"/>
              <a:t> </a:t>
            </a:r>
          </a:p>
          <a:p>
            <a:r>
              <a:rPr lang="en-US" sz="2000" dirty="0" smtClean="0"/>
              <a:t>Tablet Requirement (Free Space for LEE Devices)</a:t>
            </a:r>
          </a:p>
          <a:p>
            <a:pPr lvl="1"/>
            <a:r>
              <a:rPr lang="en-US" sz="1600" dirty="0" smtClean="0"/>
              <a:t>Tablet </a:t>
            </a:r>
            <a:r>
              <a:rPr lang="en-US" sz="1600" dirty="0"/>
              <a:t>LTE TRP/TRS </a:t>
            </a:r>
            <a:r>
              <a:rPr lang="en-US" sz="1600" dirty="0" smtClean="0"/>
              <a:t>requirements </a:t>
            </a:r>
            <a:r>
              <a:rPr lang="en-US" sz="1600" dirty="0"/>
              <a:t>for Band 1, Band 19 and Band </a:t>
            </a:r>
            <a:r>
              <a:rPr lang="en-US" sz="1600" dirty="0" smtClean="0"/>
              <a:t>21 </a:t>
            </a:r>
            <a:r>
              <a:rPr lang="en-GB" sz="1600" dirty="0" smtClean="0"/>
              <a:t>were agreed (-02252)</a:t>
            </a:r>
          </a:p>
          <a:p>
            <a:pPr lvl="1"/>
            <a:r>
              <a:rPr lang="en-US" sz="1600" dirty="0"/>
              <a:t>Tablet LTE TRP/TRS </a:t>
            </a:r>
            <a:r>
              <a:rPr lang="en-US" sz="1600" dirty="0" smtClean="0"/>
              <a:t>requirements </a:t>
            </a:r>
            <a:r>
              <a:rPr lang="en-US" sz="1600" dirty="0"/>
              <a:t>for </a:t>
            </a:r>
            <a:r>
              <a:rPr lang="en-US" sz="1600" dirty="0" smtClean="0"/>
              <a:t>Band 3</a:t>
            </a:r>
            <a:r>
              <a:rPr lang="en-US" sz="1600" dirty="0"/>
              <a:t>, </a:t>
            </a:r>
            <a:r>
              <a:rPr lang="en-US" sz="1600" dirty="0" smtClean="0"/>
              <a:t>Band 7 </a:t>
            </a:r>
            <a:r>
              <a:rPr lang="en-US" sz="1600" dirty="0"/>
              <a:t>and </a:t>
            </a:r>
            <a:r>
              <a:rPr lang="en-US" sz="1600" dirty="0" smtClean="0"/>
              <a:t>Band 20</a:t>
            </a:r>
            <a:r>
              <a:rPr lang="en-GB" sz="1600" dirty="0" smtClean="0"/>
              <a:t> were agreed (-02524)</a:t>
            </a:r>
            <a:endParaRPr lang="en-US" sz="1800" dirty="0"/>
          </a:p>
          <a:p>
            <a:endParaRPr lang="en-US" altLang="zh-C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46843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MIMO OTA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4843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WI is proposed to be extended to June 2017. </a:t>
            </a:r>
          </a:p>
          <a:p>
            <a:r>
              <a:rPr lang="en-US" altLang="zh-CN" sz="2000" dirty="0" smtClean="0"/>
              <a:t>General </a:t>
            </a:r>
            <a:endParaRPr lang="en-US" altLang="zh-CN" sz="2000" dirty="0"/>
          </a:p>
          <a:p>
            <a:pPr lvl="1"/>
            <a:r>
              <a:rPr lang="en-US" altLang="zh-CN" sz="1400" dirty="0"/>
              <a:t>A</a:t>
            </a:r>
            <a:r>
              <a:rPr lang="en-US" altLang="zh-CN" sz="1400" dirty="0" smtClean="0"/>
              <a:t>d-hoc notes (-02502) in #82</a:t>
            </a:r>
          </a:p>
          <a:p>
            <a:pPr lvl="1"/>
            <a:r>
              <a:rPr lang="en-US" altLang="zh-CN" sz="1400" dirty="0" smtClean="0"/>
              <a:t>Proposals </a:t>
            </a:r>
            <a:r>
              <a:rPr lang="en-US" altLang="zh-CN" sz="1400" dirty="0"/>
              <a:t>on driving the Work Item to </a:t>
            </a:r>
            <a:r>
              <a:rPr lang="en-US" altLang="zh-CN" sz="1400" dirty="0" smtClean="0"/>
              <a:t>conclusion (-02254) </a:t>
            </a:r>
            <a:r>
              <a:rPr lang="en-US" altLang="zh-CN" sz="1400" dirty="0"/>
              <a:t>were </a:t>
            </a:r>
            <a:r>
              <a:rPr lang="en-US" altLang="zh-CN" sz="1400" dirty="0" smtClean="0"/>
              <a:t>approved</a:t>
            </a:r>
            <a:endParaRPr lang="en-US" altLang="zh-CN" sz="1400" dirty="0"/>
          </a:p>
          <a:p>
            <a:r>
              <a:rPr lang="en-US" altLang="zh-CN" sz="2000" dirty="0" smtClean="0"/>
              <a:t>Performance requirements </a:t>
            </a:r>
          </a:p>
          <a:p>
            <a:pPr lvl="1"/>
            <a:r>
              <a:rPr lang="en-US" altLang="zh-CN" sz="1400" dirty="0"/>
              <a:t>MPAC </a:t>
            </a:r>
            <a:r>
              <a:rPr lang="en-US" altLang="zh-CN" sz="1400" dirty="0" err="1"/>
              <a:t>SCMe</a:t>
            </a:r>
            <a:r>
              <a:rPr lang="en-US" altLang="zh-CN" sz="1400" dirty="0"/>
              <a:t> </a:t>
            </a:r>
            <a:r>
              <a:rPr lang="en-US" altLang="zh-CN" sz="1400" dirty="0" err="1"/>
              <a:t>UMi</a:t>
            </a:r>
            <a:r>
              <a:rPr lang="en-US" altLang="zh-CN" sz="1400" dirty="0"/>
              <a:t> channel model </a:t>
            </a:r>
            <a:r>
              <a:rPr lang="en-US" altLang="zh-CN" sz="1400" dirty="0" smtClean="0"/>
              <a:t>validation limits were approved (-01605, -01609) </a:t>
            </a:r>
            <a:endParaRPr lang="en-US" altLang="zh-CN" sz="1400" dirty="0"/>
          </a:p>
          <a:p>
            <a:pPr lvl="1"/>
            <a:r>
              <a:rPr lang="en-US" altLang="zh-CN" sz="1400" dirty="0"/>
              <a:t>A proposal </a:t>
            </a:r>
            <a:r>
              <a:rPr lang="en-US" altLang="zh-CN" sz="1400" dirty="0" smtClean="0"/>
              <a:t>of </a:t>
            </a:r>
            <a:r>
              <a:rPr lang="en-US" altLang="zh-CN" sz="1400" dirty="0"/>
              <a:t>reference </a:t>
            </a:r>
            <a:r>
              <a:rPr lang="en-US" altLang="zh-CN" sz="1400" dirty="0" smtClean="0"/>
              <a:t>dipoles for </a:t>
            </a:r>
            <a:r>
              <a:rPr lang="en-US" altLang="zh-CN" sz="1400" dirty="0"/>
              <a:t>lab alignment activity was approved </a:t>
            </a:r>
            <a:r>
              <a:rPr lang="en-US" altLang="zh-CN" sz="1400" dirty="0" smtClean="0"/>
              <a:t>(-01738)</a:t>
            </a:r>
            <a:endParaRPr lang="en-US" altLang="zh-CN" sz="1400" dirty="0"/>
          </a:p>
          <a:p>
            <a:pPr marL="342900" lvl="1" indent="-342900">
              <a:buBlip>
                <a:blip r:embed="rId2"/>
              </a:buBlip>
            </a:pPr>
            <a:r>
              <a:rPr lang="en-US" altLang="zh-CN" sz="2000" dirty="0" smtClean="0">
                <a:ea typeface="+mn-ea"/>
                <a:cs typeface="+mn-cs"/>
              </a:rPr>
              <a:t>Harmonization </a:t>
            </a:r>
            <a:r>
              <a:rPr lang="en-US" altLang="zh-CN" sz="2000" dirty="0">
                <a:ea typeface="+mn-ea"/>
                <a:cs typeface="+mn-cs"/>
              </a:rPr>
              <a:t>tasks</a:t>
            </a:r>
          </a:p>
          <a:p>
            <a:pPr lvl="1"/>
            <a:r>
              <a:rPr lang="en-US" altLang="zh-CN" sz="1400" dirty="0"/>
              <a:t>RC+CE channel model validation </a:t>
            </a:r>
            <a:r>
              <a:rPr lang="en-US" altLang="zh-CN" sz="1400" dirty="0" smtClean="0"/>
              <a:t>requirements were </a:t>
            </a:r>
            <a:r>
              <a:rPr lang="en-US" altLang="zh-CN" sz="1400" dirty="0"/>
              <a:t>approved </a:t>
            </a:r>
            <a:r>
              <a:rPr lang="en-US" altLang="zh-CN" sz="1400" dirty="0" smtClean="0"/>
              <a:t>(-01568)</a:t>
            </a:r>
            <a:endParaRPr lang="en-US" altLang="zh-CN" sz="1400" dirty="0"/>
          </a:p>
          <a:p>
            <a:r>
              <a:rPr lang="en-US" altLang="zh-CN" sz="2000" dirty="0" smtClean="0"/>
              <a:t>Agreed CRs:</a:t>
            </a:r>
          </a:p>
          <a:p>
            <a:pPr lvl="1"/>
            <a:r>
              <a:rPr lang="en-US" altLang="zh-CN" sz="1400" dirty="0"/>
              <a:t>o	MPAC </a:t>
            </a:r>
            <a:r>
              <a:rPr lang="en-US" altLang="zh-CN" sz="1400" dirty="0" err="1"/>
              <a:t>SCMe</a:t>
            </a:r>
            <a:r>
              <a:rPr lang="en-US" altLang="zh-CN" sz="1400" dirty="0"/>
              <a:t> </a:t>
            </a:r>
            <a:r>
              <a:rPr lang="en-US" altLang="zh-CN" sz="1400" dirty="0" err="1"/>
              <a:t>UMi</a:t>
            </a:r>
            <a:r>
              <a:rPr lang="en-US" altLang="zh-CN" sz="1400" dirty="0"/>
              <a:t> channel model validation limits were </a:t>
            </a:r>
            <a:r>
              <a:rPr lang="en-US" altLang="zh-CN" sz="1400" dirty="0" smtClean="0"/>
              <a:t>agreed (-02501)</a:t>
            </a:r>
            <a:endParaRPr lang="en-US" altLang="zh-CN" sz="1400" dirty="0"/>
          </a:p>
          <a:p>
            <a:pPr lvl="1"/>
            <a:r>
              <a:rPr lang="en-US" altLang="zh-CN" sz="1400" dirty="0"/>
              <a:t>o	A correction to MPAC power control settings was agreed  (-</a:t>
            </a:r>
            <a:r>
              <a:rPr lang="en-US" altLang="zh-CN" sz="1400" dirty="0" smtClean="0"/>
              <a:t>02515)</a:t>
            </a:r>
            <a:endParaRPr lang="en-US" altLang="zh-CN" sz="1400" dirty="0"/>
          </a:p>
          <a:p>
            <a:pPr lvl="1"/>
            <a:r>
              <a:rPr lang="en-US" altLang="zh-CN" sz="1400" dirty="0"/>
              <a:t>o	The lab alignment procedures for performance labs were agreed  (-</a:t>
            </a:r>
            <a:r>
              <a:rPr lang="en-US" altLang="zh-CN" sz="1400" dirty="0" smtClean="0"/>
              <a:t>02519)</a:t>
            </a:r>
            <a:endParaRPr lang="en-US" altLang="zh-CN" sz="1400" dirty="0"/>
          </a:p>
          <a:p>
            <a:pPr lvl="1"/>
            <a:r>
              <a:rPr lang="en-US" altLang="zh-CN" sz="1400" dirty="0"/>
              <a:t>o	RC+CE channel model validation limits were agreed  (-</a:t>
            </a:r>
            <a:r>
              <a:rPr lang="en-US" altLang="zh-CN" sz="1400" dirty="0" smtClean="0"/>
              <a:t>01570)</a:t>
            </a:r>
            <a:endParaRPr lang="en-US" altLang="zh-CN" sz="1400" dirty="0"/>
          </a:p>
          <a:p>
            <a:pPr lvl="1"/>
            <a:r>
              <a:rPr lang="en-US" altLang="zh-CN" sz="1400" dirty="0"/>
              <a:t>o	</a:t>
            </a:r>
            <a:r>
              <a:rPr lang="en-US" altLang="zh-CN" sz="1400" dirty="0" smtClean="0"/>
              <a:t>Test </a:t>
            </a:r>
            <a:r>
              <a:rPr lang="en-US" altLang="zh-CN" sz="1400" dirty="0"/>
              <a:t>zone </a:t>
            </a:r>
            <a:r>
              <a:rPr lang="en-US" altLang="zh-CN" sz="1400" dirty="0" smtClean="0"/>
              <a:t>size for RTS was </a:t>
            </a:r>
            <a:r>
              <a:rPr lang="en-US" altLang="zh-CN" sz="1400" dirty="0"/>
              <a:t>agreed  (-</a:t>
            </a:r>
            <a:r>
              <a:rPr lang="en-US" altLang="zh-CN" sz="1400" dirty="0" smtClean="0"/>
              <a:t>02255)</a:t>
            </a:r>
            <a:endParaRPr lang="en-US" altLang="zh-CN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6806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Uplink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 WI core part was completed </a:t>
            </a:r>
            <a:endParaRPr lang="en-US" altLang="zh-CN" dirty="0" smtClean="0"/>
          </a:p>
          <a:p>
            <a:r>
              <a:rPr lang="en-US" altLang="zh-CN" dirty="0" smtClean="0"/>
              <a:t>UE RF requirements </a:t>
            </a:r>
          </a:p>
          <a:p>
            <a:pPr lvl="1"/>
            <a:r>
              <a:rPr lang="en-GB" altLang="zh-CN" dirty="0"/>
              <a:t>CR introduced uplink 256 QAM feature to </a:t>
            </a:r>
            <a:r>
              <a:rPr lang="en-GB" altLang="zh-CN" dirty="0" smtClean="0"/>
              <a:t>36.101 (-02259)</a:t>
            </a:r>
          </a:p>
          <a:p>
            <a:r>
              <a:rPr lang="en-US" altLang="zh-CN" dirty="0" smtClean="0"/>
              <a:t>BS performance requirements</a:t>
            </a:r>
            <a:endParaRPr lang="en-US" altLang="zh-CN" dirty="0"/>
          </a:p>
          <a:p>
            <a:pPr lvl="1"/>
            <a:r>
              <a:rPr lang="en-GB" altLang="zh-CN" dirty="0" smtClean="0"/>
              <a:t>WF (-02302)</a:t>
            </a:r>
            <a:endParaRPr lang="en-GB" altLang="zh-CN" dirty="0"/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27388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eMBMS</a:t>
            </a:r>
            <a:r>
              <a:rPr lang="en-US" altLang="zh-CN" dirty="0" smtClean="0"/>
              <a:t>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 RF requirements</a:t>
            </a:r>
          </a:p>
          <a:p>
            <a:pPr lvl="1"/>
            <a:r>
              <a:rPr lang="en-GB" dirty="0"/>
              <a:t>Overview of UE RF work for </a:t>
            </a:r>
            <a:r>
              <a:rPr lang="en-GB" dirty="0" err="1"/>
              <a:t>eMBMS</a:t>
            </a:r>
            <a:r>
              <a:rPr lang="en-GB" dirty="0"/>
              <a:t> enhancements</a:t>
            </a:r>
            <a:r>
              <a:rPr lang="en-US" altLang="zh-CN" dirty="0"/>
              <a:t> </a:t>
            </a:r>
            <a:r>
              <a:rPr lang="en-US" altLang="zh-CN" dirty="0" smtClean="0"/>
              <a:t>was agreed in (-01707)</a:t>
            </a:r>
            <a:endParaRPr lang="en-US" altLang="zh-CN" dirty="0"/>
          </a:p>
          <a:p>
            <a:r>
              <a:rPr lang="en-US" altLang="zh-CN" dirty="0" smtClean="0"/>
              <a:t>RRM requirements </a:t>
            </a:r>
          </a:p>
          <a:p>
            <a:pPr lvl="1"/>
            <a:r>
              <a:rPr lang="en-GB" dirty="0"/>
              <a:t>WF on requirements impact with </a:t>
            </a:r>
            <a:r>
              <a:rPr lang="en-GB" dirty="0" err="1"/>
              <a:t>eMBMS</a:t>
            </a:r>
            <a:r>
              <a:rPr lang="en-GB" dirty="0"/>
              <a:t> enhancements (-02171) 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2616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383" y="86630"/>
            <a:ext cx="6834188" cy="921774"/>
          </a:xfrm>
        </p:spPr>
        <p:txBody>
          <a:bodyPr/>
          <a:lstStyle/>
          <a:p>
            <a:r>
              <a:rPr lang="en-US" altLang="zh-CN" dirty="0" err="1" smtClean="0"/>
              <a:t>eLAA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561" y="861574"/>
            <a:ext cx="8402881" cy="5341344"/>
          </a:xfrm>
        </p:spPr>
        <p:txBody>
          <a:bodyPr/>
          <a:lstStyle/>
          <a:p>
            <a:r>
              <a:rPr lang="en-US" altLang="zh-CN" sz="1600" dirty="0" err="1" smtClean="0"/>
              <a:t>eLAA</a:t>
            </a:r>
            <a:r>
              <a:rPr lang="en-US" altLang="zh-CN" sz="1600" dirty="0" smtClean="0"/>
              <a:t> WI core part is proposed to be completed</a:t>
            </a:r>
          </a:p>
          <a:p>
            <a:r>
              <a:rPr lang="en-US" altLang="zh-CN" sz="1600" dirty="0" smtClean="0"/>
              <a:t>General </a:t>
            </a:r>
          </a:p>
          <a:p>
            <a:pPr lvl="1"/>
            <a:r>
              <a:rPr lang="en-US" altLang="zh-CN" sz="1400" dirty="0" smtClean="0"/>
              <a:t>Evening ad-hoc meeting minutes for </a:t>
            </a:r>
            <a:r>
              <a:rPr lang="en-US" altLang="zh-CN" sz="1400" dirty="0" err="1" smtClean="0"/>
              <a:t>eLAA</a:t>
            </a:r>
            <a:r>
              <a:rPr lang="en-US" altLang="zh-CN" sz="1400" dirty="0" smtClean="0"/>
              <a:t> RF(-02299), Ad-hoc MOM for </a:t>
            </a:r>
            <a:r>
              <a:rPr lang="en-US" altLang="zh-CN" sz="1400" dirty="0" err="1" smtClean="0"/>
              <a:t>eLAA</a:t>
            </a:r>
            <a:r>
              <a:rPr lang="en-US" altLang="zh-CN" sz="1400" dirty="0" smtClean="0"/>
              <a:t> demodulation (-02125)</a:t>
            </a:r>
          </a:p>
          <a:p>
            <a:r>
              <a:rPr lang="en-US" altLang="zh-CN" sz="1600" dirty="0"/>
              <a:t>RF requirements </a:t>
            </a:r>
          </a:p>
          <a:p>
            <a:pPr lvl="1"/>
            <a:r>
              <a:rPr lang="en-US" altLang="zh-CN" sz="1400" dirty="0" smtClean="0"/>
              <a:t>Agreed CRs</a:t>
            </a:r>
          </a:p>
          <a:p>
            <a:pPr lvl="2"/>
            <a:r>
              <a:rPr lang="en-US" altLang="zh-CN" sz="1000" dirty="0" smtClean="0"/>
              <a:t>36.101 (-02517)</a:t>
            </a:r>
          </a:p>
          <a:p>
            <a:pPr lvl="2"/>
            <a:r>
              <a:rPr lang="en-GB" altLang="zh-CN" sz="1000" dirty="0"/>
              <a:t>36.104 (-02528)</a:t>
            </a:r>
            <a:endParaRPr lang="zh-CN" altLang="zh-CN" sz="1000" dirty="0"/>
          </a:p>
          <a:p>
            <a:pPr lvl="2"/>
            <a:r>
              <a:rPr lang="en-GB" altLang="zh-CN" sz="1000" dirty="0"/>
              <a:t>37.104 (-01231)</a:t>
            </a:r>
            <a:endParaRPr lang="zh-CN" altLang="zh-CN" sz="1000" dirty="0"/>
          </a:p>
          <a:p>
            <a:pPr lvl="2"/>
            <a:r>
              <a:rPr lang="en-GB" altLang="zh-CN" sz="1000" dirty="0"/>
              <a:t>36.113 (-01232</a:t>
            </a:r>
            <a:r>
              <a:rPr lang="en-GB" altLang="zh-CN" sz="1000" dirty="0" smtClean="0"/>
              <a:t>)</a:t>
            </a:r>
            <a:endParaRPr lang="en-US" altLang="zh-CN" sz="1000" dirty="0" smtClean="0"/>
          </a:p>
          <a:p>
            <a:pPr lvl="1"/>
            <a:r>
              <a:rPr lang="en-US" altLang="zh-CN" sz="1400" dirty="0" smtClean="0"/>
              <a:t>Approved proposals:</a:t>
            </a:r>
          </a:p>
          <a:p>
            <a:pPr lvl="2"/>
            <a:r>
              <a:rPr lang="en-US" altLang="zh-CN" sz="1000" dirty="0"/>
              <a:t>I</a:t>
            </a:r>
            <a:r>
              <a:rPr lang="en-US" altLang="zh-CN" sz="1000" dirty="0" smtClean="0"/>
              <a:t>ntroducing </a:t>
            </a:r>
            <a:r>
              <a:rPr lang="en-GB" altLang="zh-CN" sz="1000" dirty="0" smtClean="0"/>
              <a:t>an </a:t>
            </a:r>
            <a:r>
              <a:rPr lang="en-GB" altLang="zh-CN" sz="1000" dirty="0"/>
              <a:t>additional NS value for Band 46 to cover the regional requirements in </a:t>
            </a:r>
            <a:r>
              <a:rPr lang="en-GB" altLang="zh-CN" sz="1000" dirty="0" smtClean="0"/>
              <a:t>Korea </a:t>
            </a:r>
            <a:r>
              <a:rPr lang="en-US" altLang="zh-CN" sz="1000" dirty="0" smtClean="0"/>
              <a:t>approved(-00795)</a:t>
            </a:r>
          </a:p>
          <a:p>
            <a:pPr lvl="2"/>
            <a:r>
              <a:rPr lang="en-US" altLang="zh-CN" sz="1000" dirty="0"/>
              <a:t>Power control tolerance requirements for the </a:t>
            </a:r>
            <a:r>
              <a:rPr lang="en-US" altLang="zh-CN" sz="1000" dirty="0" err="1"/>
              <a:t>eLAA</a:t>
            </a:r>
            <a:r>
              <a:rPr lang="en-US" altLang="zh-CN" sz="1000" dirty="0"/>
              <a:t> UL</a:t>
            </a:r>
            <a:r>
              <a:rPr lang="en-GB" altLang="zh-CN" sz="1000" dirty="0"/>
              <a:t> </a:t>
            </a:r>
            <a:r>
              <a:rPr lang="en-GB" altLang="zh-CN" sz="1000" dirty="0" smtClean="0"/>
              <a:t>approved</a:t>
            </a:r>
            <a:r>
              <a:rPr lang="en-US" altLang="zh-CN" sz="1000" dirty="0" smtClean="0"/>
              <a:t>(-00798)</a:t>
            </a:r>
          </a:p>
          <a:p>
            <a:pPr lvl="2"/>
            <a:r>
              <a:rPr lang="en-GB" altLang="zh-CN" sz="1000" dirty="0"/>
              <a:t>2UL </a:t>
            </a:r>
            <a:r>
              <a:rPr lang="en-GB" altLang="zh-CN" sz="1000" dirty="0" err="1"/>
              <a:t>eLAA</a:t>
            </a:r>
            <a:r>
              <a:rPr lang="en-GB" altLang="zh-CN" sz="1000" dirty="0"/>
              <a:t> REFSENS exceptions (-01805)</a:t>
            </a:r>
            <a:endParaRPr lang="zh-CN" altLang="zh-CN" sz="1000" dirty="0"/>
          </a:p>
          <a:p>
            <a:pPr lvl="2"/>
            <a:r>
              <a:rPr lang="en-GB" altLang="zh-CN" sz="1000" dirty="0"/>
              <a:t>MSD for 2UL CA_2A-46A with B2 Rx 3rd order harmonic mixing (-02410)</a:t>
            </a:r>
            <a:endParaRPr lang="zh-CN" altLang="zh-CN" sz="1000" dirty="0"/>
          </a:p>
          <a:p>
            <a:pPr lvl="2"/>
            <a:r>
              <a:rPr lang="en-GB" altLang="zh-CN" sz="1000" dirty="0"/>
              <a:t>MSD for 2UL CA_2A-46A with IMD3 and IMD5 were approved (-02411</a:t>
            </a:r>
            <a:r>
              <a:rPr lang="en-GB" altLang="zh-CN" sz="1000" dirty="0" smtClean="0"/>
              <a:t>)</a:t>
            </a:r>
            <a:endParaRPr lang="en-US" altLang="zh-CN" sz="1400" dirty="0"/>
          </a:p>
          <a:p>
            <a:r>
              <a:rPr lang="en-US" altLang="zh-CN" sz="1600" dirty="0" smtClean="0"/>
              <a:t>RRM requirements </a:t>
            </a:r>
          </a:p>
          <a:p>
            <a:pPr lvl="1"/>
            <a:r>
              <a:rPr lang="en-US" altLang="zh-CN" sz="1400" dirty="0"/>
              <a:t>36.133 CR </a:t>
            </a:r>
            <a:r>
              <a:rPr lang="en-US" altLang="zh-CN" sz="1400" dirty="0" smtClean="0"/>
              <a:t>for </a:t>
            </a:r>
            <a:r>
              <a:rPr lang="en-US" altLang="zh-CN" sz="1400" dirty="0"/>
              <a:t>correction in UE transmit timing requirements </a:t>
            </a:r>
            <a:r>
              <a:rPr lang="en-US" altLang="zh-CN" sz="1400" dirty="0" smtClean="0"/>
              <a:t>(-02340)</a:t>
            </a:r>
          </a:p>
          <a:p>
            <a:pPr lvl="1"/>
            <a:r>
              <a:rPr lang="en-US" altLang="zh-CN" sz="1400" dirty="0"/>
              <a:t>A</a:t>
            </a:r>
            <a:r>
              <a:rPr lang="en-US" altLang="zh-CN" sz="1400" dirty="0" smtClean="0"/>
              <a:t>greements </a:t>
            </a:r>
            <a:r>
              <a:rPr lang="en-US" altLang="zh-CN" sz="1400" dirty="0"/>
              <a:t>for </a:t>
            </a:r>
            <a:r>
              <a:rPr lang="en-US" altLang="zh-CN" sz="1400" dirty="0" err="1"/>
              <a:t>eLAA</a:t>
            </a:r>
            <a:r>
              <a:rPr lang="en-US" altLang="zh-CN" sz="1400" dirty="0"/>
              <a:t> RRM test</a:t>
            </a:r>
            <a:endParaRPr lang="zh-CN" altLang="zh-CN" sz="1400" dirty="0"/>
          </a:p>
          <a:p>
            <a:pPr lvl="2"/>
            <a:r>
              <a:rPr lang="en-GB" altLang="zh-CN" sz="1000" dirty="0"/>
              <a:t>Tests for measurement reporting delay with </a:t>
            </a:r>
            <a:r>
              <a:rPr lang="en-GB" altLang="zh-CN" sz="1000" dirty="0" err="1"/>
              <a:t>eLAA</a:t>
            </a:r>
            <a:r>
              <a:rPr lang="en-GB" altLang="zh-CN" sz="1000" dirty="0"/>
              <a:t> are not necessary</a:t>
            </a:r>
            <a:endParaRPr lang="zh-CN" altLang="zh-CN" sz="1000" dirty="0"/>
          </a:p>
          <a:p>
            <a:pPr lvl="2"/>
            <a:r>
              <a:rPr lang="en-GB" altLang="zh-CN" sz="1000" dirty="0"/>
              <a:t>Tests for PHR with </a:t>
            </a:r>
            <a:r>
              <a:rPr lang="en-GB" altLang="zh-CN" sz="1000" dirty="0" err="1"/>
              <a:t>eLAA</a:t>
            </a:r>
            <a:r>
              <a:rPr lang="en-GB" altLang="zh-CN" sz="1000" dirty="0"/>
              <a:t> are not necessary</a:t>
            </a:r>
            <a:endParaRPr lang="zh-CN" altLang="zh-CN" sz="1000" dirty="0"/>
          </a:p>
          <a:p>
            <a:pPr lvl="2"/>
            <a:r>
              <a:rPr lang="en-GB" altLang="zh-CN" sz="1000" dirty="0"/>
              <a:t>Additional tests for RACH with </a:t>
            </a:r>
            <a:r>
              <a:rPr lang="en-GB" altLang="zh-CN" sz="1000" dirty="0" err="1"/>
              <a:t>eLAA</a:t>
            </a:r>
            <a:r>
              <a:rPr lang="en-GB" altLang="zh-CN" sz="1000" dirty="0"/>
              <a:t> are not necessary</a:t>
            </a:r>
            <a:endParaRPr lang="zh-CN" altLang="zh-CN" sz="1000" dirty="0"/>
          </a:p>
          <a:p>
            <a:pPr lvl="0"/>
            <a:r>
              <a:rPr lang="en-US" altLang="zh-CN" sz="1600" dirty="0"/>
              <a:t>UE/BS </a:t>
            </a:r>
            <a:r>
              <a:rPr lang="en-US" altLang="zh-CN" sz="1600" dirty="0" err="1"/>
              <a:t>Demod</a:t>
            </a:r>
            <a:r>
              <a:rPr lang="en-US" altLang="zh-CN" sz="1600" dirty="0"/>
              <a:t>: </a:t>
            </a:r>
            <a:endParaRPr lang="zh-CN" altLang="zh-CN" sz="1600" dirty="0"/>
          </a:p>
          <a:p>
            <a:pPr lvl="1"/>
            <a:r>
              <a:rPr lang="en-GB" altLang="zh-CN" sz="1400" dirty="0"/>
              <a:t>Simulation assumption for </a:t>
            </a:r>
            <a:r>
              <a:rPr lang="en-GB" altLang="zh-CN" sz="1400" dirty="0" err="1"/>
              <a:t>eLAA</a:t>
            </a:r>
            <a:r>
              <a:rPr lang="en-GB" altLang="zh-CN" sz="1400" dirty="0"/>
              <a:t> PUSCH demodulation (-</a:t>
            </a:r>
            <a:r>
              <a:rPr lang="en-US" altLang="zh-CN" sz="1400" dirty="0"/>
              <a:t>02457)</a:t>
            </a:r>
            <a:endParaRPr lang="zh-CN" altLang="zh-CN" sz="1400" dirty="0"/>
          </a:p>
          <a:p>
            <a:pPr lvl="1"/>
            <a:r>
              <a:rPr lang="en-GB" altLang="zh-CN" sz="1400" dirty="0"/>
              <a:t>Way forward on </a:t>
            </a:r>
            <a:r>
              <a:rPr lang="en-GB" altLang="zh-CN" sz="1400" dirty="0" err="1"/>
              <a:t>eLAA</a:t>
            </a:r>
            <a:r>
              <a:rPr lang="en-GB" altLang="zh-CN" sz="1400" dirty="0"/>
              <a:t> demodulation performance requirements approved (-</a:t>
            </a:r>
            <a:r>
              <a:rPr lang="en-US" altLang="zh-CN" sz="1400" dirty="0"/>
              <a:t>02146) </a:t>
            </a:r>
            <a:endParaRPr lang="zh-CN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69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9387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altLang="en-US" dirty="0" smtClean="0"/>
              <a:t>Non-spectrum related WI/SI status</a:t>
            </a:r>
            <a:br>
              <a:rPr lang="fi-FI" altLang="en-US" dirty="0" smtClean="0"/>
            </a:br>
            <a:r>
              <a:rPr lang="fi-FI" altLang="en-US" dirty="0" smtClean="0"/>
              <a:t>RAN4 led items Rel-13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298544"/>
              </p:ext>
            </p:extLst>
          </p:nvPr>
        </p:nvGraphicFramePr>
        <p:xfrm>
          <a:off x="168048" y="1572048"/>
          <a:ext cx="8640762" cy="426014"/>
        </p:xfrm>
        <a:graphic>
          <a:graphicData uri="http://schemas.openxmlformats.org/drawingml/2006/table">
            <a:tbl>
              <a:tblPr/>
              <a:tblGrid>
                <a:gridCol w="5497512"/>
                <a:gridCol w="744538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</a:t>
                      </a: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9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7913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Rel-13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Red = new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86682">
                <a:tc>
                  <a:txBody>
                    <a:bodyPr/>
                    <a:lstStyle/>
                    <a:p>
                      <a:pPr marL="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9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multi-node testing for LAA</a:t>
                      </a:r>
                      <a:endParaRPr kumimoji="0" lang="fi-FI" altLang="ja-JP" sz="9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RP-170301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9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NA/30%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578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Support for V2V services based on LTE </a:t>
            </a:r>
            <a:r>
              <a:rPr lang="en-GB" altLang="zh-CN" dirty="0" err="1"/>
              <a:t>sidelink</a:t>
            </a:r>
            <a:r>
              <a:rPr lang="en-GB" altLang="zh-CN" dirty="0"/>
              <a:t> 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5207000"/>
          </a:xfrm>
        </p:spPr>
        <p:txBody>
          <a:bodyPr/>
          <a:lstStyle/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WI performance part was proposed to be extended to June 2017</a:t>
            </a:r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Core part maintenance 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Co-existence with CEN DSRC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sz="1050" dirty="0" smtClean="0"/>
              <a:t>TP for 36.786: On handling  co-existence requirements with CEN DSRC (-02520)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MPR/A-MPR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sz="1050" dirty="0"/>
              <a:t>TP for 36.786: Updated A-MPR requirements for V2V (-02501)</a:t>
            </a:r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Correction CRs</a:t>
            </a:r>
          </a:p>
          <a:p>
            <a:pPr marL="1200150" lvl="3" indent="-342900">
              <a:buFont typeface="Arial" charset="0"/>
              <a:buBlip>
                <a:blip r:embed="rId2"/>
              </a:buBlip>
            </a:pPr>
            <a:r>
              <a:rPr lang="fi-FI" altLang="zh-CN" sz="1050" dirty="0" smtClean="0"/>
              <a:t>36.101 CR on remaining issue for V2V RF requirements (-02212) </a:t>
            </a:r>
          </a:p>
          <a:p>
            <a:pPr marL="1200150" lvl="3" indent="-342900">
              <a:buBlip>
                <a:blip r:embed="rId2"/>
              </a:buBlip>
            </a:pPr>
            <a:r>
              <a:rPr lang="fi-FI" altLang="zh-CN" sz="1050" dirty="0" smtClean="0"/>
              <a:t>36.133 CR </a:t>
            </a:r>
            <a:r>
              <a:rPr lang="en-GB" sz="1050" b="1" dirty="0" smtClean="0"/>
              <a:t>on </a:t>
            </a:r>
            <a:r>
              <a:rPr lang="en-GB" sz="1050" b="1" dirty="0"/>
              <a:t>side condition for reliability of </a:t>
            </a:r>
            <a:r>
              <a:rPr lang="en-GB" sz="1050" b="1" dirty="0" smtClean="0"/>
              <a:t>GNSS (-02480) </a:t>
            </a:r>
            <a:endParaRPr lang="fi-FI" altLang="zh-CN" sz="1050" dirty="0" smtClean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r>
              <a:rPr lang="fi-FI" altLang="zh-CN" sz="1800" dirty="0" smtClean="0"/>
              <a:t>Performance part </a:t>
            </a:r>
          </a:p>
          <a:p>
            <a:pPr marL="742950" lvl="2" indent="-342900">
              <a:buBlip>
                <a:blip r:embed="rId2"/>
              </a:buBlip>
            </a:pPr>
            <a:r>
              <a:rPr lang="en-US" sz="1400" dirty="0"/>
              <a:t>RRM</a:t>
            </a:r>
            <a:endParaRPr lang="fi-FI" altLang="zh-CN" sz="1400" dirty="0"/>
          </a:p>
          <a:p>
            <a:pPr marL="1200150" lvl="3" indent="-342900">
              <a:buBlip>
                <a:blip r:embed="rId2"/>
              </a:buBlip>
            </a:pPr>
            <a:r>
              <a:rPr lang="fi-FI" altLang="zh-CN" sz="1200" dirty="0" smtClean="0"/>
              <a:t>36.133 </a:t>
            </a:r>
            <a:r>
              <a:rPr lang="fi-FI" altLang="zh-CN" sz="1200" dirty="0"/>
              <a:t>CR </a:t>
            </a:r>
            <a:r>
              <a:rPr lang="en-GB" sz="1200" dirty="0"/>
              <a:t>UE transmission timing accuracy test for V2V (-02476</a:t>
            </a:r>
            <a:r>
              <a:rPr lang="en-GB" sz="1200" dirty="0" smtClean="0"/>
              <a:t>)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sz="1200" dirty="0"/>
              <a:t>36. 133 CR to introduce test case for V2V interruption (-02470)</a:t>
            </a:r>
            <a:endParaRPr lang="fi-FI" altLang="zh-CN" sz="1200" dirty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r>
              <a:rPr lang="fi-FI" altLang="zh-CN" sz="1400" dirty="0" smtClean="0"/>
              <a:t>Demod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sz="1200" dirty="0"/>
              <a:t>WF on V2V demodulation requirements (-02189</a:t>
            </a:r>
            <a:r>
              <a:rPr lang="en-GB" sz="1200" dirty="0" smtClean="0"/>
              <a:t>)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sz="1200" dirty="0"/>
              <a:t>Way forward on V2V single link test (-02135</a:t>
            </a:r>
            <a:r>
              <a:rPr lang="en-GB" sz="1200" dirty="0" smtClean="0"/>
              <a:t>)</a:t>
            </a:r>
          </a:p>
          <a:p>
            <a:pPr marL="1200150" lvl="3" indent="-342900">
              <a:buBlip>
                <a:blip r:embed="rId2"/>
              </a:buBlip>
            </a:pPr>
            <a:r>
              <a:rPr lang="en-GB" altLang="zh-CN" sz="1200" dirty="0" smtClean="0"/>
              <a:t>Draft CR for PSSCH (-02464), PSCCH (-02465), FRC (-02466), power imbalance (-02468) were endorsed</a:t>
            </a:r>
            <a:endParaRPr lang="fi-FI" altLang="zh-CN" sz="1200" dirty="0"/>
          </a:p>
          <a:p>
            <a:pPr marL="342900" lvl="1" indent="-342900">
              <a:buClrTx/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fi-FI" altLang="zh-CN" sz="14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600" dirty="0" smtClean="0"/>
          </a:p>
          <a:p>
            <a:pPr marL="742950" lvl="2" indent="-342900"/>
            <a:endParaRPr lang="en-US" altLang="zh-CN" sz="11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100" dirty="0" smtClean="0"/>
          </a:p>
          <a:p>
            <a:pPr marL="742950" lvl="2" indent="-342900"/>
            <a:endParaRPr lang="fi-FI" altLang="zh-CN" sz="1400" dirty="0" smtClean="0"/>
          </a:p>
          <a:p>
            <a:endParaRPr lang="fi-FI" altLang="zh-CN" sz="2000" dirty="0" smtClean="0"/>
          </a:p>
        </p:txBody>
      </p:sp>
    </p:spTree>
    <p:extLst>
      <p:ext uri="{BB962C8B-B14F-4D97-AF65-F5344CB8AC3E}">
        <p14:creationId xmlns:p14="http://schemas.microsoft.com/office/powerpoint/2010/main" val="401047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042" y="-32228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V2X (1/2)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41" y="534426"/>
            <a:ext cx="8229600" cy="4525963"/>
          </a:xfrm>
        </p:spPr>
        <p:txBody>
          <a:bodyPr/>
          <a:lstStyle/>
          <a:p>
            <a:r>
              <a:rPr lang="en-US" altLang="zh-CN" sz="1100" dirty="0" smtClean="0"/>
              <a:t>WI core part was proposed to be completed </a:t>
            </a:r>
          </a:p>
          <a:p>
            <a:r>
              <a:rPr lang="en-US" altLang="zh-CN" sz="1100" dirty="0" smtClean="0"/>
              <a:t>General</a:t>
            </a:r>
          </a:p>
          <a:p>
            <a:pPr lvl="1"/>
            <a:r>
              <a:rPr lang="en-US" altLang="zh-CN" sz="1050" dirty="0" smtClean="0"/>
              <a:t>Ad-hoc meeting minutes for RF (-02402 ) and RRM (-023178) in #82</a:t>
            </a:r>
          </a:p>
          <a:p>
            <a:pPr lvl="1"/>
            <a:r>
              <a:rPr lang="en-US" altLang="zh-CN" sz="1050" dirty="0" smtClean="0"/>
              <a:t>Updated TR v0.2.0 (-01215)</a:t>
            </a:r>
          </a:p>
          <a:p>
            <a:pPr lvl="1"/>
            <a:r>
              <a:rPr lang="en-GB" sz="1050" dirty="0"/>
              <a:t>Reply LS on inter-carrier/inter-PLMN (-01218) </a:t>
            </a:r>
            <a:endParaRPr lang="en-GB" sz="1050" dirty="0" smtClean="0"/>
          </a:p>
          <a:p>
            <a:pPr lvl="1"/>
            <a:r>
              <a:rPr lang="en-GB" sz="1050" dirty="0"/>
              <a:t>LS on </a:t>
            </a:r>
            <a:r>
              <a:rPr lang="en-GB" sz="1050" dirty="0" err="1"/>
              <a:t>N_TA_offset</a:t>
            </a:r>
            <a:r>
              <a:rPr lang="en-GB" sz="1050" dirty="0"/>
              <a:t> for UE transmit timing requirement (-02316) </a:t>
            </a:r>
          </a:p>
          <a:p>
            <a:pPr lvl="1"/>
            <a:r>
              <a:rPr lang="en-GB" sz="1050" dirty="0"/>
              <a:t>TP for 36.786: V2X operating scenarios (-01214) </a:t>
            </a:r>
            <a:endParaRPr lang="en-GB" sz="1050" dirty="0" smtClean="0"/>
          </a:p>
          <a:p>
            <a:pPr lvl="1"/>
            <a:r>
              <a:rPr lang="en-GB" sz="1050" dirty="0"/>
              <a:t>Tele-conference meeting minutes for V2V/V2X UE RF (-01216) </a:t>
            </a:r>
            <a:r>
              <a:rPr lang="en-GB" sz="1050" dirty="0" smtClean="0"/>
              <a:t>and RRM (-01586) </a:t>
            </a:r>
            <a:endParaRPr lang="en-GB" sz="1050" dirty="0"/>
          </a:p>
          <a:p>
            <a:r>
              <a:rPr lang="en-US" altLang="zh-CN" sz="1100" dirty="0" smtClean="0"/>
              <a:t>Co-existence study </a:t>
            </a:r>
          </a:p>
          <a:p>
            <a:pPr lvl="1"/>
            <a:r>
              <a:rPr lang="en-GB" sz="1050" dirty="0"/>
              <a:t>TP for 36.786: Conclusion on V2X co-existence evaluation (-01242)</a:t>
            </a:r>
          </a:p>
          <a:p>
            <a:r>
              <a:rPr lang="en-US" altLang="zh-CN" sz="1100" dirty="0"/>
              <a:t>UE RF </a:t>
            </a:r>
          </a:p>
          <a:p>
            <a:pPr lvl="1"/>
            <a:r>
              <a:rPr lang="en-US" altLang="zh-CN" sz="1050" dirty="0" smtClean="0"/>
              <a:t>Agreed CRs</a:t>
            </a:r>
          </a:p>
          <a:p>
            <a:pPr lvl="2"/>
            <a:r>
              <a:rPr lang="en-US" altLang="zh-CN" sz="1050" dirty="0"/>
              <a:t>36.101 CR </a:t>
            </a:r>
            <a:r>
              <a:rPr lang="en-US" altLang="zh-CN" sz="1050" dirty="0" smtClean="0"/>
              <a:t>on single carrier V2X UE RF (-02213) </a:t>
            </a:r>
          </a:p>
          <a:p>
            <a:pPr lvl="2"/>
            <a:r>
              <a:rPr lang="en-GB" sz="1050" dirty="0"/>
              <a:t>36.101 CR on intra-band contiguous MCC for V2X for TS 36.101 (-02526</a:t>
            </a:r>
            <a:r>
              <a:rPr lang="en-GB" sz="1050" dirty="0" smtClean="0"/>
              <a:t>)</a:t>
            </a:r>
          </a:p>
          <a:p>
            <a:pPr lvl="2"/>
            <a:r>
              <a:rPr lang="en-GB" sz="1050" dirty="0"/>
              <a:t>36.101 CR on introduction of inter-band con-current V2X UE RF requirements (-01448) </a:t>
            </a:r>
          </a:p>
          <a:p>
            <a:pPr lvl="2"/>
            <a:r>
              <a:rPr lang="en-GB" sz="1050" dirty="0"/>
              <a:t>36.101 CR for </a:t>
            </a:r>
            <a:r>
              <a:rPr lang="en-GB" sz="1050" dirty="0" err="1"/>
              <a:t>Tx</a:t>
            </a:r>
            <a:r>
              <a:rPr lang="en-GB" sz="1050" dirty="0"/>
              <a:t> RF requirements for High power V2X (-02211) </a:t>
            </a:r>
            <a:endParaRPr lang="en-US" altLang="zh-CN" sz="1050" dirty="0"/>
          </a:p>
          <a:p>
            <a:pPr lvl="1"/>
            <a:r>
              <a:rPr lang="en-US" altLang="zh-CN" sz="1050" dirty="0"/>
              <a:t>Approved TPs </a:t>
            </a:r>
          </a:p>
          <a:p>
            <a:pPr lvl="2"/>
            <a:r>
              <a:rPr lang="en-US" altLang="zh-CN" sz="1050" dirty="0"/>
              <a:t>MCC operation (-02522) </a:t>
            </a:r>
          </a:p>
          <a:p>
            <a:pPr lvl="2"/>
            <a:r>
              <a:rPr lang="en-GB" sz="1050" dirty="0"/>
              <a:t>TP for 36.786: RF requirements for intra-band MCC V2X (-02204)</a:t>
            </a:r>
          </a:p>
          <a:p>
            <a:pPr lvl="2"/>
            <a:r>
              <a:rPr lang="en-GB" sz="1050" dirty="0"/>
              <a:t>TP for 36.786: MPR requirements for intra-band MCC V2X (-01246) </a:t>
            </a:r>
          </a:p>
          <a:p>
            <a:pPr lvl="2"/>
            <a:r>
              <a:rPr lang="en-GB" sz="1050" dirty="0"/>
              <a:t>V2X Transmitter requirements for inter-band con-current V2X UE (-02208)</a:t>
            </a:r>
          </a:p>
          <a:p>
            <a:pPr lvl="2"/>
            <a:r>
              <a:rPr lang="en-GB" sz="1050" dirty="0"/>
              <a:t>V2X Transmitter requirements for inter-band con-current V2X UE (-02209)</a:t>
            </a:r>
          </a:p>
          <a:p>
            <a:pPr lvl="2"/>
            <a:r>
              <a:rPr lang="en-GB" sz="1050" dirty="0"/>
              <a:t>TP for 36.786: MPR requirements for high power V2X UE (-01249) </a:t>
            </a:r>
          </a:p>
          <a:p>
            <a:pPr lvl="2"/>
            <a:r>
              <a:rPr lang="en-GB" sz="1050" dirty="0"/>
              <a:t>TP for 36.786: A-MPR requirements for high power V2X UE (-01250) </a:t>
            </a:r>
          </a:p>
          <a:p>
            <a:pPr lvl="2"/>
            <a:r>
              <a:rPr lang="en-GB" sz="1050" dirty="0"/>
              <a:t>TP for introducing transmit power requirements for high power V2X UE in TR36.786 (-01484) </a:t>
            </a:r>
          </a:p>
          <a:p>
            <a:pPr lvl="2"/>
            <a:r>
              <a:rPr lang="en-GB" sz="1050" dirty="0"/>
              <a:t>TP for introducing Output power dynamics requirements for high power V2X UE in TR36.786 (-01486) </a:t>
            </a:r>
          </a:p>
          <a:p>
            <a:pPr lvl="2"/>
            <a:r>
              <a:rPr lang="en-GB" sz="1050" dirty="0"/>
              <a:t>TP for introducing transmit signal quality requirements for high power V2X UE in TR36.786 (-01488) </a:t>
            </a:r>
          </a:p>
          <a:p>
            <a:pPr lvl="2"/>
            <a:r>
              <a:rPr lang="en-GB" sz="1050" dirty="0"/>
              <a:t>TP for introducing Output RF spectrum emissions for high power V2X UE in TR36.786 (-01489) </a:t>
            </a:r>
          </a:p>
          <a:p>
            <a:pPr lvl="2"/>
            <a:r>
              <a:rPr lang="en-GB" sz="1050" dirty="0"/>
              <a:t>TP for introducing Transmit intermodulation for high power V2X UE in TR36.786 (-01490) </a:t>
            </a:r>
          </a:p>
          <a:p>
            <a:pPr lvl="2"/>
            <a:r>
              <a:rPr lang="en-GB" sz="1050" dirty="0"/>
              <a:t>TP on High power single carrier operation V2X Rx requirements (-01492) </a:t>
            </a:r>
            <a:endParaRPr lang="en-GB" sz="1050" b="1" dirty="0"/>
          </a:p>
          <a:p>
            <a:pPr lvl="1"/>
            <a:endParaRPr lang="en-US" altLang="zh-CN" sz="1050" dirty="0" smtClean="0"/>
          </a:p>
          <a:p>
            <a:pPr marL="0" indent="0">
              <a:buNone/>
            </a:pPr>
            <a:endParaRPr lang="zh-CN" altLang="en-US" sz="11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8966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042" y="-32228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V2X (2/2)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1541" y="534426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RRM </a:t>
            </a:r>
          </a:p>
          <a:p>
            <a:pPr lvl="1"/>
            <a:r>
              <a:rPr lang="en-US" altLang="zh-CN" sz="1400" dirty="0"/>
              <a:t>WF on RRM requirements (-00853) </a:t>
            </a:r>
          </a:p>
          <a:p>
            <a:pPr lvl="1"/>
            <a:r>
              <a:rPr lang="en-US" altLang="zh-CN" sz="1400" dirty="0" smtClean="0"/>
              <a:t>Agreed CRs</a:t>
            </a:r>
          </a:p>
          <a:p>
            <a:pPr lvl="2"/>
            <a:r>
              <a:rPr lang="en-US" altLang="zh-CN" sz="1400" dirty="0"/>
              <a:t>36.133 CR on </a:t>
            </a:r>
            <a:r>
              <a:rPr lang="en-GB" sz="1400" dirty="0"/>
              <a:t>UE transmission timing requirements for V2X in Any Cell Selection  (-02118)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interruption requirements for V2X (-02342) </a:t>
            </a:r>
          </a:p>
          <a:p>
            <a:pPr lvl="2"/>
            <a:r>
              <a:rPr lang="en-GB" altLang="zh-CN" sz="1400" dirty="0"/>
              <a:t>36.133 CR on </a:t>
            </a:r>
            <a:r>
              <a:rPr lang="en-GB" sz="1400" dirty="0" err="1"/>
              <a:t>on</a:t>
            </a:r>
            <a:r>
              <a:rPr lang="en-GB" sz="1400" dirty="0"/>
              <a:t> Initiation/Cease of SLSS Transmissions (-02127)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Intra-Frequency S-RSRP Measurement Accuracy Requirements (-02126) </a:t>
            </a:r>
            <a:endParaRPr lang="en-GB" sz="1400" dirty="0" smtClean="0"/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Selection Reselection of Synchronization Reference for V2X (-02477)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Autonomous Resource Selection/Reselection measurements (-02343)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PSSCH-RSRP measurement accuracy requirement (-02129)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S-RSSI measurement accuracy requirement for V2X (-02344)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Congestion Control Measurements Requirements for V2X (-02332) 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Side conditions for V2X measurements (-02323) </a:t>
            </a:r>
            <a:endParaRPr lang="en-US" altLang="zh-CN" sz="1400" dirty="0"/>
          </a:p>
          <a:p>
            <a:r>
              <a:rPr lang="en-US" altLang="zh-CN" sz="1800" dirty="0" smtClean="0"/>
              <a:t>Other spec </a:t>
            </a:r>
          </a:p>
          <a:p>
            <a:pPr lvl="1"/>
            <a:r>
              <a:rPr lang="en-GB" sz="1400" dirty="0"/>
              <a:t>CR on 36.307 for V2X multicarrier operation  (-02523) </a:t>
            </a:r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lvl="1"/>
            <a:endParaRPr lang="en-US" altLang="zh-CN" sz="1400" dirty="0" smtClean="0"/>
          </a:p>
          <a:p>
            <a:pPr marL="0" indent="0">
              <a:buNone/>
            </a:pPr>
            <a:endParaRPr lang="zh-CN" alt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3024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NB-</a:t>
            </a:r>
            <a:r>
              <a:rPr lang="en-US" altLang="zh-CN" dirty="0" err="1" smtClean="0"/>
              <a:t>IoT</a:t>
            </a:r>
            <a:r>
              <a:rPr lang="en-US" altLang="zh-CN" dirty="0" smtClean="0"/>
              <a:t> enhancement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05530"/>
            <a:ext cx="8229600" cy="4525963"/>
          </a:xfrm>
        </p:spPr>
        <p:txBody>
          <a:bodyPr/>
          <a:lstStyle/>
          <a:p>
            <a:r>
              <a:rPr lang="en-US" altLang="zh-CN" sz="1800" dirty="0" smtClean="0"/>
              <a:t>WI both core part and performance part were proposed to be extended to June and Dec respectively </a:t>
            </a:r>
          </a:p>
          <a:p>
            <a:r>
              <a:rPr lang="en-US" altLang="zh-CN" sz="1800" dirty="0" smtClean="0"/>
              <a:t>General </a:t>
            </a:r>
          </a:p>
          <a:p>
            <a:pPr lvl="1"/>
            <a:r>
              <a:rPr lang="en-GB" sz="1600" dirty="0"/>
              <a:t>Example bands for NB-</a:t>
            </a:r>
            <a:r>
              <a:rPr lang="en-GB" sz="1600" dirty="0" err="1"/>
              <a:t>IoT</a:t>
            </a:r>
            <a:r>
              <a:rPr lang="en-GB" sz="1600" dirty="0"/>
              <a:t> enhancement (-02421) </a:t>
            </a:r>
            <a:endParaRPr lang="en-GB" sz="1600" dirty="0" smtClean="0"/>
          </a:p>
          <a:p>
            <a:pPr lvl="1"/>
            <a:r>
              <a:rPr lang="en-GB" sz="1600" dirty="0"/>
              <a:t>LS response on configuration of NPRS power for NB-</a:t>
            </a:r>
            <a:r>
              <a:rPr lang="en-GB" sz="1600" dirty="0" err="1"/>
              <a:t>IoT</a:t>
            </a:r>
            <a:r>
              <a:rPr lang="en-GB" sz="1600" dirty="0"/>
              <a:t> downlink positioning (-02442) </a:t>
            </a:r>
            <a:r>
              <a:rPr lang="en-US" altLang="zh-CN" sz="1600" dirty="0"/>
              <a:t> </a:t>
            </a:r>
            <a:endParaRPr lang="en-US" altLang="zh-CN" sz="1600" dirty="0" smtClean="0"/>
          </a:p>
          <a:p>
            <a:pPr lvl="1"/>
            <a:r>
              <a:rPr lang="en-GB" sz="1600" dirty="0"/>
              <a:t>LS response on Reduced Power Class for </a:t>
            </a:r>
            <a:r>
              <a:rPr lang="en-GB" sz="1600" dirty="0" err="1"/>
              <a:t>eNB-IoT</a:t>
            </a:r>
            <a:r>
              <a:rPr lang="en-GB" sz="1600" dirty="0"/>
              <a:t> (-01710)</a:t>
            </a:r>
            <a:endParaRPr lang="en-US" altLang="zh-CN" sz="1600" dirty="0"/>
          </a:p>
          <a:p>
            <a:r>
              <a:rPr lang="en-US" altLang="zh-CN" sz="1800" dirty="0" smtClean="0"/>
              <a:t>RF</a:t>
            </a:r>
          </a:p>
          <a:p>
            <a:pPr lvl="1"/>
            <a:r>
              <a:rPr lang="en-US" altLang="zh-CN" sz="1600" dirty="0" smtClean="0"/>
              <a:t>WF on new power class for NB-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 was approved (-02422) </a:t>
            </a:r>
          </a:p>
          <a:p>
            <a:pPr lvl="1"/>
            <a:r>
              <a:rPr lang="en-US" altLang="zh-CN" sz="1600" dirty="0" smtClean="0"/>
              <a:t>36.101 CR </a:t>
            </a:r>
            <a:r>
              <a:rPr lang="en-US" altLang="zh-CN" sz="1600" dirty="0"/>
              <a:t>on </a:t>
            </a:r>
            <a:r>
              <a:rPr lang="en-GB" sz="1600" dirty="0"/>
              <a:t>Introduction of a new power class for NB-</a:t>
            </a:r>
            <a:r>
              <a:rPr lang="en-GB" sz="1600" dirty="0" err="1"/>
              <a:t>IoT</a:t>
            </a:r>
            <a:r>
              <a:rPr lang="en-GB" sz="1600" dirty="0"/>
              <a:t> (-02518) </a:t>
            </a:r>
            <a:endParaRPr lang="en-US" altLang="zh-CN" sz="1600" dirty="0"/>
          </a:p>
          <a:p>
            <a:r>
              <a:rPr lang="en-US" altLang="zh-CN" sz="1800" dirty="0"/>
              <a:t> </a:t>
            </a:r>
            <a:r>
              <a:rPr lang="en-US" altLang="zh-CN" sz="1800" dirty="0" smtClean="0"/>
              <a:t>RRM</a:t>
            </a:r>
          </a:p>
          <a:p>
            <a:pPr lvl="1"/>
            <a:r>
              <a:rPr lang="en-GB" sz="1600" dirty="0" err="1"/>
              <a:t>Wayforward</a:t>
            </a:r>
            <a:r>
              <a:rPr lang="en-GB" sz="1600" dirty="0"/>
              <a:t> on RRM requirements for NB-</a:t>
            </a:r>
            <a:r>
              <a:rPr lang="en-GB" sz="1600" dirty="0" err="1"/>
              <a:t>IoT</a:t>
            </a:r>
            <a:r>
              <a:rPr lang="en-GB" sz="1600" dirty="0"/>
              <a:t> enhancement</a:t>
            </a:r>
            <a:r>
              <a:rPr lang="en-US" altLang="zh-CN" sz="1600" dirty="0"/>
              <a:t>(-02336) </a:t>
            </a:r>
          </a:p>
          <a:p>
            <a:pPr marL="0" indent="0">
              <a:buNone/>
            </a:pPr>
            <a:endParaRPr lang="en-US" altLang="zh-CN" sz="1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26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FeMTC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336" y="1294792"/>
            <a:ext cx="8255203" cy="4780166"/>
          </a:xfrm>
        </p:spPr>
        <p:txBody>
          <a:bodyPr/>
          <a:lstStyle/>
          <a:p>
            <a:r>
              <a:rPr lang="en-US" altLang="zh-CN" sz="1600" dirty="0"/>
              <a:t> WI both core part and performance part were proposed to be extended to June and Dec respectively </a:t>
            </a:r>
            <a:r>
              <a:rPr lang="en-US" altLang="zh-CN" sz="1600" dirty="0" smtClean="0"/>
              <a:t> </a:t>
            </a:r>
          </a:p>
          <a:p>
            <a:r>
              <a:rPr lang="en-US" altLang="zh-CN" sz="1600" dirty="0" smtClean="0"/>
              <a:t>General </a:t>
            </a:r>
          </a:p>
          <a:p>
            <a:pPr lvl="1"/>
            <a:r>
              <a:rPr lang="en-US" altLang="zh-CN" sz="1400" dirty="0" smtClean="0"/>
              <a:t>RRM ad-hoc meeting minutes (-02325) </a:t>
            </a:r>
          </a:p>
          <a:p>
            <a:pPr lvl="1"/>
            <a:r>
              <a:rPr lang="en-GB" sz="1400" dirty="0"/>
              <a:t>LS on measurement gap sharing for </a:t>
            </a:r>
            <a:r>
              <a:rPr lang="en-GB" sz="1400" dirty="0" err="1"/>
              <a:t>feMTC</a:t>
            </a:r>
            <a:r>
              <a:rPr lang="en-GB" sz="1400" dirty="0"/>
              <a:t> intra- and inter-frequency measurement (-02136</a:t>
            </a:r>
            <a:r>
              <a:rPr lang="en-GB" sz="1400" dirty="0" smtClean="0"/>
              <a:t>)</a:t>
            </a:r>
            <a:endParaRPr lang="en-US" altLang="zh-CN" sz="1400" dirty="0" smtClean="0"/>
          </a:p>
          <a:p>
            <a:pPr lvl="1"/>
            <a:r>
              <a:rPr lang="en-GB" sz="1400" dirty="0"/>
              <a:t>LS on new event reporting for enhanced RLM for </a:t>
            </a:r>
            <a:r>
              <a:rPr lang="en-GB" sz="1400" dirty="0" err="1"/>
              <a:t>feMTC</a:t>
            </a:r>
            <a:r>
              <a:rPr lang="en-GB" sz="1400" dirty="0"/>
              <a:t> (-02469) </a:t>
            </a:r>
            <a:endParaRPr lang="en-US" altLang="zh-CN" sz="1400" dirty="0"/>
          </a:p>
          <a:p>
            <a:r>
              <a:rPr lang="en-US" altLang="zh-CN" sz="1600" dirty="0" smtClean="0"/>
              <a:t>RRM </a:t>
            </a:r>
          </a:p>
          <a:p>
            <a:pPr lvl="1"/>
            <a:r>
              <a:rPr lang="en-US" altLang="zh-CN" sz="1400" dirty="0" smtClean="0"/>
              <a:t>Positioning part</a:t>
            </a:r>
          </a:p>
          <a:p>
            <a:pPr lvl="2"/>
            <a:r>
              <a:rPr lang="en-GB" altLang="zh-CN" sz="1400" dirty="0"/>
              <a:t>36.133 </a:t>
            </a:r>
            <a:r>
              <a:rPr lang="en-GB" sz="1400" dirty="0"/>
              <a:t>CR on E-CID RSRP RSRQ measurement requirement for </a:t>
            </a:r>
            <a:r>
              <a:rPr lang="en-GB" sz="1400" dirty="0" err="1" smtClean="0"/>
              <a:t>FeMTC</a:t>
            </a:r>
            <a:r>
              <a:rPr lang="en-GB" sz="1400" dirty="0" smtClean="0"/>
              <a:t>  </a:t>
            </a:r>
            <a:r>
              <a:rPr lang="en-US" altLang="zh-CN" sz="1400" dirty="0"/>
              <a:t>(</a:t>
            </a:r>
            <a:r>
              <a:rPr lang="en-GB" altLang="zh-CN" sz="1400" dirty="0"/>
              <a:t>-02145</a:t>
            </a:r>
            <a:r>
              <a:rPr lang="en-US" altLang="zh-CN" sz="1400" dirty="0"/>
              <a:t>)</a:t>
            </a:r>
          </a:p>
          <a:p>
            <a:pPr lvl="1"/>
            <a:r>
              <a:rPr lang="en-US" altLang="zh-CN" sz="1400" dirty="0"/>
              <a:t>Mobility enhancement </a:t>
            </a:r>
            <a:endParaRPr lang="en-US" altLang="zh-CN" sz="1400" dirty="0" smtClean="0"/>
          </a:p>
          <a:p>
            <a:pPr lvl="2"/>
            <a:r>
              <a:rPr lang="en-US" altLang="zh-CN" sz="1400" dirty="0"/>
              <a:t>36.133 CR </a:t>
            </a:r>
            <a:r>
              <a:rPr lang="en-GB" sz="1400" dirty="0"/>
              <a:t>Introducing intra-frequency measurement requirements for UE category M2 in normal coverage/</a:t>
            </a:r>
            <a:r>
              <a:rPr lang="en-GB" sz="1400" dirty="0" err="1"/>
              <a:t>CEModeA</a:t>
            </a:r>
            <a:r>
              <a:rPr lang="en-GB" sz="1400" dirty="0"/>
              <a:t> (-02346) </a:t>
            </a:r>
          </a:p>
          <a:p>
            <a:pPr lvl="2"/>
            <a:r>
              <a:rPr lang="en-GB" sz="1400" dirty="0"/>
              <a:t>36.133 </a:t>
            </a:r>
            <a:r>
              <a:rPr lang="en-GB" sz="1400" dirty="0" smtClean="0"/>
              <a:t>CR Introducing </a:t>
            </a:r>
            <a:r>
              <a:rPr lang="en-GB" sz="1400" dirty="0"/>
              <a:t>intra-frequency measurement requirements for UE category M2 in enhanced coverage/</a:t>
            </a:r>
            <a:r>
              <a:rPr lang="en-GB" sz="1400" dirty="0" err="1"/>
              <a:t>CEModeB</a:t>
            </a:r>
            <a:r>
              <a:rPr lang="en-GB" sz="1400" dirty="0"/>
              <a:t> (-02139</a:t>
            </a:r>
            <a:r>
              <a:rPr lang="en-GB" sz="1400" dirty="0" smtClean="0"/>
              <a:t>)</a:t>
            </a:r>
          </a:p>
          <a:p>
            <a:pPr lvl="2"/>
            <a:r>
              <a:rPr lang="en-GB" sz="1400" dirty="0"/>
              <a:t>36.133 CR Introducing inter-frequency measurement requirements for UE category M2 in normal coverage/</a:t>
            </a:r>
            <a:r>
              <a:rPr lang="en-GB" sz="1400" dirty="0" err="1"/>
              <a:t>CEModeA</a:t>
            </a:r>
            <a:r>
              <a:rPr lang="en-GB" sz="1400" dirty="0"/>
              <a:t> (-02347) </a:t>
            </a:r>
          </a:p>
          <a:p>
            <a:pPr lvl="2"/>
            <a:r>
              <a:rPr lang="en-GB" sz="1400" dirty="0"/>
              <a:t>36.133 CR Introducing inter-frequency measurement requirements for UE category M2 in enhanced coverage/</a:t>
            </a:r>
            <a:r>
              <a:rPr lang="en-GB" sz="1400" dirty="0" err="1"/>
              <a:t>CEModeB</a:t>
            </a:r>
            <a:r>
              <a:rPr lang="en-GB" sz="1400" dirty="0"/>
              <a:t> (-02348) </a:t>
            </a:r>
          </a:p>
          <a:p>
            <a:pPr lvl="2"/>
            <a:r>
              <a:rPr lang="en-GB" altLang="zh-CN" sz="1400" dirty="0" smtClean="0"/>
              <a:t>36.133 </a:t>
            </a:r>
            <a:r>
              <a:rPr lang="en-GB" altLang="zh-CN" sz="1400" dirty="0"/>
              <a:t>CR </a:t>
            </a:r>
            <a:r>
              <a:rPr lang="en-GB" sz="1400" dirty="0"/>
              <a:t>on </a:t>
            </a:r>
            <a:r>
              <a:rPr lang="en-GB" sz="1400" dirty="0" err="1"/>
              <a:t>feMTC</a:t>
            </a:r>
            <a:r>
              <a:rPr lang="en-GB" sz="1400" dirty="0"/>
              <a:t> measurement requirements section 4 (-02318) </a:t>
            </a:r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 smtClean="0"/>
          </a:p>
          <a:p>
            <a:pPr marL="0" indent="0">
              <a:buNone/>
            </a:pPr>
            <a:endParaRPr lang="zh-CN" alt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409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New UE Cat with 1 Rx 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59344"/>
            <a:ext cx="8229600" cy="4525963"/>
          </a:xfrm>
        </p:spPr>
        <p:txBody>
          <a:bodyPr/>
          <a:lstStyle/>
          <a:p>
            <a:r>
              <a:rPr lang="en-US" altLang="zh-CN" sz="1600" dirty="0" smtClean="0"/>
              <a:t>Core part was proposed to be extended to June 2017 </a:t>
            </a:r>
          </a:p>
          <a:p>
            <a:r>
              <a:rPr lang="en-US" altLang="zh-CN" sz="1600" dirty="0" smtClean="0"/>
              <a:t>Operating bands (-00714) </a:t>
            </a:r>
          </a:p>
          <a:p>
            <a:r>
              <a:rPr lang="en-US" altLang="zh-CN" sz="1600" dirty="0" smtClean="0"/>
              <a:t>RF</a:t>
            </a:r>
          </a:p>
          <a:p>
            <a:pPr lvl="1"/>
            <a:r>
              <a:rPr lang="en-US" altLang="zh-CN" sz="1400" dirty="0"/>
              <a:t>36.101 CR </a:t>
            </a:r>
            <a:r>
              <a:rPr lang="en-GB" sz="1400" dirty="0"/>
              <a:t>Introduction of Category 1bis requirements to 36.101 (-02424) </a:t>
            </a:r>
            <a:endParaRPr lang="en-US" sz="1400" dirty="0"/>
          </a:p>
          <a:p>
            <a:r>
              <a:rPr lang="en-US" sz="1600" dirty="0" smtClean="0"/>
              <a:t> RRM </a:t>
            </a:r>
          </a:p>
          <a:p>
            <a:pPr lvl="1"/>
            <a:r>
              <a:rPr lang="en-GB" sz="1400" dirty="0"/>
              <a:t>WF on RRM requirements for Cat 1bis UE (-02460) </a:t>
            </a:r>
          </a:p>
          <a:p>
            <a:pPr lvl="1"/>
            <a:r>
              <a:rPr lang="en-US" sz="1400" dirty="0"/>
              <a:t>36.133 </a:t>
            </a:r>
            <a:r>
              <a:rPr lang="en-GB" sz="1400" dirty="0"/>
              <a:t>CR for RRM core requirement for Cat.1 UE with single receiver chain (Part 1) (-02350) </a:t>
            </a:r>
          </a:p>
          <a:p>
            <a:pPr lvl="1"/>
            <a:r>
              <a:rPr lang="en-GB" sz="1400" dirty="0"/>
              <a:t>36.133 CR for RRM core requirement for Cat.1 UE with single receiver chain (Part 2) (-02351) </a:t>
            </a:r>
            <a:endParaRPr lang="en-GB" sz="1400" dirty="0" smtClean="0"/>
          </a:p>
          <a:p>
            <a:r>
              <a:rPr lang="en-GB" sz="1600" dirty="0" err="1"/>
              <a:t>Demod</a:t>
            </a:r>
            <a:endParaRPr lang="en-GB" sz="1600" dirty="0"/>
          </a:p>
          <a:p>
            <a:pPr lvl="1"/>
            <a:r>
              <a:rPr lang="en-GB" sz="1400" dirty="0" smtClean="0"/>
              <a:t>Simulation </a:t>
            </a:r>
            <a:r>
              <a:rPr lang="en-GB" sz="1400" dirty="0"/>
              <a:t>assumption for demodulation tests for Cat.1 UE with single receiver chain (-00502) </a:t>
            </a:r>
            <a:endParaRPr lang="en-GB" sz="1400" dirty="0" smtClean="0"/>
          </a:p>
          <a:p>
            <a:pPr lvl="1"/>
            <a:r>
              <a:rPr lang="en-GB" sz="1400" dirty="0"/>
              <a:t>36.101 CR for PDSCH demodulation test for Cat.1 UE with single Rx antenna (-02312) </a:t>
            </a:r>
          </a:p>
          <a:p>
            <a:pPr lvl="1"/>
            <a:r>
              <a:rPr lang="en-GB" sz="1400" dirty="0"/>
              <a:t>36.101 CR for PHICH and PBCH demodulation test for Cat.1 UE with single Rx antenna (-00520) </a:t>
            </a:r>
          </a:p>
          <a:p>
            <a:pPr lvl="1"/>
            <a:r>
              <a:rPr lang="en-GB" sz="1400" dirty="0"/>
              <a:t>36.101 CR for SDR test for Cat.1 UE with single Rx antenna (-</a:t>
            </a:r>
            <a:r>
              <a:rPr lang="en-GB" sz="1400" dirty="0" smtClean="0"/>
              <a:t>00524)</a:t>
            </a:r>
            <a:endParaRPr lang="en-GB" sz="1400" b="1" dirty="0"/>
          </a:p>
          <a:p>
            <a:r>
              <a:rPr lang="en-US" sz="1600" dirty="0"/>
              <a:t>CSI </a:t>
            </a:r>
          </a:p>
          <a:p>
            <a:pPr lvl="1"/>
            <a:r>
              <a:rPr lang="en-US" sz="1400" dirty="0"/>
              <a:t>36.101 </a:t>
            </a:r>
            <a:r>
              <a:rPr lang="en-GB" sz="1400" dirty="0"/>
              <a:t>CR for CQI test for Cat.1 UE with single Rx antenna (-02313) </a:t>
            </a:r>
            <a:endParaRPr lang="en-US" sz="1400" dirty="0"/>
          </a:p>
          <a:p>
            <a:endParaRPr lang="en-US" altLang="zh-CN" sz="1600" dirty="0"/>
          </a:p>
          <a:p>
            <a:pPr lvl="1"/>
            <a:endParaRPr lang="en-US" altLang="zh-CN" sz="1400" dirty="0" smtClean="0"/>
          </a:p>
          <a:p>
            <a:pPr marL="0" indent="0">
              <a:buNone/>
            </a:pPr>
            <a:endParaRPr lang="zh-CN" alt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81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mobility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190" y="1307892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WI core part is proposed to be completed </a:t>
            </a:r>
          </a:p>
          <a:p>
            <a:r>
              <a:rPr lang="en-US" altLang="zh-CN" sz="2400" dirty="0" smtClean="0"/>
              <a:t>Core: </a:t>
            </a:r>
            <a:endParaRPr lang="en-US" altLang="zh-CN" sz="2400" dirty="0"/>
          </a:p>
          <a:p>
            <a:pPr lvl="1"/>
            <a:r>
              <a:rPr lang="en-US" altLang="zh-CN" sz="2000" dirty="0"/>
              <a:t>CR to finalize handover requirements for further mobility </a:t>
            </a:r>
            <a:r>
              <a:rPr lang="en-US" altLang="zh-CN" sz="2000" dirty="0" smtClean="0"/>
              <a:t>enhancement (-00950). </a:t>
            </a:r>
          </a:p>
          <a:p>
            <a:r>
              <a:rPr lang="en-US" altLang="zh-CN" sz="2400" dirty="0" smtClean="0"/>
              <a:t>Performance: </a:t>
            </a:r>
          </a:p>
          <a:p>
            <a:pPr lvl="1"/>
            <a:r>
              <a:rPr lang="en-US" altLang="zh-CN" sz="2000" dirty="0"/>
              <a:t>Way forward on test cases </a:t>
            </a:r>
            <a:r>
              <a:rPr lang="en-US" altLang="zh-CN" sz="2000" dirty="0" smtClean="0"/>
              <a:t>approved (-02462)</a:t>
            </a:r>
          </a:p>
          <a:p>
            <a:pPr lvl="1"/>
            <a:r>
              <a:rPr lang="en-US" altLang="zh-CN" sz="2000" dirty="0"/>
              <a:t>Test case list for further mobility </a:t>
            </a:r>
            <a:r>
              <a:rPr lang="en-US" altLang="zh-CN" sz="2000" dirty="0" smtClean="0"/>
              <a:t>enhancement approved (-02474)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4043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4Rx Antenna Ports with CA for LTE DL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348"/>
            <a:ext cx="8229600" cy="4850816"/>
          </a:xfrm>
        </p:spPr>
        <p:txBody>
          <a:bodyPr/>
          <a:lstStyle/>
          <a:p>
            <a:r>
              <a:rPr lang="en-US" altLang="zh-CN" sz="1800" dirty="0" smtClean="0"/>
              <a:t>General:</a:t>
            </a:r>
            <a:endParaRPr lang="en-US" altLang="zh-CN" sz="1800" dirty="0"/>
          </a:p>
          <a:p>
            <a:pPr lvl="1"/>
            <a:r>
              <a:rPr lang="en-US" altLang="zh-CN" sz="1600" dirty="0" smtClean="0"/>
              <a:t>Ad-Hoc meeting minutes (-02327)</a:t>
            </a:r>
          </a:p>
          <a:p>
            <a:r>
              <a:rPr lang="en-US" altLang="zh-CN" sz="1800" dirty="0" smtClean="0"/>
              <a:t>Agreed CRs:</a:t>
            </a:r>
            <a:endParaRPr lang="en-US" altLang="zh-CN" sz="1600" dirty="0" smtClean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to remove SDR 4Rx tests in Rel-13 </a:t>
            </a:r>
            <a:r>
              <a:rPr lang="en-US" altLang="zh-CN" sz="1600" dirty="0" smtClean="0"/>
              <a:t>(-02454)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for rank 4 CA SDR tests </a:t>
            </a:r>
            <a:r>
              <a:rPr lang="en-US" altLang="zh-CN" sz="1600" dirty="0" smtClean="0"/>
              <a:t>(-00517)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for introducing applicability rule for normal </a:t>
            </a:r>
            <a:r>
              <a:rPr lang="en-US" altLang="zh-CN" sz="1600" dirty="0" err="1"/>
              <a:t>demod</a:t>
            </a:r>
            <a:r>
              <a:rPr lang="en-US" altLang="zh-CN" sz="1600" dirty="0"/>
              <a:t> tests for 4Rx </a:t>
            </a:r>
            <a:r>
              <a:rPr lang="en-US" altLang="zh-CN" sz="1600" dirty="0" smtClean="0"/>
              <a:t>CA (-02175)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for defining requirements for normal demodulation tests for 4Rx </a:t>
            </a:r>
            <a:r>
              <a:rPr lang="en-US" altLang="zh-CN" sz="1600" dirty="0" smtClean="0"/>
              <a:t>CA (-02177)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for introducing normal demodulation tests for 4Rx TDD-FDD </a:t>
            </a:r>
            <a:r>
              <a:rPr lang="en-US" altLang="zh-CN" sz="1600" dirty="0" smtClean="0"/>
              <a:t>CA (-02178)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CR </a:t>
            </a:r>
            <a:r>
              <a:rPr lang="en-US" altLang="zh-CN" sz="1600" dirty="0"/>
              <a:t>for introducing new demodulation tests for 4Rx </a:t>
            </a:r>
            <a:r>
              <a:rPr lang="en-US" altLang="zh-CN" sz="1600" dirty="0" smtClean="0"/>
              <a:t>DC (-02179)</a:t>
            </a:r>
          </a:p>
          <a:p>
            <a:pPr marL="342900" lvl="1" indent="-342900">
              <a:buBlip>
                <a:blip r:embed="rId2"/>
              </a:buBlip>
            </a:pPr>
            <a:r>
              <a:rPr lang="en-US" altLang="zh-CN" sz="1800" dirty="0" smtClean="0">
                <a:ea typeface="+mn-ea"/>
                <a:cs typeface="+mn-cs"/>
              </a:rPr>
              <a:t>LS:</a:t>
            </a:r>
            <a:endParaRPr lang="en-US" altLang="zh-CN" sz="1800" dirty="0">
              <a:ea typeface="+mn-ea"/>
              <a:cs typeface="+mn-cs"/>
            </a:endParaRPr>
          </a:p>
          <a:p>
            <a:pPr lvl="1"/>
            <a:r>
              <a:rPr lang="en-US" altLang="zh-CN" sz="1600" dirty="0"/>
              <a:t>LS to RAN5 on 4Rx SDR </a:t>
            </a:r>
            <a:r>
              <a:rPr lang="en-US" altLang="zh-CN" sz="1600" dirty="0" smtClean="0"/>
              <a:t>test (-02453)</a:t>
            </a:r>
            <a:endParaRPr lang="en-US" altLang="zh-CN" sz="1800" dirty="0"/>
          </a:p>
          <a:p>
            <a:pPr lvl="1"/>
            <a:endParaRPr lang="en-US" altLang="zh-CN" sz="1600" dirty="0" smtClean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219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SRS switching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err="1" smtClean="0">
                <a:ea typeface="+mn-ea"/>
                <a:cs typeface="+mn-cs"/>
              </a:rPr>
              <a:t>Perf</a:t>
            </a:r>
            <a:r>
              <a:rPr lang="en-US" altLang="zh-CN" sz="2000" dirty="0" smtClean="0">
                <a:ea typeface="+mn-ea"/>
                <a:cs typeface="+mn-cs"/>
              </a:rPr>
              <a:t> part was proposed to be extended to June 2017</a:t>
            </a:r>
          </a:p>
          <a:p>
            <a:r>
              <a:rPr lang="en-US" altLang="zh-CN" sz="2000" dirty="0" smtClean="0">
                <a:ea typeface="+mn-ea"/>
                <a:cs typeface="+mn-cs"/>
              </a:rPr>
              <a:t>No agreements for RRM/demodulation performance requirements in this meeting.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764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Further Indoor positioning enhancements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 smtClean="0"/>
              <a:t>Agreed CRs for performance part </a:t>
            </a:r>
          </a:p>
          <a:p>
            <a:pPr lvl="1"/>
            <a:r>
              <a:rPr lang="en-US" altLang="zh-CN" sz="1800" dirty="0"/>
              <a:t>36.133 </a:t>
            </a:r>
            <a:r>
              <a:rPr lang="en-GB" sz="1800" dirty="0"/>
              <a:t>CR on WLAN RSSI R13 (-02173) </a:t>
            </a:r>
          </a:p>
          <a:p>
            <a:pPr lvl="1"/>
            <a:r>
              <a:rPr lang="en-GB" altLang="zh-CN" sz="1800" dirty="0"/>
              <a:t>37.171 CR </a:t>
            </a:r>
            <a:r>
              <a:rPr lang="en-GB" sz="1800" dirty="0"/>
              <a:t>Addition of MBS Assistance Data related requirements for Further Indoor Positioning Enhancements (-01715) </a:t>
            </a:r>
            <a:r>
              <a:rPr lang="en-GB" sz="1800" b="1" dirty="0"/>
              <a:t/>
            </a:r>
            <a:br>
              <a:rPr lang="en-GB" sz="1800" b="1" dirty="0"/>
            </a:br>
            <a:endParaRPr lang="zh-CN" altLang="zh-CN" sz="1800" dirty="0"/>
          </a:p>
          <a:p>
            <a:endParaRPr lang="zh-CN" altLang="zh-CN" dirty="0"/>
          </a:p>
          <a:p>
            <a:endParaRPr lang="zh-CN" altLang="zh-CN" dirty="0"/>
          </a:p>
          <a:p>
            <a:pPr lvl="1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79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09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 smtClean="0"/>
              <a:t>Spectrum related WI/SI status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864932"/>
              </p:ext>
            </p:extLst>
          </p:nvPr>
        </p:nvGraphicFramePr>
        <p:xfrm>
          <a:off x="219993" y="1278924"/>
          <a:ext cx="8640762" cy="3234102"/>
        </p:xfrm>
        <a:graphic>
          <a:graphicData uri="http://schemas.openxmlformats.org/drawingml/2006/table">
            <a:tbl>
              <a:tblPr/>
              <a:tblGrid>
                <a:gridCol w="5086525"/>
                <a:gridCol w="761825"/>
                <a:gridCol w="871537"/>
                <a:gridCol w="1201738"/>
                <a:gridCol w="719137"/>
              </a:tblGrid>
              <a:tr h="1333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 new WIs approved in RAN#73 and WIs 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Start_Date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Finish_Date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 or WID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 Completion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Rel-14 Basket CA WI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Intra-band CA including contiguous and non-contiguous spectrum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RP-170186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82/82 %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RP-170124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80/80 %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RP-170308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90/90 %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4DL/1UL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RP-170187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95/95 %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5DL/1UL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RP-170144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95/95 %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2DL/2UL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RP-170311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90/90 %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xDL</a:t>
                      </a: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/2UL with x=3,4,5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RP-170129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95/0 %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Advanced inter-band CA Rel-14 for 3DL/3UL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RP-170202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WI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New band support in NB-</a:t>
                      </a:r>
                      <a:r>
                        <a:rPr kumimoji="0" lang="en-US" altLang="ja-JP" sz="8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IoT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RP-170140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99/70 %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Introduction of new band support for 4Rx antenna ports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RP-170305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80/NA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35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Addition of band 25 and 26 to LTE MTC cat.0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RP-170215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10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Addition of band 25 and band 40 to LTE MTC cat.M1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03/2017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RP-170216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6049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Rel-14 SI 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Feasibility Study on LTE Advanced Carrier Aggregation for Band 3 and Band 39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03</a:t>
                      </a:r>
                      <a:r>
                        <a:rPr kumimoji="0" lang="en-US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/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RP-170370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Rel-15 WI 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Power Class 1 UE to B3/B20/B28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09/2016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RP-170302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70/NA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450MHz E-UTRA FDD Band for LTE PPDR and PMR/PAMR in Europe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RP-170059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6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E-UTRA 700MHz in Europe for Broadband-PPDR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09/2017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RP-170065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FDD operating band in the L-band for LTE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RP-170248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49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LTE Extended 1.5 GHz SDL band (1427 – 1518 MHz) and LTE Carrier Aggregation (2DL/1UL) with Band 20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RP-170401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20/0 %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TDD operating band in the L-band for LTE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RP-170303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15/0 %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00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Add UE Power Class 2 to band 41 intra-band contiguous LTE carrier aggregation </a:t>
                      </a:r>
                      <a:endParaRPr kumimoji="0" lang="en-US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+mn-cs"/>
                      </a:endParaRP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12/2016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06/2017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RP-170122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+mn-cs"/>
                        </a:rPr>
                        <a:t>5/0 %</a:t>
                      </a:r>
                    </a:p>
                  </a:txBody>
                  <a:tcPr marL="4093" marR="4093" marT="4092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06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020152"/>
          </a:xfrm>
        </p:spPr>
        <p:txBody>
          <a:bodyPr/>
          <a:lstStyle/>
          <a:p>
            <a:r>
              <a:rPr lang="en-US" altLang="zh-CN" dirty="0" smtClean="0"/>
              <a:t>MUST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8679" y="1300277"/>
            <a:ext cx="8229600" cy="4525963"/>
          </a:xfrm>
        </p:spPr>
        <p:txBody>
          <a:bodyPr/>
          <a:lstStyle/>
          <a:p>
            <a:r>
              <a:rPr lang="en-GB" sz="2000" dirty="0"/>
              <a:t>WF on MUST performance tests (-02467</a:t>
            </a:r>
            <a:r>
              <a:rPr lang="en-GB" sz="2000" dirty="0" smtClean="0"/>
              <a:t>) was approved </a:t>
            </a:r>
          </a:p>
          <a:p>
            <a:pPr marL="0" indent="0">
              <a:buNone/>
            </a:pPr>
            <a:endParaRPr lang="zh-CN" alt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9593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3"/>
          <p:cNvSpPr>
            <a:spLocks noGrp="1"/>
          </p:cNvSpPr>
          <p:nvPr>
            <p:ph type="title"/>
          </p:nvPr>
        </p:nvSpPr>
        <p:spPr>
          <a:xfrm>
            <a:off x="468313" y="149225"/>
            <a:ext cx="6834187" cy="1143000"/>
          </a:xfrm>
        </p:spPr>
        <p:txBody>
          <a:bodyPr/>
          <a:lstStyle/>
          <a:p>
            <a:r>
              <a:rPr lang="en-GB" altLang="zh-CN" dirty="0"/>
              <a:t>Performance enhancements for high speed scenario</a:t>
            </a:r>
            <a:endParaRPr lang="fi-FI" altLang="en-US" dirty="0" smtClean="0"/>
          </a:p>
        </p:txBody>
      </p:sp>
      <p:sp>
        <p:nvSpPr>
          <p:cNvPr id="44035" name="Content Placeholder 3"/>
          <p:cNvSpPr>
            <a:spLocks noGrp="1"/>
          </p:cNvSpPr>
          <p:nvPr>
            <p:ph idx="1"/>
          </p:nvPr>
        </p:nvSpPr>
        <p:spPr>
          <a:xfrm>
            <a:off x="468313" y="1184275"/>
            <a:ext cx="8367712" cy="4991936"/>
          </a:xfrm>
          <a:ln>
            <a:noFill/>
          </a:ln>
        </p:spPr>
        <p:txBody>
          <a:bodyPr/>
          <a:lstStyle/>
          <a:p>
            <a:pPr marL="400050" lvl="2" indent="0">
              <a:buNone/>
            </a:pPr>
            <a:endParaRPr lang="fi-FI" altLang="zh-CN" sz="1100" dirty="0" smtClean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fi-FI" altLang="zh-CN" sz="2000" dirty="0" smtClean="0"/>
              <a:t>General</a:t>
            </a:r>
            <a:endParaRPr lang="fi-FI" altLang="zh-CN" sz="2000" dirty="0"/>
          </a:p>
          <a:p>
            <a:pPr lvl="1"/>
            <a:r>
              <a:rPr lang="en-GB" altLang="zh-CN" sz="1400" dirty="0" smtClean="0"/>
              <a:t>Release independent: LS </a:t>
            </a:r>
            <a:r>
              <a:rPr lang="en-GB" altLang="zh-CN" sz="1400" dirty="0"/>
              <a:t>on introduction of performance </a:t>
            </a:r>
            <a:r>
              <a:rPr lang="en-GB" altLang="zh-CN" sz="1400" dirty="0" smtClean="0"/>
              <a:t>enhancements </a:t>
            </a:r>
            <a:r>
              <a:rPr lang="en-GB" altLang="zh-CN" sz="1400" dirty="0"/>
              <a:t>from Rel-13 </a:t>
            </a:r>
            <a:r>
              <a:rPr lang="en-GB" altLang="zh-CN" sz="1400" dirty="0" smtClean="0"/>
              <a:t>(-02308)</a:t>
            </a:r>
            <a:endParaRPr lang="zh-CN" altLang="zh-CN" sz="1400" dirty="0"/>
          </a:p>
          <a:p>
            <a:pPr lvl="1"/>
            <a:r>
              <a:rPr lang="en-GB" altLang="zh-CN" sz="1400" dirty="0"/>
              <a:t>UE capability: no UE capability signalling</a:t>
            </a:r>
            <a:endParaRPr lang="zh-CN" altLang="zh-CN" sz="1400" dirty="0"/>
          </a:p>
          <a:p>
            <a:pPr lvl="1"/>
            <a:r>
              <a:rPr lang="en-GB" altLang="zh-CN" sz="1400" dirty="0" smtClean="0"/>
              <a:t>NW indicator signalling: Reply </a:t>
            </a:r>
            <a:r>
              <a:rPr lang="en-GB" altLang="zh-CN" sz="1400" dirty="0"/>
              <a:t>LS on performance enhancement indicator </a:t>
            </a:r>
            <a:r>
              <a:rPr lang="en-GB" altLang="zh-CN" sz="1400" dirty="0" smtClean="0"/>
              <a:t>(-02199)</a:t>
            </a:r>
            <a:endParaRPr lang="zh-CN" altLang="zh-CN" sz="14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2000" dirty="0"/>
              <a:t>RRM (Core)</a:t>
            </a:r>
            <a:endParaRPr lang="zh-CN" altLang="zh-CN" sz="2000" dirty="0"/>
          </a:p>
          <a:p>
            <a:pPr lvl="1"/>
            <a:r>
              <a:rPr lang="en-GB" altLang="zh-CN" sz="1400" dirty="0" smtClean="0"/>
              <a:t>36.133 CR </a:t>
            </a:r>
            <a:r>
              <a:rPr lang="en-GB" altLang="zh-CN" sz="1400" dirty="0"/>
              <a:t>on HST connected mode measurement requirement </a:t>
            </a:r>
            <a:r>
              <a:rPr lang="en-GB" altLang="zh-CN" sz="1400" dirty="0" smtClean="0"/>
              <a:t>(</a:t>
            </a:r>
            <a:r>
              <a:rPr lang="en-GB" altLang="zh-CN" sz="1400" dirty="0"/>
              <a:t>-</a:t>
            </a:r>
            <a:r>
              <a:rPr lang="en-GB" altLang="zh-CN" sz="1400" dirty="0" smtClean="0"/>
              <a:t>00925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2000" dirty="0"/>
              <a:t>RRM (Performance)</a:t>
            </a:r>
            <a:endParaRPr lang="zh-CN" altLang="zh-CN" sz="2000" dirty="0"/>
          </a:p>
          <a:p>
            <a:pPr lvl="1"/>
            <a:r>
              <a:rPr lang="en-GB" altLang="zh-CN" sz="1400" dirty="0"/>
              <a:t>Test case list for high speed scenarios (-01428) with condition only 20,10,5 MHz will be chosen</a:t>
            </a:r>
            <a:endParaRPr lang="zh-CN" altLang="zh-CN" sz="1400" dirty="0"/>
          </a:p>
          <a:p>
            <a:pPr lvl="1"/>
            <a:r>
              <a:rPr lang="en-GB" altLang="zh-CN" sz="1400" dirty="0"/>
              <a:t>36.133 CR on measurement accuracy requirements (-02321)</a:t>
            </a:r>
            <a:endParaRPr lang="zh-CN" altLang="zh-CN" sz="14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2000" dirty="0"/>
              <a:t>UE </a:t>
            </a:r>
            <a:r>
              <a:rPr lang="en-US" altLang="zh-CN" sz="2000" dirty="0" err="1"/>
              <a:t>Demod</a:t>
            </a:r>
            <a:endParaRPr lang="zh-CN" altLang="zh-CN" sz="2000" dirty="0"/>
          </a:p>
          <a:p>
            <a:pPr lvl="1"/>
            <a:r>
              <a:rPr lang="en-US" altLang="zh-CN" sz="1400" dirty="0"/>
              <a:t>36.101 CR for UE enhancement in SFN scenario (-02132)</a:t>
            </a:r>
            <a:endParaRPr lang="zh-CN" altLang="zh-CN" sz="1400" dirty="0"/>
          </a:p>
          <a:p>
            <a:pPr marL="342900" lvl="1" indent="-342900">
              <a:buClrTx/>
              <a:buBlip>
                <a:blip r:embed="rId2"/>
              </a:buBlip>
            </a:pPr>
            <a:r>
              <a:rPr lang="en-US" altLang="zh-CN" sz="2000" dirty="0"/>
              <a:t>BS </a:t>
            </a:r>
            <a:r>
              <a:rPr lang="en-US" altLang="zh-CN" sz="2000" dirty="0" err="1"/>
              <a:t>Demod</a:t>
            </a:r>
            <a:endParaRPr lang="zh-CN" altLang="zh-CN" sz="2000" dirty="0"/>
          </a:p>
          <a:p>
            <a:pPr lvl="1"/>
            <a:r>
              <a:rPr lang="en-US" altLang="zh-CN" sz="1400" dirty="0"/>
              <a:t>Simulation assumption for PRACH requirements (-02329)</a:t>
            </a:r>
            <a:endParaRPr lang="zh-CN" altLang="zh-CN" sz="1400" dirty="0"/>
          </a:p>
          <a:p>
            <a:pPr lvl="1"/>
            <a:r>
              <a:rPr lang="en-US" altLang="zh-CN" sz="1400" dirty="0"/>
              <a:t>36.104 CR for new PRACH performance requirements (for 36.104) (-02330)</a:t>
            </a:r>
            <a:endParaRPr lang="zh-CN" altLang="zh-CN" sz="1400" dirty="0"/>
          </a:p>
          <a:p>
            <a:pPr lvl="1"/>
            <a:r>
              <a:rPr lang="en-US" altLang="zh-CN" sz="1400" dirty="0"/>
              <a:t>36.141 CR for new PRACH conformance test (-02331) </a:t>
            </a:r>
            <a:endParaRPr lang="zh-CN" altLang="zh-CN" sz="1400" dirty="0"/>
          </a:p>
          <a:p>
            <a:pPr marL="400050" lvl="2" indent="0">
              <a:buNone/>
            </a:pPr>
            <a:endParaRPr lang="fi-FI" altLang="zh-CN" sz="1200" dirty="0" smtClean="0"/>
          </a:p>
          <a:p>
            <a:pPr marL="342900" lvl="1" indent="-342900">
              <a:buFont typeface="Arial" charset="0"/>
              <a:buBlip>
                <a:blip r:embed="rId2"/>
              </a:buBlip>
            </a:pPr>
            <a:endParaRPr lang="fi-FI" altLang="zh-CN" sz="1400" dirty="0" smtClean="0"/>
          </a:p>
          <a:p>
            <a:pPr marL="742950" lvl="2" indent="-342900"/>
            <a:endParaRPr lang="fi-FI" altLang="zh-CN" sz="1100" dirty="0" smtClean="0"/>
          </a:p>
          <a:p>
            <a:pPr marL="1200150" lvl="3" indent="-342900">
              <a:buFont typeface="Arial" charset="0"/>
              <a:buBlip>
                <a:blip r:embed="rId2"/>
              </a:buBlip>
            </a:pPr>
            <a:endParaRPr lang="fi-FI" altLang="zh-CN" sz="11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742950" lvl="2" indent="-342900">
              <a:buFont typeface="Arial" charset="0"/>
              <a:buBlip>
                <a:blip r:embed="rId2"/>
              </a:buBlip>
            </a:pPr>
            <a:endParaRPr lang="fi-FI" altLang="zh-CN" sz="1200" dirty="0" smtClean="0"/>
          </a:p>
          <a:p>
            <a:pPr marL="742950" lvl="2" indent="-342900"/>
            <a:endParaRPr lang="en-US" altLang="zh-CN" sz="1000" dirty="0" smtClean="0"/>
          </a:p>
          <a:p>
            <a:pPr marL="742950" lvl="2" indent="-342900">
              <a:buFont typeface="Arial" charset="0"/>
              <a:buNone/>
            </a:pPr>
            <a:endParaRPr lang="fi-FI" altLang="zh-CN" sz="1000" dirty="0" smtClean="0"/>
          </a:p>
          <a:p>
            <a:pPr marL="742950" lvl="2" indent="-342900"/>
            <a:endParaRPr lang="fi-FI" altLang="zh-CN" sz="1100" dirty="0" smtClean="0"/>
          </a:p>
          <a:p>
            <a:endParaRPr lang="fi-FI" altLang="zh-CN" sz="1600" dirty="0" smtClean="0"/>
          </a:p>
        </p:txBody>
      </p:sp>
      <p:sp>
        <p:nvSpPr>
          <p:cNvPr id="2" name="Rectangle 1"/>
          <p:cNvSpPr/>
          <p:nvPr/>
        </p:nvSpPr>
        <p:spPr bwMode="auto">
          <a:xfrm rot="1523269">
            <a:off x="1421476" y="906087"/>
            <a:ext cx="6450677" cy="92271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Rectangle 2"/>
          <p:cNvSpPr/>
          <p:nvPr/>
        </p:nvSpPr>
        <p:spPr bwMode="auto">
          <a:xfrm>
            <a:off x="1712422" y="1172095"/>
            <a:ext cx="4946073" cy="5735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1778924" y="5486400"/>
            <a:ext cx="5278581" cy="507076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2103120" y="5739938"/>
            <a:ext cx="3923607" cy="60267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67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Gap Enhancement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/>
              <a:t>C</a:t>
            </a:r>
            <a:r>
              <a:rPr lang="en-US" altLang="zh-CN" sz="2400" dirty="0" smtClean="0"/>
              <a:t>ore part is proposed to be extended to June 2017 </a:t>
            </a:r>
          </a:p>
          <a:p>
            <a:r>
              <a:rPr lang="en-US" altLang="zh-CN" sz="2400" dirty="0" smtClean="0"/>
              <a:t>General </a:t>
            </a:r>
          </a:p>
          <a:p>
            <a:pPr lvl="1"/>
            <a:r>
              <a:rPr lang="en-US" altLang="zh-CN" sz="2000" dirty="0" smtClean="0"/>
              <a:t>WF </a:t>
            </a:r>
            <a:r>
              <a:rPr lang="en-US" altLang="zh-CN" sz="2000" dirty="0"/>
              <a:t>on measurement gap enhancement </a:t>
            </a:r>
            <a:r>
              <a:rPr lang="en-US" altLang="zh-CN" sz="2000" dirty="0" smtClean="0"/>
              <a:t>(-02458)</a:t>
            </a:r>
            <a:endParaRPr lang="en-US" altLang="zh-CN" sz="2000" dirty="0"/>
          </a:p>
          <a:p>
            <a:pPr lvl="1"/>
            <a:r>
              <a:rPr lang="en-US" altLang="zh-CN" sz="2000" dirty="0"/>
              <a:t>Reply LS on measurement gap </a:t>
            </a:r>
            <a:r>
              <a:rPr lang="en-US" altLang="zh-CN" sz="2000" dirty="0" smtClean="0"/>
              <a:t>enhancement (per-CC related) (-02102)</a:t>
            </a:r>
          </a:p>
          <a:p>
            <a:pPr lvl="1"/>
            <a:r>
              <a:rPr lang="en-US" altLang="zh-CN" sz="2000" dirty="0"/>
              <a:t>LS on non-uniform gap </a:t>
            </a:r>
            <a:r>
              <a:rPr lang="en-US" altLang="zh-CN" sz="2000" dirty="0" smtClean="0"/>
              <a:t>measurements (-02450)</a:t>
            </a:r>
            <a:endParaRPr lang="en-US" altLang="zh-CN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835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Enhanced CRS and SU-MIMO Interference Mitigation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5348"/>
            <a:ext cx="8229600" cy="4850816"/>
          </a:xfrm>
        </p:spPr>
        <p:txBody>
          <a:bodyPr/>
          <a:lstStyle/>
          <a:p>
            <a:r>
              <a:rPr lang="en-US" altLang="zh-CN" sz="2400" dirty="0" smtClean="0"/>
              <a:t>General:</a:t>
            </a:r>
          </a:p>
          <a:p>
            <a:pPr lvl="1"/>
            <a:r>
              <a:rPr lang="en-US" altLang="zh-CN" sz="2000" dirty="0"/>
              <a:t>Ad hoc </a:t>
            </a:r>
            <a:r>
              <a:rPr lang="en-US" altLang="zh-CN" sz="2000" dirty="0" smtClean="0"/>
              <a:t>minutes (-02328) </a:t>
            </a:r>
            <a:endParaRPr lang="en-US" altLang="zh-CN" sz="2000" dirty="0"/>
          </a:p>
          <a:p>
            <a:r>
              <a:rPr lang="en-US" altLang="zh-CN" sz="2400" dirty="0" smtClean="0"/>
              <a:t>Approved TPs : </a:t>
            </a:r>
          </a:p>
          <a:p>
            <a:pPr lvl="1"/>
            <a:r>
              <a:rPr lang="en-US" altLang="zh-CN" sz="2000" dirty="0"/>
              <a:t>TP for enhanced CRS-IM feasibility </a:t>
            </a:r>
            <a:r>
              <a:rPr lang="en-US" altLang="zh-CN" sz="2000" dirty="0" smtClean="0"/>
              <a:t>study (-02192)</a:t>
            </a:r>
          </a:p>
          <a:p>
            <a:pPr lvl="1"/>
            <a:r>
              <a:rPr lang="en-US" altLang="zh-CN" sz="2000" dirty="0"/>
              <a:t>TP for enhanced SU-MIMO feasibility </a:t>
            </a:r>
            <a:r>
              <a:rPr lang="en-US" altLang="zh-CN" sz="2000" dirty="0" smtClean="0"/>
              <a:t>study (-02196)</a:t>
            </a:r>
          </a:p>
          <a:p>
            <a:r>
              <a:rPr lang="en-US" altLang="zh-CN" sz="2400" dirty="0" err="1" smtClean="0"/>
              <a:t>eCRS</a:t>
            </a:r>
            <a:r>
              <a:rPr lang="en-US" altLang="zh-CN" sz="2400" dirty="0" smtClean="0"/>
              <a:t>-IM Demodulation: </a:t>
            </a:r>
            <a:endParaRPr lang="en-US" altLang="zh-CN" sz="2400" dirty="0"/>
          </a:p>
          <a:p>
            <a:pPr lvl="1"/>
            <a:r>
              <a:rPr lang="en-US" altLang="zh-CN" sz="2000" dirty="0" smtClean="0"/>
              <a:t>WF on </a:t>
            </a:r>
            <a:r>
              <a:rPr lang="en-US" altLang="zh-CN" sz="2000" dirty="0"/>
              <a:t>CRS-IM performance </a:t>
            </a:r>
            <a:r>
              <a:rPr lang="en-US" altLang="zh-CN" sz="2000" dirty="0" smtClean="0"/>
              <a:t>requirements approved (-02195)</a:t>
            </a:r>
            <a:endParaRPr lang="en-US" altLang="zh-CN" sz="2000" dirty="0"/>
          </a:p>
          <a:p>
            <a:pPr lvl="1"/>
            <a:r>
              <a:rPr lang="en-US" altLang="zh-CN" sz="2000" dirty="0"/>
              <a:t>WF on enhanced CRS-IM network assistance approved (-02452).</a:t>
            </a:r>
          </a:p>
          <a:p>
            <a:pPr lvl="1"/>
            <a:r>
              <a:rPr lang="en-US" altLang="zh-CN" sz="2000" dirty="0" smtClean="0"/>
              <a:t>Simulation </a:t>
            </a:r>
            <a:r>
              <a:rPr lang="en-US" altLang="zh-CN" sz="2000" dirty="0"/>
              <a:t>assumptions fro </a:t>
            </a:r>
            <a:r>
              <a:rPr lang="en-US" altLang="zh-CN" sz="2000" dirty="0" smtClean="0"/>
              <a:t>Enhanced CRS-IM approved (-02451).</a:t>
            </a:r>
          </a:p>
          <a:p>
            <a:r>
              <a:rPr lang="en-US" altLang="zh-CN" sz="2400" dirty="0" err="1"/>
              <a:t>eSU</a:t>
            </a:r>
            <a:r>
              <a:rPr lang="en-US" altLang="zh-CN" sz="2400" dirty="0"/>
              <a:t>-MIMO Demodulation:</a:t>
            </a:r>
          </a:p>
          <a:p>
            <a:pPr lvl="1"/>
            <a:r>
              <a:rPr lang="en-US" altLang="zh-CN" sz="2000" dirty="0"/>
              <a:t>WF on enhanced SU-MIMO (-02459)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1769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LTE BS IC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7116"/>
            <a:ext cx="8229600" cy="4525963"/>
          </a:xfrm>
        </p:spPr>
        <p:txBody>
          <a:bodyPr/>
          <a:lstStyle/>
          <a:p>
            <a:r>
              <a:rPr lang="en-US" altLang="zh-CN" sz="2000" dirty="0" smtClean="0"/>
              <a:t> TP</a:t>
            </a:r>
          </a:p>
          <a:p>
            <a:pPr lvl="1"/>
            <a:r>
              <a:rPr lang="en-GB" sz="1800" dirty="0"/>
              <a:t>TR 36.766 V0.1.0: Study on interference cancellation receiver for LTE BS (-00738) </a:t>
            </a:r>
          </a:p>
          <a:p>
            <a:pPr lvl="1"/>
            <a:r>
              <a:rPr lang="en-GB" sz="1800" dirty="0"/>
              <a:t>TP on BS IC intra-cell interference scenario (-00739) </a:t>
            </a:r>
          </a:p>
          <a:p>
            <a:pPr lvl="1"/>
            <a:r>
              <a:rPr lang="en-GB" sz="1800" dirty="0"/>
              <a:t>TP on BS IC receiver structure (-00740) </a:t>
            </a:r>
          </a:p>
          <a:p>
            <a:pPr lvl="1"/>
            <a:r>
              <a:rPr lang="en-GB" sz="1800" dirty="0"/>
              <a:t>TP on BS IC inter-cell interference model (-0741) </a:t>
            </a:r>
          </a:p>
          <a:p>
            <a:r>
              <a:rPr lang="en-GB" b="1" dirty="0" smtClean="0"/>
              <a:t> </a:t>
            </a:r>
            <a:r>
              <a:rPr lang="en-GB" sz="2000" dirty="0"/>
              <a:t>WF </a:t>
            </a:r>
          </a:p>
          <a:p>
            <a:pPr lvl="1"/>
            <a:r>
              <a:rPr lang="en-GB" sz="1800" dirty="0"/>
              <a:t>WF on BS IC interferer number and simulation assumptions (-02162) </a:t>
            </a:r>
          </a:p>
          <a:p>
            <a:pPr lvl="1"/>
            <a:r>
              <a:rPr lang="en-GB" sz="1800" dirty="0"/>
              <a:t>Way forward on modelling of Timing offset and frequency offset in BS IC study (-02305) </a:t>
            </a:r>
          </a:p>
          <a:p>
            <a:pPr lvl="1"/>
            <a:r>
              <a:rPr lang="en-GB" sz="1800" dirty="0"/>
              <a:t>WF on intra-cell interference modelling and simulation cases for BS IC (-02307) </a:t>
            </a:r>
            <a:r>
              <a:rPr lang="en-GB" sz="2000" b="1" dirty="0"/>
              <a:t/>
            </a:r>
            <a:br>
              <a:rPr lang="en-GB" sz="2000" b="1" dirty="0"/>
            </a:br>
            <a:endParaRPr lang="zh-CN" alt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21775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29" y="8685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 (1/3)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830538"/>
            <a:ext cx="8492163" cy="5350469"/>
          </a:xfrm>
        </p:spPr>
        <p:txBody>
          <a:bodyPr/>
          <a:lstStyle/>
          <a:p>
            <a:r>
              <a:rPr lang="en-US" altLang="zh-CN" sz="1600" dirty="0" smtClean="0"/>
              <a:t>Spectrum 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WF on LTE-NR coexistence</a:t>
            </a:r>
            <a:r>
              <a:rPr lang="en-US" altLang="zh-CN" sz="1600" dirty="0"/>
              <a:t> (</a:t>
            </a:r>
            <a:r>
              <a:rPr lang="en-US" altLang="zh-CN" sz="1600" dirty="0" smtClean="0"/>
              <a:t>R4-1700298)</a:t>
            </a:r>
          </a:p>
          <a:p>
            <a:pPr lvl="1"/>
            <a:r>
              <a:rPr lang="en-US" altLang="zh-CN" sz="1600" dirty="0" smtClean="0"/>
              <a:t>WF </a:t>
            </a:r>
            <a:r>
              <a:rPr lang="en-US" altLang="zh-CN" sz="1600" dirty="0"/>
              <a:t>on </a:t>
            </a:r>
            <a:r>
              <a:rPr lang="en-US" altLang="zh-CN" sz="1600" dirty="0" smtClean="0"/>
              <a:t>RAN4 recommendation for NR spectrum to RAN-P(R4-1702504)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WF on band structure(R4-1702527)</a:t>
            </a:r>
          </a:p>
          <a:p>
            <a:pPr lvl="1"/>
            <a:r>
              <a:rPr lang="en-US" altLang="zh-CN" sz="1600" dirty="0" smtClean="0"/>
              <a:t>LS to RAN-P </a:t>
            </a:r>
            <a:r>
              <a:rPr lang="en-US" altLang="zh-CN" sz="1600" dirty="0"/>
              <a:t>on RAN4 recommendation for NR spectrum to </a:t>
            </a:r>
            <a:r>
              <a:rPr lang="en-US" altLang="zh-CN" sz="1600" dirty="0" smtClean="0"/>
              <a:t>RAN-P(R4-1702510)</a:t>
            </a:r>
          </a:p>
          <a:p>
            <a:r>
              <a:rPr lang="en-US" altLang="zh-CN" sz="1600" dirty="0" smtClean="0"/>
              <a:t> For WP5D RF parameters</a:t>
            </a:r>
          </a:p>
          <a:p>
            <a:pPr lvl="1"/>
            <a:r>
              <a:rPr lang="en-GB" altLang="zh-CN" sz="1600" dirty="0" smtClean="0"/>
              <a:t>TP on simulation assumptions, simulation results and IMT parameters </a:t>
            </a:r>
            <a:r>
              <a:rPr lang="en-GB" altLang="zh-CN" sz="1600" dirty="0"/>
              <a:t>for WP5D </a:t>
            </a:r>
            <a:r>
              <a:rPr lang="en-US" altLang="zh-CN" sz="1600" dirty="0"/>
              <a:t>(</a:t>
            </a:r>
            <a:r>
              <a:rPr lang="en-US" altLang="zh-CN" sz="1600" dirty="0" smtClean="0"/>
              <a:t>R4-1700205,-00254, -01564, -02001</a:t>
            </a:r>
            <a:r>
              <a:rPr lang="en-US" altLang="zh-CN" sz="1600" dirty="0"/>
              <a:t>, </a:t>
            </a:r>
            <a:r>
              <a:rPr lang="en-US" altLang="zh-CN" sz="1600" dirty="0" smtClean="0"/>
              <a:t> </a:t>
            </a:r>
            <a:r>
              <a:rPr lang="en-US" altLang="zh-CN" sz="1600" dirty="0"/>
              <a:t>-02085, -02086, -</a:t>
            </a:r>
            <a:r>
              <a:rPr lang="en-US" altLang="zh-CN" sz="1600" dirty="0" smtClean="0"/>
              <a:t>02087</a:t>
            </a:r>
            <a:r>
              <a:rPr lang="en-US" altLang="zh-CN" sz="1600" dirty="0"/>
              <a:t>, -02088 , -</a:t>
            </a:r>
            <a:r>
              <a:rPr lang="en-US" altLang="zh-CN" sz="1600" dirty="0" smtClean="0"/>
              <a:t>02363)</a:t>
            </a:r>
            <a:endParaRPr lang="en-GB" altLang="zh-CN" sz="1600" dirty="0"/>
          </a:p>
          <a:p>
            <a:pPr lvl="1"/>
            <a:r>
              <a:rPr lang="en-US" altLang="zh-CN" sz="1600" dirty="0" smtClean="0"/>
              <a:t>WF on ALCR/ACS, NF, BS SEM/Spurious emissions/sensitivity/blocking, UE sensitivity blocking response for WP5D LS(R4-1700268, -00276,-00279, -00287, -00288, -00302, -00303)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LS on WP5D response (R4-1700305)</a:t>
            </a:r>
          </a:p>
          <a:p>
            <a:r>
              <a:rPr lang="en-US" altLang="zh-CN" sz="1600" dirty="0"/>
              <a:t>General </a:t>
            </a:r>
          </a:p>
          <a:p>
            <a:pPr lvl="1"/>
            <a:r>
              <a:rPr lang="en-US" altLang="zh-CN" sz="1600" dirty="0"/>
              <a:t>Agreed TPs and updated version for TR36.803 (R4-1701469,-02018,02358)</a:t>
            </a:r>
          </a:p>
          <a:p>
            <a:pPr lvl="1"/>
            <a:r>
              <a:rPr lang="en-US" altLang="zh-CN" sz="1600" dirty="0"/>
              <a:t>WF on flexible channel bandwidths (R4-1700301,-02091)</a:t>
            </a:r>
          </a:p>
          <a:p>
            <a:pPr lvl="1"/>
            <a:r>
              <a:rPr lang="en-US" altLang="zh-CN" sz="1600" dirty="0"/>
              <a:t>WF on subcarrier spacing and phase noise model(R4-1700292,-02374, -02035)</a:t>
            </a:r>
          </a:p>
          <a:p>
            <a:pPr lvl="1"/>
            <a:r>
              <a:rPr lang="en-GB" altLang="zh-CN" sz="1600" dirty="0"/>
              <a:t>WF on coordinate system (R4-1700284)</a:t>
            </a:r>
            <a:endParaRPr lang="en-US" altLang="zh-CN" sz="1600" dirty="0"/>
          </a:p>
          <a:p>
            <a:pPr lvl="1"/>
            <a:r>
              <a:rPr lang="en-US" altLang="zh-CN" sz="1600" dirty="0"/>
              <a:t>WF </a:t>
            </a:r>
            <a:r>
              <a:rPr lang="en-GB" altLang="zh-CN" sz="1600" dirty="0"/>
              <a:t>on  UE RF bandwidth adaptation  </a:t>
            </a:r>
            <a:r>
              <a:rPr lang="en-US" altLang="zh-CN" sz="1600" dirty="0"/>
              <a:t>(R4-1700293) </a:t>
            </a:r>
          </a:p>
          <a:p>
            <a:pPr lvl="1"/>
            <a:r>
              <a:rPr lang="en-US" altLang="zh-CN" sz="1600" dirty="0"/>
              <a:t>LS on UE RF bandwidth adaptation, subcarrier spacing, and </a:t>
            </a:r>
            <a:r>
              <a:rPr lang="en-GB" altLang="zh-CN" sz="1600" dirty="0"/>
              <a:t>UE capability aspects for LTE/NR tight interworking </a:t>
            </a:r>
            <a:r>
              <a:rPr lang="en-US" altLang="zh-CN" sz="1600" dirty="0"/>
              <a:t>(R4-1702019, -02029, -02099) </a:t>
            </a:r>
          </a:p>
          <a:p>
            <a:pPr lvl="1"/>
            <a:endParaRPr lang="en-US" altLang="zh-CN" sz="1600" dirty="0" smtClean="0"/>
          </a:p>
          <a:p>
            <a:pPr marL="457200" lvl="1" indent="0">
              <a:buNone/>
            </a:pPr>
            <a:endParaRPr lang="en-US" altLang="zh-CN" sz="1200" dirty="0" smtClean="0"/>
          </a:p>
          <a:p>
            <a:pPr lvl="1"/>
            <a:endParaRPr lang="en-US" altLang="zh-CN" sz="1200" dirty="0"/>
          </a:p>
          <a:p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5097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2129" y="86859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 (2/3)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9228" y="955233"/>
            <a:ext cx="8492163" cy="5350469"/>
          </a:xfrm>
        </p:spPr>
        <p:txBody>
          <a:bodyPr/>
          <a:lstStyle/>
          <a:p>
            <a:r>
              <a:rPr lang="en-US" altLang="zh-CN" sz="1600" dirty="0"/>
              <a:t>RF feasibility – common issues for UE and BS</a:t>
            </a:r>
          </a:p>
          <a:p>
            <a:pPr lvl="1"/>
            <a:r>
              <a:rPr lang="en-US" altLang="zh-CN" sz="1600" dirty="0" smtClean="0"/>
              <a:t>Agreed TPs on RF common issues for TR38.803(R4-1700122,-00222,-02036,-02372,-02373, -02375))</a:t>
            </a:r>
            <a:endParaRPr lang="en-US" altLang="zh-CN" sz="1600" dirty="0"/>
          </a:p>
          <a:p>
            <a:pPr lvl="1"/>
            <a:r>
              <a:rPr lang="en-US" altLang="zh-CN" sz="1600" dirty="0"/>
              <a:t>WF on </a:t>
            </a:r>
            <a:r>
              <a:rPr lang="en-US" altLang="zh-CN" sz="1600" dirty="0" smtClean="0"/>
              <a:t>evaluation of ECC requirements in 3.4-4.8GHz(R4-1700123)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WF on in-band requirements for multiple numerologies (R4-1702093)</a:t>
            </a:r>
          </a:p>
          <a:p>
            <a:pPr lvl="1"/>
            <a:r>
              <a:rPr lang="en-US" altLang="zh-CN" sz="1600" dirty="0" smtClean="0"/>
              <a:t>Proposal agreed on how to define UL in-band emission and EVM (R4-1702093)</a:t>
            </a:r>
          </a:p>
          <a:p>
            <a:pPr lvl="1"/>
            <a:r>
              <a:rPr lang="en-US" altLang="zh-CN" sz="1600" dirty="0" smtClean="0"/>
              <a:t>Proposal3 agreed on how to further study channel raster(R4-1700848)</a:t>
            </a:r>
          </a:p>
          <a:p>
            <a:r>
              <a:rPr lang="en-US" altLang="zh-CN" sz="1600" dirty="0" smtClean="0"/>
              <a:t>UE RF</a:t>
            </a:r>
          </a:p>
          <a:p>
            <a:pPr lvl="1"/>
            <a:r>
              <a:rPr lang="en-US" altLang="zh-CN" sz="1600" dirty="0" smtClean="0"/>
              <a:t>Agreed TP on UE RF aspect for TR38.803(R4-1700069,-02044, -02045, -02047, -02048, -02053, -02082, -02083, -02089, -02095, -02367) </a:t>
            </a:r>
          </a:p>
          <a:p>
            <a:pPr lvl="1"/>
            <a:r>
              <a:rPr lang="en-US" altLang="zh-CN" sz="1600" dirty="0" smtClean="0"/>
              <a:t>WF on UE RF (R4-1700300,-02371) </a:t>
            </a:r>
          </a:p>
          <a:p>
            <a:pPr lvl="1"/>
            <a:r>
              <a:rPr lang="en-US" altLang="zh-CN" sz="1600" dirty="0" smtClean="0"/>
              <a:t>WF on NSA operation between sub6GHz and MMW bands(R4-1700296)</a:t>
            </a:r>
          </a:p>
          <a:p>
            <a:pPr lvl="1"/>
            <a:r>
              <a:rPr lang="en-US" altLang="zh-CN" sz="1600" dirty="0" smtClean="0"/>
              <a:t>WF on pi/2 BPSK with spectrum shaping(R4-1702078)</a:t>
            </a:r>
          </a:p>
          <a:p>
            <a:pPr lvl="1"/>
            <a:r>
              <a:rPr lang="en-US" altLang="zh-CN" sz="1600" dirty="0" smtClean="0"/>
              <a:t>WF on UE testability(R4-1700299)</a:t>
            </a:r>
          </a:p>
          <a:p>
            <a:pPr lvl="1"/>
            <a:r>
              <a:rPr lang="en-US" altLang="zh-CN" sz="1600" dirty="0" smtClean="0"/>
              <a:t>Proposal agreed on UE OTA testability for above 6GHz(R4-1700016)</a:t>
            </a:r>
          </a:p>
          <a:p>
            <a:pPr lvl="1"/>
            <a:r>
              <a:rPr lang="en-US" altLang="zh-CN" sz="1600" dirty="0" smtClean="0"/>
              <a:t>Proposals agreed  for applicability of UE RF conductive and OTA requirements(R4-1701520)</a:t>
            </a:r>
          </a:p>
          <a:p>
            <a:pPr lvl="1"/>
            <a:r>
              <a:rPr lang="en-US" altLang="zh-CN" sz="1600" dirty="0" smtClean="0"/>
              <a:t>Proposals endorsed for clarification of UE RF baseline measurement setup</a:t>
            </a:r>
          </a:p>
          <a:p>
            <a:pPr lvl="1"/>
            <a:r>
              <a:rPr lang="en-US" altLang="zh-CN" sz="1600" dirty="0" smtClean="0"/>
              <a:t>LS on pi/2 BSPK with spectrum shaping(R4-1702098)</a:t>
            </a:r>
          </a:p>
          <a:p>
            <a:pPr lvl="1"/>
            <a:endParaRPr lang="en-US" altLang="zh-CN" sz="1200" dirty="0"/>
          </a:p>
          <a:p>
            <a:endParaRPr lang="zh-CN" alt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5422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9567" y="132231"/>
            <a:ext cx="6834188" cy="1143000"/>
          </a:xfrm>
        </p:spPr>
        <p:txBody>
          <a:bodyPr/>
          <a:lstStyle/>
          <a:p>
            <a:r>
              <a:rPr lang="en-US" altLang="zh-CN" dirty="0" smtClean="0"/>
              <a:t>NR(3/3)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9928"/>
            <a:ext cx="8229600" cy="5140036"/>
          </a:xfrm>
        </p:spPr>
        <p:txBody>
          <a:bodyPr/>
          <a:lstStyle/>
          <a:p>
            <a:r>
              <a:rPr lang="en-US" altLang="zh-CN" sz="1600" dirty="0"/>
              <a:t>BS RF</a:t>
            </a:r>
          </a:p>
          <a:p>
            <a:pPr lvl="1"/>
            <a:r>
              <a:rPr lang="en-US" altLang="zh-CN" sz="1600" dirty="0" smtClean="0"/>
              <a:t>Agreed TPs  on BS RF aspects for TR38.803(R4-1702038, -02097, -02362, -02370, -02377)</a:t>
            </a:r>
            <a:endParaRPr lang="en-US" altLang="zh-CN" sz="1600" dirty="0"/>
          </a:p>
          <a:p>
            <a:pPr lvl="1"/>
            <a:r>
              <a:rPr lang="en-US" altLang="zh-CN" sz="1600" dirty="0"/>
              <a:t>WF on BS </a:t>
            </a:r>
            <a:r>
              <a:rPr lang="en-US" altLang="zh-CN" sz="1600" dirty="0" smtClean="0"/>
              <a:t>classification (R4-1700277,-02357)</a:t>
            </a:r>
          </a:p>
          <a:p>
            <a:pPr lvl="1"/>
            <a:r>
              <a:rPr lang="en-US" altLang="zh-CN" sz="1600" dirty="0" smtClean="0"/>
              <a:t>WF on BS TX requirements including output power accuracy and spurious emission( R4-1700265, -00271)</a:t>
            </a:r>
          </a:p>
          <a:p>
            <a:pPr lvl="1"/>
            <a:r>
              <a:rPr lang="en-US" altLang="zh-CN" sz="1600" dirty="0" smtClean="0"/>
              <a:t>WF on BS RX requirements (R4-1702352, -02040)</a:t>
            </a:r>
          </a:p>
          <a:p>
            <a:pPr lvl="1"/>
            <a:r>
              <a:rPr lang="en-US" altLang="zh-CN" sz="1600" dirty="0" smtClean="0"/>
              <a:t>WF on NR BS specific requirements(R4-1700273, -02042)</a:t>
            </a:r>
            <a:endParaRPr lang="en-US" altLang="zh-CN" sz="1600" dirty="0"/>
          </a:p>
          <a:p>
            <a:pPr lvl="1"/>
            <a:r>
              <a:rPr lang="en-US" altLang="zh-CN" sz="1600" dirty="0" smtClean="0"/>
              <a:t>WF on BS coordinates system(R4-1702060)</a:t>
            </a:r>
          </a:p>
          <a:p>
            <a:pPr lvl="1"/>
            <a:r>
              <a:rPr lang="en-US" altLang="zh-CN" sz="1600" dirty="0" smtClean="0"/>
              <a:t>Summary agreed for SI status of BS RF(R4-1700263)</a:t>
            </a:r>
            <a:endParaRPr lang="zh-CN" altLang="zh-CN" sz="1600" dirty="0"/>
          </a:p>
          <a:p>
            <a:r>
              <a:rPr lang="en-US" altLang="zh-CN" sz="1600" dirty="0" smtClean="0"/>
              <a:t>RRM </a:t>
            </a:r>
            <a:r>
              <a:rPr lang="en-US" altLang="zh-CN" sz="1600" dirty="0"/>
              <a:t>requirements </a:t>
            </a:r>
          </a:p>
          <a:p>
            <a:pPr lvl="1"/>
            <a:r>
              <a:rPr lang="en-US" altLang="zh-CN" sz="1600" dirty="0" smtClean="0"/>
              <a:t>TP on UE measurement for NR(R4-1702367)</a:t>
            </a:r>
          </a:p>
          <a:p>
            <a:pPr lvl="1"/>
            <a:r>
              <a:rPr lang="en-US" altLang="zh-CN" sz="1600" dirty="0" smtClean="0"/>
              <a:t>TP on NR mobility(R4-1700287)</a:t>
            </a:r>
          </a:p>
          <a:p>
            <a:pPr lvl="1"/>
            <a:r>
              <a:rPr lang="en-US" altLang="zh-CN" sz="1600" dirty="0" smtClean="0"/>
              <a:t>TP on measurement BW related RRM requirement for NR(R4-1702059)</a:t>
            </a:r>
          </a:p>
          <a:p>
            <a:pPr lvl="1"/>
            <a:r>
              <a:rPr lang="en-US" altLang="zh-CN" sz="1600" dirty="0" smtClean="0"/>
              <a:t>TP on beam management requirements for NR(R4-1702366)</a:t>
            </a:r>
          </a:p>
          <a:p>
            <a:pPr lvl="1"/>
            <a:r>
              <a:rPr lang="en-US" altLang="zh-CN" sz="1600" dirty="0" smtClean="0"/>
              <a:t>TP on power consumption models (R4-1702368)</a:t>
            </a:r>
          </a:p>
          <a:p>
            <a:pPr lvl="1"/>
            <a:r>
              <a:rPr lang="en-US" altLang="zh-CN" sz="1600" dirty="0" smtClean="0"/>
              <a:t>TP on timing aspects (R4-172065)</a:t>
            </a:r>
          </a:p>
          <a:p>
            <a:pPr lvl="1"/>
            <a:r>
              <a:rPr lang="en-US" altLang="zh-CN" sz="1600" dirty="0" smtClean="0"/>
              <a:t>TP on baseline measurement setup for NR RRM(R4-1702061)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9993154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TEI14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725" y="1300396"/>
            <a:ext cx="8229600" cy="4525963"/>
          </a:xfrm>
        </p:spPr>
        <p:txBody>
          <a:bodyPr/>
          <a:lstStyle/>
          <a:p>
            <a:r>
              <a:rPr lang="en-GB" sz="2000" dirty="0" smtClean="0"/>
              <a:t>Inter-cell synchronization for MBMS/</a:t>
            </a:r>
            <a:r>
              <a:rPr lang="en-GB" sz="2000" dirty="0" err="1" smtClean="0"/>
              <a:t>eMBMS</a:t>
            </a:r>
            <a:r>
              <a:rPr lang="en-GB" sz="2000" dirty="0" smtClean="0"/>
              <a:t> </a:t>
            </a:r>
          </a:p>
          <a:p>
            <a:pPr lvl="1"/>
            <a:r>
              <a:rPr lang="en-GB" sz="1600" dirty="0"/>
              <a:t>36.133 CR on Introducing inter-cell synchronization requirements for MBMS (-02320) </a:t>
            </a:r>
          </a:p>
          <a:p>
            <a:r>
              <a:rPr lang="en-GB" sz="2000" dirty="0" smtClean="0"/>
              <a:t>RF </a:t>
            </a:r>
          </a:p>
          <a:p>
            <a:pPr lvl="1"/>
            <a:r>
              <a:rPr lang="en-GB" sz="1600" dirty="0"/>
              <a:t>36.101 CR Editorial error correction of CA_1-8 (-00777) </a:t>
            </a:r>
          </a:p>
          <a:p>
            <a:pPr lvl="1"/>
            <a:r>
              <a:rPr lang="en-GB" sz="1600" dirty="0"/>
              <a:t>36.101 CR Correction of completed 2DL and 3DL </a:t>
            </a:r>
            <a:r>
              <a:rPr lang="en-GB" sz="1600" dirty="0" err="1"/>
              <a:t>Cas</a:t>
            </a:r>
            <a:r>
              <a:rPr lang="en-GB" sz="1600" dirty="0"/>
              <a:t> (-00778) </a:t>
            </a:r>
          </a:p>
          <a:p>
            <a:pPr lvl="1"/>
            <a:r>
              <a:rPr lang="en-GB" sz="1600" dirty="0"/>
              <a:t>36.101 CR Correction of Rel-14 CA configurations and relaxation values (-00779) </a:t>
            </a:r>
          </a:p>
          <a:p>
            <a:pPr lvl="1"/>
            <a:r>
              <a:rPr lang="en-GB" sz="1600" dirty="0"/>
              <a:t>36.101 CR Correction of Rel-14 CA REFSENS exceptions (-02298) </a:t>
            </a:r>
          </a:p>
          <a:p>
            <a:pPr lvl="1"/>
            <a:r>
              <a:rPr lang="en-GB" sz="1600" dirty="0"/>
              <a:t>36.101 CR Correction of Rel-14 CA REFSENS exceptions (-01498) </a:t>
            </a:r>
          </a:p>
          <a:p>
            <a:pPr lvl="1"/>
            <a:r>
              <a:rPr lang="en-GB" sz="1600" dirty="0"/>
              <a:t>36.101 CR B70 Carrier Frequency and EARFCN Correction (-01685) </a:t>
            </a:r>
          </a:p>
          <a:p>
            <a:pPr lvl="1"/>
            <a:r>
              <a:rPr lang="en-GB" sz="1600" dirty="0"/>
              <a:t>36.101 CR B70 Carrier Frequency and EARFCN Correction (-1688) </a:t>
            </a:r>
            <a:endParaRPr lang="en-GB" sz="1600" dirty="0" smtClean="0"/>
          </a:p>
          <a:p>
            <a:r>
              <a:rPr lang="en-GB" sz="2000" dirty="0" err="1" smtClean="0"/>
              <a:t>Demod</a:t>
            </a:r>
            <a:r>
              <a:rPr lang="en-GB" sz="2000" dirty="0" smtClean="0"/>
              <a:t> </a:t>
            </a:r>
          </a:p>
          <a:p>
            <a:pPr lvl="1"/>
            <a:r>
              <a:rPr lang="en-GB" sz="1600" dirty="0"/>
              <a:t>36.101 CR Introduction of SDR test for LAA </a:t>
            </a:r>
            <a:r>
              <a:rPr lang="en-GB" sz="1600" dirty="0" err="1"/>
              <a:t>Scell</a:t>
            </a:r>
            <a:r>
              <a:rPr lang="en-GB" sz="1600" dirty="0"/>
              <a:t> (-02114) </a:t>
            </a:r>
          </a:p>
          <a:p>
            <a:pPr lvl="1"/>
            <a:r>
              <a:rPr lang="en-GB" sz="1600" dirty="0"/>
              <a:t>36.101 CR for LAA SDR applicability (-02115) </a:t>
            </a:r>
          </a:p>
          <a:p>
            <a:pPr lvl="1"/>
            <a:r>
              <a:rPr lang="en-GB" sz="1600" dirty="0"/>
              <a:t>36.101 CR Corrections of Table 8.7.5.1-2 and Table 8.7.5.2-2 (-00461) </a:t>
            </a:r>
          </a:p>
          <a:p>
            <a:pPr lvl="1"/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88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5709886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dirty="0" smtClean="0"/>
              <a:t>Rel-15 WI</a:t>
            </a:r>
            <a:endParaRPr lang="en-US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6"/>
          <p:cNvSpPr>
            <a:spLocks noGrp="1"/>
          </p:cNvSpPr>
          <p:nvPr>
            <p:ph type="title"/>
          </p:nvPr>
        </p:nvSpPr>
        <p:spPr>
          <a:xfrm>
            <a:off x="468313" y="-6350"/>
            <a:ext cx="6834187" cy="1143000"/>
          </a:xfrm>
        </p:spPr>
        <p:txBody>
          <a:bodyPr/>
          <a:lstStyle/>
          <a:p>
            <a:r>
              <a:rPr lang="fi-FI" altLang="en-US" dirty="0"/>
              <a:t>Non-spectrum related WI/SI status</a:t>
            </a:r>
            <a:br>
              <a:rPr lang="fi-FI" altLang="en-US" dirty="0"/>
            </a:br>
            <a:r>
              <a:rPr lang="fi-FI" altLang="en-US" dirty="0"/>
              <a:t>RAN4 led </a:t>
            </a:r>
            <a:r>
              <a:rPr lang="fi-FI" altLang="en-US" dirty="0" smtClean="0"/>
              <a:t>items Rel-14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9607406"/>
              </p:ext>
            </p:extLst>
          </p:nvPr>
        </p:nvGraphicFramePr>
        <p:xfrm>
          <a:off x="249691" y="1774146"/>
          <a:ext cx="8640762" cy="1719724"/>
        </p:xfrm>
        <a:graphic>
          <a:graphicData uri="http://schemas.openxmlformats.org/drawingml/2006/table">
            <a:tbl>
              <a:tblPr/>
              <a:tblGrid>
                <a:gridCol w="5618958"/>
                <a:gridCol w="623092"/>
                <a:gridCol w="754062"/>
                <a:gridCol w="936625"/>
                <a:gridCol w="708025"/>
              </a:tblGrid>
              <a:tr h="141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Name  </a:t>
                      </a:r>
                      <a:r>
                        <a:rPr kumimoji="0" lang="fi-FI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(revised finish dates by red font)</a:t>
                      </a:r>
                      <a:endParaRPr kumimoji="0" lang="fi-FI" altLang="zh-CN" sz="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Start_Date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Finish_Date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Status Report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 Completion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14350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Performance WI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</a:rPr>
                        <a:t>Core/Perf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Further Enhancement of Base Station (BS) RF and EMC requirements for Active Antenna System (AAS)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06/2018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RP-170297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40/10 %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LTE UE TRP and TRS and UTRA Hand Phantom related UE TRP and TRS Requirements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12/2012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RP-170221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75/NA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8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Radiated requirements for the verification of multi-antenna reception performance of UEs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RP-170276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33/NA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28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Performance enhancements for high speed scenario in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12/2015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RP-170253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rgbClr val="C00000"/>
                        </a:buClr>
                        <a:buFont typeface="Arial" charset="0"/>
                        <a:defRPr kumimoji="1" sz="20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kumimoji="1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 kumimoji="1" sz="16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 kumimoji="1" sz="1400">
                          <a:solidFill>
                            <a:schemeClr val="tx1"/>
                          </a:solidFill>
                          <a:latin typeface="Calibri" pitchFamily="34" charset="0"/>
                          <a:ea typeface="MS PGothic" pitchFamily="34" charset="-128"/>
                        </a:defRPr>
                      </a:lvl9pPr>
                    </a:lstStyle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100/70 </a:t>
                      </a: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Measurement Gap Enhancement for LTE</a:t>
                      </a:r>
                      <a:endParaRPr kumimoji="0" lang="fi-FI" altLang="ja-JP" sz="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06/2017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RP-170273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95/20 %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Requirements for a new UE category with single receiver based on Category 1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RP-170389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95/20 %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Enhanced CRS and SU-MIMO interference mitigation performance requirements for LTE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RP-170270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NA/50 %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4 RX antenna ports with CA for LTE DL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09/2017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RP-170136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100/50 %</a:t>
                      </a:r>
                    </a:p>
                  </a:txBody>
                  <a:tcPr marL="6280" marR="6280" marT="6279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50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Rel-14 SI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fi-FI" altLang="zh-CN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MS PGothic" pitchFamily="34" charset="-128"/>
                        <a:cs typeface="Arial" charset="0"/>
                      </a:endParaRP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573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ja-JP" sz="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Study on interference cancellation receiver for LTE BS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09/2016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03/2017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RP-170158</a:t>
                      </a:r>
                    </a:p>
                  </a:txBody>
                  <a:tcPr marL="6280" marR="6280" marT="6283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altLang="zh-CN" sz="8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MS PGothic" pitchFamily="34" charset="-128"/>
                          <a:cs typeface="Arial" charset="0"/>
                        </a:rPr>
                        <a:t>65%</a:t>
                      </a:r>
                    </a:p>
                  </a:txBody>
                  <a:tcPr marL="4093" marR="4093" marT="4095" marB="0" anchor="b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584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Shortened TTI and processing </a:t>
            </a:r>
            <a:r>
              <a:rPr lang="en-US" altLang="zh-CN" dirty="0" smtClean="0"/>
              <a:t>time for LTE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pPr lvl="0"/>
            <a:r>
              <a:rPr lang="en-US" altLang="zh-CN" sz="2400" dirty="0" smtClean="0"/>
              <a:t> </a:t>
            </a:r>
            <a:r>
              <a:rPr lang="en-US" altLang="zh-CN" sz="2000" dirty="0"/>
              <a:t>RF</a:t>
            </a:r>
            <a:endParaRPr lang="zh-CN" altLang="zh-CN" sz="2000" dirty="0"/>
          </a:p>
          <a:p>
            <a:pPr lvl="1"/>
            <a:r>
              <a:rPr lang="en-GB" altLang="zh-CN" sz="1400" dirty="0"/>
              <a:t>WF on UE RF requirements for </a:t>
            </a:r>
            <a:r>
              <a:rPr lang="en-GB" altLang="zh-CN" sz="1400" dirty="0" err="1"/>
              <a:t>sTTI</a:t>
            </a:r>
            <a:r>
              <a:rPr lang="en-GB" altLang="zh-CN" sz="1400" dirty="0"/>
              <a:t> </a:t>
            </a:r>
            <a:r>
              <a:rPr lang="en-US" altLang="zh-CN" sz="1400" dirty="0" smtClean="0"/>
              <a:t>(-</a:t>
            </a:r>
            <a:r>
              <a:rPr lang="en-GB" altLang="zh-CN" sz="1400" dirty="0" smtClean="0"/>
              <a:t>02403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pPr lvl="1"/>
            <a:r>
              <a:rPr lang="en-GB" altLang="zh-CN" sz="1400" dirty="0"/>
              <a:t>WF on possible RF impacts related to </a:t>
            </a:r>
            <a:r>
              <a:rPr lang="en-GB" altLang="zh-CN" sz="1400" dirty="0" err="1"/>
              <a:t>sPUSCH</a:t>
            </a:r>
            <a:r>
              <a:rPr lang="en-GB" altLang="zh-CN" sz="1400" dirty="0"/>
              <a:t> design </a:t>
            </a:r>
            <a:r>
              <a:rPr lang="en-US" altLang="zh-CN" sz="1400" dirty="0" smtClean="0"/>
              <a:t>(-</a:t>
            </a:r>
            <a:r>
              <a:rPr lang="en-GB" altLang="zh-CN" sz="1400" dirty="0" smtClean="0"/>
              <a:t>02525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pPr lvl="1"/>
            <a:r>
              <a:rPr lang="en-GB" altLang="zh-CN" sz="1400" dirty="0"/>
              <a:t>Measurement duration </a:t>
            </a:r>
            <a:r>
              <a:rPr lang="en-GB" altLang="zh-CN" sz="1400" dirty="0" smtClean="0"/>
              <a:t>(-00454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pPr lvl="1"/>
            <a:r>
              <a:rPr lang="en-GB" altLang="zh-CN" sz="1400" dirty="0"/>
              <a:t>WF on UL ON/OFF time </a:t>
            </a:r>
            <a:r>
              <a:rPr lang="en-GB" altLang="zh-CN" sz="1400" dirty="0" smtClean="0"/>
              <a:t>(-02507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pPr lvl="1"/>
            <a:r>
              <a:rPr lang="en-GB" altLang="zh-CN" sz="1400" dirty="0"/>
              <a:t>Agreements </a:t>
            </a:r>
            <a:r>
              <a:rPr lang="en-GB" altLang="zh-CN" sz="1400" dirty="0" smtClean="0"/>
              <a:t>on BS </a:t>
            </a:r>
            <a:r>
              <a:rPr lang="en-GB" altLang="zh-CN" sz="1400" dirty="0"/>
              <a:t>RF requirements impact </a:t>
            </a:r>
            <a:r>
              <a:rPr lang="en-GB" altLang="zh-CN" sz="1400" dirty="0" smtClean="0"/>
              <a:t>analysis</a:t>
            </a:r>
          </a:p>
          <a:p>
            <a:pPr lvl="2"/>
            <a:r>
              <a:rPr lang="en-GB" altLang="zh-CN" sz="1400" dirty="0"/>
              <a:t>Reuse legacy E-UTRA RE power control dynamic range values for PDSCH and PDCCH to specify RE power control dynamic range values for the new </a:t>
            </a:r>
            <a:r>
              <a:rPr lang="en-GB" altLang="zh-CN" sz="1400" dirty="0" err="1"/>
              <a:t>sTTI</a:t>
            </a:r>
            <a:r>
              <a:rPr lang="en-GB" altLang="zh-CN" sz="1400" dirty="0"/>
              <a:t> channels sPDSCH and </a:t>
            </a:r>
            <a:r>
              <a:rPr lang="en-GB" altLang="zh-CN" sz="1400" dirty="0" err="1"/>
              <a:t>sPDCCH</a:t>
            </a:r>
            <a:r>
              <a:rPr lang="en-GB" altLang="zh-CN" sz="1400" dirty="0"/>
              <a:t>.</a:t>
            </a:r>
            <a:endParaRPr lang="zh-CN" altLang="zh-CN" sz="1400" dirty="0"/>
          </a:p>
          <a:p>
            <a:pPr lvl="2"/>
            <a:r>
              <a:rPr lang="en-GB" altLang="zh-CN" sz="1400" dirty="0"/>
              <a:t>Frequency error requirement (and test procedure) should not be updated when introducing shorten TTI feature. Current E-UTRA requirement would apply as specified in clause of TS 36.104.</a:t>
            </a:r>
            <a:endParaRPr lang="zh-CN" altLang="zh-CN" sz="1400" dirty="0"/>
          </a:p>
          <a:p>
            <a:pPr lvl="2"/>
            <a:r>
              <a:rPr lang="en-GB" altLang="zh-CN" sz="1400" dirty="0"/>
              <a:t>When introducing new shorten TTI feature, no impact is expected on time alignment, nor DL RS power </a:t>
            </a:r>
            <a:r>
              <a:rPr lang="en-GB" altLang="zh-CN" sz="1400" dirty="0" smtClean="0"/>
              <a:t>requirements.</a:t>
            </a:r>
            <a:endParaRPr lang="zh-CN" altLang="zh-CN" sz="1400" dirty="0"/>
          </a:p>
          <a:p>
            <a:pPr lvl="1"/>
            <a:r>
              <a:rPr lang="en-GB" altLang="zh-CN" sz="1400" dirty="0"/>
              <a:t>WF on BS RF requirements </a:t>
            </a:r>
            <a:r>
              <a:rPr lang="en-GB" altLang="zh-CN" sz="1400" dirty="0" smtClean="0"/>
              <a:t>(-02406</a:t>
            </a:r>
            <a:r>
              <a:rPr lang="en-GB" altLang="zh-CN" sz="1400" dirty="0"/>
              <a:t>)</a:t>
            </a:r>
            <a:endParaRPr lang="zh-CN" altLang="zh-CN" sz="1400" dirty="0"/>
          </a:p>
          <a:p>
            <a:r>
              <a:rPr lang="en-US" altLang="zh-CN" sz="2000" dirty="0"/>
              <a:t>RRM (Core)</a:t>
            </a:r>
            <a:endParaRPr lang="zh-CN" altLang="zh-CN" sz="2000" dirty="0"/>
          </a:p>
          <a:p>
            <a:pPr lvl="1"/>
            <a:r>
              <a:rPr lang="en-GB" altLang="zh-CN" sz="1400" dirty="0" smtClean="0"/>
              <a:t>WF for </a:t>
            </a:r>
            <a:r>
              <a:rPr lang="en-GB" altLang="zh-CN" sz="1400" dirty="0" err="1"/>
              <a:t>sTTI</a:t>
            </a:r>
            <a:r>
              <a:rPr lang="en-GB" altLang="zh-CN" sz="1400" dirty="0"/>
              <a:t> and processing time reduction </a:t>
            </a:r>
            <a:r>
              <a:rPr lang="en-GB" altLang="zh-CN" sz="1400" dirty="0" smtClean="0"/>
              <a:t>(-02319)</a:t>
            </a:r>
            <a:endParaRPr lang="zh-CN" altLang="zh-CN" sz="1400" dirty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7731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2800" dirty="0" smtClean="0"/>
              <a:t>Add Power class 1 UE toB3/B20/B28 for LTE</a:t>
            </a:r>
            <a:endParaRPr lang="zh-CN" alt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UE requirements </a:t>
            </a:r>
          </a:p>
          <a:p>
            <a:pPr lvl="1"/>
            <a:r>
              <a:rPr lang="en-GB" altLang="zh-CN" dirty="0" smtClean="0"/>
              <a:t>ACLR </a:t>
            </a:r>
            <a:r>
              <a:rPr lang="en-GB" altLang="zh-CN" dirty="0"/>
              <a:t>requirement </a:t>
            </a:r>
            <a:r>
              <a:rPr lang="en-GB" altLang="zh-CN" dirty="0" smtClean="0"/>
              <a:t>(-01284)</a:t>
            </a:r>
            <a:endParaRPr lang="zh-CN" altLang="zh-CN" dirty="0"/>
          </a:p>
          <a:p>
            <a:pPr lvl="1"/>
            <a:r>
              <a:rPr lang="en-GB" altLang="zh-CN" dirty="0"/>
              <a:t>MPR and A-MPR requirements </a:t>
            </a:r>
            <a:r>
              <a:rPr lang="en-GB" altLang="zh-CN" dirty="0" smtClean="0"/>
              <a:t>(-02437)</a:t>
            </a:r>
            <a:endParaRPr lang="zh-CN" altLang="zh-CN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80054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450MHz E-UTRA FDD Band for LTE PPDR and PMR/PAMR in Europe</a:t>
            </a:r>
            <a:endParaRPr lang="zh-CN" altLang="zh-C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pPr lvl="0"/>
            <a:r>
              <a:rPr lang="en-GB" altLang="zh-CN" sz="2400" dirty="0" smtClean="0"/>
              <a:t>General</a:t>
            </a:r>
          </a:p>
          <a:p>
            <a:pPr lvl="1"/>
            <a:r>
              <a:rPr lang="en-GB" altLang="zh-CN" sz="2000" dirty="0" smtClean="0"/>
              <a:t>TR </a:t>
            </a:r>
            <a:r>
              <a:rPr lang="en-GB" altLang="zh-CN" sz="2000" dirty="0"/>
              <a:t>Skeleton </a:t>
            </a:r>
            <a:r>
              <a:rPr lang="en-GB" altLang="zh-CN" sz="2000" dirty="0" smtClean="0"/>
              <a:t>(-00433</a:t>
            </a:r>
            <a:r>
              <a:rPr lang="en-GB" altLang="zh-CN" sz="2000" dirty="0"/>
              <a:t>)</a:t>
            </a:r>
            <a:endParaRPr lang="zh-CN" altLang="zh-CN" sz="2000" dirty="0"/>
          </a:p>
          <a:p>
            <a:pPr lvl="1"/>
            <a:r>
              <a:rPr lang="en-GB" altLang="zh-CN" sz="2000" dirty="0"/>
              <a:t>Work plan </a:t>
            </a:r>
            <a:r>
              <a:rPr lang="en-GB" altLang="zh-CN" sz="2000" dirty="0" smtClean="0"/>
              <a:t>(-00434</a:t>
            </a:r>
            <a:r>
              <a:rPr lang="en-GB" altLang="zh-CN" sz="2000" dirty="0"/>
              <a:t>)</a:t>
            </a:r>
            <a:endParaRPr lang="zh-CN" altLang="zh-CN" sz="2000" dirty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881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E-UTRA 700MHz in Europe for Broadband-PPDR</a:t>
            </a:r>
            <a:endParaRPr lang="zh-CN" altLang="zh-C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pPr lvl="0"/>
            <a:r>
              <a:rPr lang="en-US" altLang="zh-CN" sz="2400" dirty="0" smtClean="0"/>
              <a:t>No agreed </a:t>
            </a:r>
            <a:r>
              <a:rPr lang="en-US" altLang="zh-CN" sz="2400" dirty="0" err="1" smtClean="0"/>
              <a:t>Tdoc</a:t>
            </a:r>
            <a:r>
              <a:rPr lang="en-US" altLang="zh-CN" sz="2400" dirty="0" smtClean="0"/>
              <a:t> in RAN4 #82 meeting </a:t>
            </a:r>
            <a:endParaRPr lang="zh-CN" altLang="zh-CN" sz="2000" dirty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7001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FDD operating band in the L-band for LTE </a:t>
            </a:r>
            <a:endParaRPr lang="zh-CN" altLang="zh-C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r>
              <a:rPr lang="en-GB" altLang="zh-CN" dirty="0" smtClean="0"/>
              <a:t>General </a:t>
            </a:r>
          </a:p>
          <a:p>
            <a:pPr lvl="1"/>
            <a:r>
              <a:rPr lang="en-GB" altLang="zh-CN" dirty="0"/>
              <a:t>Work plan </a:t>
            </a:r>
            <a:r>
              <a:rPr lang="en-GB" altLang="zh-CN" dirty="0" smtClean="0"/>
              <a:t>(-01508)</a:t>
            </a:r>
            <a:endParaRPr lang="zh-CN" altLang="zh-CN" dirty="0"/>
          </a:p>
          <a:p>
            <a:pPr lvl="0"/>
            <a:r>
              <a:rPr lang="en-US" altLang="zh-CN" dirty="0"/>
              <a:t>RF</a:t>
            </a:r>
            <a:endParaRPr lang="zh-CN" altLang="zh-CN" dirty="0"/>
          </a:p>
          <a:p>
            <a:pPr lvl="1"/>
            <a:r>
              <a:rPr lang="en-GB" altLang="zh-CN" dirty="0" smtClean="0"/>
              <a:t>Proposals 1,2,3,4 and 8 </a:t>
            </a:r>
            <a:r>
              <a:rPr lang="en-GB" altLang="zh-CN" dirty="0"/>
              <a:t>in </a:t>
            </a:r>
            <a:r>
              <a:rPr lang="en-GB" altLang="zh-CN" dirty="0" smtClean="0"/>
              <a:t>R4-1701507 </a:t>
            </a:r>
            <a:r>
              <a:rPr lang="en-US" altLang="zh-CN" dirty="0" smtClean="0"/>
              <a:t>agreed</a:t>
            </a:r>
            <a:endParaRPr lang="zh-CN" altLang="zh-CN" dirty="0"/>
          </a:p>
          <a:p>
            <a:pPr lvl="1"/>
            <a:r>
              <a:rPr lang="en-GB" altLang="zh-CN" dirty="0" smtClean="0"/>
              <a:t>WF </a:t>
            </a:r>
            <a:r>
              <a:rPr lang="en-GB" altLang="zh-CN" dirty="0"/>
              <a:t>on FDD </a:t>
            </a:r>
            <a:r>
              <a:rPr lang="en-GB" altLang="zh-CN" dirty="0" smtClean="0"/>
              <a:t>L-band (-02413)</a:t>
            </a:r>
            <a:endParaRPr lang="zh-CN" altLang="zh-CN" dirty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6336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2400" dirty="0"/>
              <a:t>LTE Extended 1.5 GHz SDL band (1427 – 1518 MHz) and LTE Carrier Aggregation (2DL/1UL) with Band 20</a:t>
            </a:r>
            <a:endParaRPr lang="zh-CN" altLang="zh-CN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General</a:t>
            </a:r>
          </a:p>
          <a:p>
            <a:pPr lvl="1"/>
            <a:r>
              <a:rPr lang="en-GB" altLang="zh-CN" dirty="0"/>
              <a:t>TR skeleton (-02417</a:t>
            </a:r>
            <a:r>
              <a:rPr lang="en-GB" altLang="zh-CN" dirty="0" smtClean="0"/>
              <a:t>)</a:t>
            </a:r>
            <a:endParaRPr lang="zh-CN" altLang="zh-CN" dirty="0"/>
          </a:p>
          <a:p>
            <a:pPr lvl="0"/>
            <a:r>
              <a:rPr lang="en-US" altLang="zh-CN" dirty="0"/>
              <a:t>RF</a:t>
            </a:r>
            <a:endParaRPr lang="zh-CN" altLang="zh-CN" dirty="0"/>
          </a:p>
          <a:p>
            <a:pPr lvl="1"/>
            <a:r>
              <a:rPr lang="en-GB" altLang="zh-CN" dirty="0" smtClean="0"/>
              <a:t>TP </a:t>
            </a:r>
            <a:r>
              <a:rPr lang="en-GB" altLang="zh-CN" dirty="0"/>
              <a:t>on Band specific issues </a:t>
            </a:r>
            <a:r>
              <a:rPr lang="en-GB" altLang="zh-CN" dirty="0" smtClean="0"/>
              <a:t>(-02414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r>
              <a:rPr lang="en-GB" altLang="zh-CN" dirty="0"/>
              <a:t>TP on CA between Band 20 </a:t>
            </a:r>
            <a:r>
              <a:rPr lang="en-GB" altLang="zh-CN" dirty="0" smtClean="0"/>
              <a:t>and Extended L band  (-02416</a:t>
            </a:r>
            <a:r>
              <a:rPr lang="en-GB" altLang="zh-CN" dirty="0"/>
              <a:t>)</a:t>
            </a:r>
            <a:endParaRPr lang="zh-CN" altLang="zh-CN" dirty="0"/>
          </a:p>
          <a:p>
            <a:pPr lvl="1"/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783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TDD </a:t>
            </a:r>
            <a:r>
              <a:rPr lang="en-GB" altLang="zh-CN" dirty="0"/>
              <a:t>operating band in the L-band for LTE </a:t>
            </a:r>
            <a:endParaRPr lang="zh-CN" altLang="zh-CN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General</a:t>
            </a:r>
            <a:endParaRPr lang="zh-CN" altLang="zh-CN" dirty="0"/>
          </a:p>
          <a:p>
            <a:pPr lvl="1"/>
            <a:r>
              <a:rPr lang="en-US" altLang="zh-CN" dirty="0"/>
              <a:t>Work </a:t>
            </a:r>
            <a:r>
              <a:rPr lang="en-US" altLang="zh-CN" dirty="0" smtClean="0"/>
              <a:t>plan (-01271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US" altLang="zh-CN" dirty="0"/>
              <a:t>TR </a:t>
            </a:r>
            <a:r>
              <a:rPr lang="en-US" altLang="zh-CN" dirty="0" smtClean="0"/>
              <a:t>skeleton (-01272)</a:t>
            </a:r>
          </a:p>
          <a:p>
            <a:pPr lvl="0"/>
            <a:r>
              <a:rPr lang="en-US" altLang="zh-CN" dirty="0" smtClean="0"/>
              <a:t>RF</a:t>
            </a:r>
            <a:endParaRPr lang="zh-CN" altLang="zh-CN" dirty="0"/>
          </a:p>
          <a:p>
            <a:pPr lvl="1"/>
            <a:r>
              <a:rPr lang="en-US" altLang="zh-CN" dirty="0"/>
              <a:t>TP on regulation background </a:t>
            </a:r>
            <a:r>
              <a:rPr lang="en-US" altLang="zh-CN" dirty="0" smtClean="0"/>
              <a:t>(-01273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US" altLang="zh-CN" dirty="0"/>
              <a:t>TP on band specific issues </a:t>
            </a:r>
            <a:r>
              <a:rPr lang="en-US" altLang="zh-CN" dirty="0" smtClean="0"/>
              <a:t>(-01274)</a:t>
            </a:r>
            <a:endParaRPr lang="en-US" altLang="zh-CN" sz="20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00340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sz="2800" dirty="0"/>
              <a:t>Add UE Power Class 2 to band 41 intra-band contiguous LTE carrier aggregation</a:t>
            </a:r>
            <a:endParaRPr lang="zh-CN" altLang="zh-C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0872" y="1469571"/>
            <a:ext cx="8229600" cy="4525963"/>
          </a:xfrm>
        </p:spPr>
        <p:txBody>
          <a:bodyPr/>
          <a:lstStyle/>
          <a:p>
            <a:r>
              <a:rPr lang="en-US" altLang="zh-CN" dirty="0" smtClean="0"/>
              <a:t>No agreed </a:t>
            </a:r>
            <a:r>
              <a:rPr lang="en-US" altLang="zh-CN" dirty="0" err="1" smtClean="0"/>
              <a:t>Tdocs</a:t>
            </a:r>
            <a:r>
              <a:rPr lang="en-US" altLang="zh-CN" dirty="0" smtClean="0"/>
              <a:t> in RAN4 #82 meeting</a:t>
            </a:r>
            <a:endParaRPr lang="en-US" altLang="zh-CN" sz="2000" dirty="0" smtClean="0"/>
          </a:p>
          <a:p>
            <a:pPr marL="0" indent="0">
              <a:buNone/>
            </a:pPr>
            <a:endParaRPr lang="zh-CN" alt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3760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685" y="566947"/>
            <a:ext cx="6834188" cy="1143000"/>
          </a:xfrm>
        </p:spPr>
        <p:txBody>
          <a:bodyPr/>
          <a:lstStyle/>
          <a:p>
            <a:r>
              <a:rPr lang="en-US" dirty="0"/>
              <a:t>Addition of 1.4 and 3 MHz Channel Bandwidth to E-UTRA operating band 65 </a:t>
            </a:r>
            <a:r>
              <a:rPr lang="en-US" dirty="0" smtClean="0"/>
              <a:t>in </a:t>
            </a:r>
            <a:r>
              <a:rPr lang="en-US" dirty="0"/>
              <a:t>Region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219" y="1974955"/>
            <a:ext cx="8229600" cy="4525963"/>
          </a:xfrm>
        </p:spPr>
        <p:txBody>
          <a:bodyPr/>
          <a:lstStyle/>
          <a:p>
            <a:r>
              <a:rPr lang="en-US" dirty="0" smtClean="0"/>
              <a:t>Agreed CRs</a:t>
            </a:r>
          </a:p>
          <a:p>
            <a:pPr lvl="1"/>
            <a:r>
              <a:rPr lang="en-GB" dirty="0"/>
              <a:t>36.104 CR on 1.4 and 3 MHz channel bandwidths for Band 65 (-01037) </a:t>
            </a:r>
          </a:p>
          <a:p>
            <a:pPr lvl="1"/>
            <a:r>
              <a:rPr lang="en-GB" dirty="0"/>
              <a:t>36.141 CR on 1.4 and 3 MHz channel bandwidths for Band 65 (-01038)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C36A9-E97D-481F-A77A-192FA52A6954}" type="slidenum">
              <a:rPr lang="en-GB" altLang="en-US" smtClean="0"/>
              <a:pPr/>
              <a:t>98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5415194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en-US" smtClean="0"/>
              <a:t>RAN WG4</a:t>
            </a:r>
            <a:br>
              <a:rPr lang="sv-SE" altLang="en-US" smtClean="0"/>
            </a:br>
            <a:r>
              <a:rPr lang="sv-SE" altLang="en-US" smtClean="0"/>
              <a:t>Work plan</a:t>
            </a:r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8845395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240162</TotalTime>
  <Words>15416</Words>
  <Application>Microsoft Office PowerPoint</Application>
  <PresentationFormat>On-screen Show (4:3)</PresentationFormat>
  <Paragraphs>5552</Paragraphs>
  <Slides>103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04" baseType="lpstr">
      <vt:lpstr>3gpp</vt:lpstr>
      <vt:lpstr>  </vt:lpstr>
      <vt:lpstr>Meetings</vt:lpstr>
      <vt:lpstr>2017 Statistics</vt:lpstr>
      <vt:lpstr>Executive Summary</vt:lpstr>
      <vt:lpstr>WI/SI to be completed </vt:lpstr>
      <vt:lpstr>WI/SI to be extended</vt:lpstr>
      <vt:lpstr>Non-spectrum related WI/SI status RAN4 led items Rel-13</vt:lpstr>
      <vt:lpstr>Spectrum related WI/SI status</vt:lpstr>
      <vt:lpstr>Non-spectrum related WI/SI status RAN4 led items Rel-14</vt:lpstr>
      <vt:lpstr>Status of other WG led WI/SIs  impacting RAN4</vt:lpstr>
      <vt:lpstr>Essential corrections for earlier releases (up to release-12)</vt:lpstr>
      <vt:lpstr>TEI</vt:lpstr>
      <vt:lpstr>Rel-13 Work Items HSPA &amp; LTE</vt:lpstr>
      <vt:lpstr>TEI-13 (1/5) </vt:lpstr>
      <vt:lpstr>TEI-13 (2/5) </vt:lpstr>
      <vt:lpstr>TEI-13 (3/5) </vt:lpstr>
      <vt:lpstr>TEI-13 (4/5) </vt:lpstr>
      <vt:lpstr>TEI-13 (5/5) </vt:lpstr>
      <vt:lpstr>Rel-13 Non-Spectrum related SI</vt:lpstr>
      <vt:lpstr>Study on Multi-node testing for LAA</vt:lpstr>
      <vt:lpstr>Rel-14 Specturm related WI/SI</vt:lpstr>
      <vt:lpstr>LTE Intra-Band CA including contiguous and non-contiguous </vt:lpstr>
      <vt:lpstr>PowerPoint Presentation</vt:lpstr>
      <vt:lpstr>PowerPoint Presentation</vt:lpstr>
      <vt:lpstr>LTE Inter-band CA for 2DL/1UL</vt:lpstr>
      <vt:lpstr>LTE Inter-band CA for 2DL/1UL</vt:lpstr>
      <vt:lpstr>PowerPoint Presentation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3DL/1UL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4DL/1UL</vt:lpstr>
      <vt:lpstr>LTE Inter-band CA for 5DL/1UL</vt:lpstr>
      <vt:lpstr>LTE Inter-band CA for 5DL/1UL</vt:lpstr>
      <vt:lpstr>LTE Inter-band CA for 5DL/1UL</vt:lpstr>
      <vt:lpstr>LTE Inter-band CA for 5DL/1UL</vt:lpstr>
      <vt:lpstr>LTE Inter-band CA for 2DL/2UL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xDL/2UL with x=3,4,5</vt:lpstr>
      <vt:lpstr>LTE Inter-band CA for 3DL/3UL</vt:lpstr>
      <vt:lpstr>New band support in NB-IoT</vt:lpstr>
      <vt:lpstr>New band support for 4Rx antenna ports </vt:lpstr>
      <vt:lpstr>Addition of band 25 and band 26 to LTE MTC cat.0 and LTE MTC cat.M1</vt:lpstr>
      <vt:lpstr>SI on CA for Band 3 and Band 39 </vt:lpstr>
      <vt:lpstr>Rel-14 Work&amp;Study Items LTE &amp;HSPA</vt:lpstr>
      <vt:lpstr>eAAS</vt:lpstr>
      <vt:lpstr>LTE TRP and TRS</vt:lpstr>
      <vt:lpstr>LTE MIMO OTA</vt:lpstr>
      <vt:lpstr>Uplink enhancement</vt:lpstr>
      <vt:lpstr>eMBMS enhancement</vt:lpstr>
      <vt:lpstr>eLAA</vt:lpstr>
      <vt:lpstr>Support for V2V services based on LTE sidelink </vt:lpstr>
      <vt:lpstr>V2X (1/2) </vt:lpstr>
      <vt:lpstr>V2X (2/2) </vt:lpstr>
      <vt:lpstr>NB-IoT enhancement </vt:lpstr>
      <vt:lpstr>FeMTC</vt:lpstr>
      <vt:lpstr>New UE Cat with 1 Rx </vt:lpstr>
      <vt:lpstr>Further mobility enhancement</vt:lpstr>
      <vt:lpstr>4Rx Antenna Ports with CA for LTE DL</vt:lpstr>
      <vt:lpstr>SRS switching</vt:lpstr>
      <vt:lpstr>Further Indoor positioning enhancements</vt:lpstr>
      <vt:lpstr>MUST</vt:lpstr>
      <vt:lpstr>Performance enhancements for high speed scenario</vt:lpstr>
      <vt:lpstr>LTE Gap Enhancement</vt:lpstr>
      <vt:lpstr>Enhanced CRS and SU-MIMO Interference Mitigation</vt:lpstr>
      <vt:lpstr>LTE BS IC</vt:lpstr>
      <vt:lpstr>NR (1/3)</vt:lpstr>
      <vt:lpstr>NR (2/3)</vt:lpstr>
      <vt:lpstr>NR(3/3)</vt:lpstr>
      <vt:lpstr>TEI14</vt:lpstr>
      <vt:lpstr>Rel-15 WI</vt:lpstr>
      <vt:lpstr>Shortened TTI and processing time for LTE</vt:lpstr>
      <vt:lpstr>Add Power class 1 UE toB3/B20/B28 for LTE</vt:lpstr>
      <vt:lpstr>450MHz E-UTRA FDD Band for LTE PPDR and PMR/PAMR in Europe</vt:lpstr>
      <vt:lpstr>E-UTRA 700MHz in Europe for Broadband-PPDR</vt:lpstr>
      <vt:lpstr>FDD operating band in the L-band for LTE </vt:lpstr>
      <vt:lpstr>LTE Extended 1.5 GHz SDL band (1427 – 1518 MHz) and LTE Carrier Aggregation (2DL/1UL) with Band 20</vt:lpstr>
      <vt:lpstr>TDD operating band in the L-band for LTE </vt:lpstr>
      <vt:lpstr>Add UE Power Class 2 to band 41 intra-band contiguous LTE carrier aggregation</vt:lpstr>
      <vt:lpstr>Addition of 1.4 and 3 MHz Channel Bandwidth to E-UTRA operating band 65 in Region 1</vt:lpstr>
      <vt:lpstr>RAN WG4 Work plan</vt:lpstr>
      <vt:lpstr>Changes and new WI/SI proposals</vt:lpstr>
      <vt:lpstr>RAN4 capacity</vt:lpstr>
      <vt:lpstr>RAN WG4 Schedule</vt:lpstr>
      <vt:lpstr>Thanks to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RP-160010</dc:title>
  <dc:subject>RAN4 report to RAN#71</dc:subject>
  <dc:creator>Xutao Zhou (Samsung)</dc:creator>
  <dc:description>©3GPP 2009. All rights reserved</dc:description>
  <cp:lastModifiedBy>xutao zhou</cp:lastModifiedBy>
  <cp:revision>4315</cp:revision>
  <cp:lastPrinted>2016-09-15T08:31:35Z</cp:lastPrinted>
  <dcterms:created xsi:type="dcterms:W3CDTF">2009-11-27T05:15:11Z</dcterms:created>
  <dcterms:modified xsi:type="dcterms:W3CDTF">2017-03-05T15:10:12Z</dcterms:modified>
</cp:coreProperties>
</file>