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4" r:id="rId3"/>
    <p:sldId id="263" r:id="rId4"/>
    <p:sldId id="260" r:id="rId5"/>
    <p:sldId id="265" r:id="rId6"/>
    <p:sldId id="262" r:id="rId7"/>
    <p:sldId id="261" r:id="rId8"/>
  </p:sldIdLst>
  <p:sldSz cx="12192000" cy="6858000"/>
  <p:notesSz cx="6884988" cy="10018713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4"/>
            <p14:sldId id="263"/>
            <p14:sldId id="260"/>
            <p14:sldId id="265"/>
            <p14:sldId id="26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5319" autoAdjust="0"/>
  </p:normalViewPr>
  <p:slideViewPr>
    <p:cSldViewPr snapToGrid="0" snapToObjects="1">
      <p:cViewPr varScale="1">
        <p:scale>
          <a:sx n="117" d="100"/>
          <a:sy n="117" d="100"/>
        </p:scale>
        <p:origin x="156" y="61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0708E-88E5-422E-91D7-3731B8C427C6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C56A06-3FE0-44D9-BA69-0EC7981758A4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404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A4415F-1239-48C6-A612-1377A38324CA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980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B81533-A72F-4D72-887B-C536E85ADA2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255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A60F1D-3F2C-4F9C-B09F-2CDF3B4E114A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965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1C2350-5B0D-48F9-93DC-3F5D90AE4843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756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1BBE21-589D-4C5B-9A0C-98F2EB44CF40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071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8" y="2828877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2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3" y="5137203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6" y="1808712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6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6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8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9" y="4013203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9" y="1795466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6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2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9" y="4013203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9" y="1795466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2" y="4022728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9" y="4022728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2" y="1804991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9" y="1804991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9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9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6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5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7" y="239716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7" y="239716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9" y="239716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3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7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5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2016  |  2016-11-28  |  Page </a:t>
            </a:r>
            <a:fld id="{EC7F9F08-9D1E-4B8F-9335-62DF9A146559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9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6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09" indent="-176209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387" indent="-177796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52" indent="-179384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07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48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36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25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13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02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WI on critical communication in LTE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Motivation for new proposed WI</a:t>
            </a:r>
            <a:br>
              <a:rPr lang="en-US" dirty="0"/>
            </a:br>
            <a:r>
              <a:rPr lang="en-US" dirty="0"/>
              <a:t>Ericsson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810" y="231266"/>
            <a:ext cx="55647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 #74, Vienna, Austria</a:t>
            </a:r>
            <a:r>
              <a:rPr lang="sv-SE" dirty="0"/>
              <a:t>, December 5-8, 2016</a:t>
            </a:r>
          </a:p>
          <a:p>
            <a:r>
              <a:rPr lang="en-US" dirty="0"/>
              <a:t>AI 10.1.1</a:t>
            </a:r>
          </a:p>
          <a:p>
            <a:r>
              <a:rPr lang="en-US" dirty="0"/>
              <a:t>RP-162041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559932"/>
            <a:ext cx="5139267" cy="4724400"/>
          </a:xfrm>
        </p:spPr>
        <p:txBody>
          <a:bodyPr/>
          <a:lstStyle/>
          <a:p>
            <a:r>
              <a:rPr lang="en-US" dirty="0"/>
              <a:t>The 5G landscape consists of overlapping use cases based on</a:t>
            </a:r>
          </a:p>
          <a:p>
            <a:pPr lvl="1"/>
            <a:r>
              <a:rPr lang="en-US" dirty="0"/>
              <a:t>eMBB (human user)</a:t>
            </a:r>
          </a:p>
          <a:p>
            <a:pPr lvl="1"/>
            <a:r>
              <a:rPr lang="en-US" dirty="0"/>
              <a:t>mMTC (machine user)</a:t>
            </a:r>
          </a:p>
          <a:p>
            <a:pPr lvl="1"/>
            <a:r>
              <a:rPr lang="en-US" dirty="0"/>
              <a:t>URLLC (reliability and latency)</a:t>
            </a:r>
          </a:p>
          <a:p>
            <a:endParaRPr lang="en-US" dirty="0"/>
          </a:p>
          <a:p>
            <a:r>
              <a:rPr lang="en-US" dirty="0"/>
              <a:t>While eMBB and mMTC are being addressed by LTE, URLLC is outside the current capability</a:t>
            </a:r>
          </a:p>
          <a:p>
            <a:pPr lvl="1"/>
            <a:r>
              <a:rPr lang="en-US" dirty="0"/>
              <a:t>LTE should be improved for URLLC use cases within reach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6" y="239715"/>
            <a:ext cx="9811051" cy="1085371"/>
          </a:xfrm>
        </p:spPr>
        <p:txBody>
          <a:bodyPr/>
          <a:lstStyle/>
          <a:p>
            <a:r>
              <a:rPr lang="en-US" dirty="0"/>
              <a:t>Reliability and latency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138" y="1325086"/>
            <a:ext cx="5337063" cy="41792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147539" y="5884223"/>
            <a:ext cx="2544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5G use cases in LTE</a:t>
            </a:r>
          </a:p>
        </p:txBody>
      </p:sp>
    </p:spTree>
    <p:extLst>
      <p:ext uri="{BB962C8B-B14F-4D97-AF65-F5344CB8AC3E}">
        <p14:creationId xmlns:p14="http://schemas.microsoft.com/office/powerpoint/2010/main" val="3433844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9" y="1325085"/>
            <a:ext cx="5789571" cy="3852000"/>
          </a:xfrm>
        </p:spPr>
        <p:txBody>
          <a:bodyPr/>
          <a:lstStyle/>
          <a:p>
            <a:r>
              <a:rPr lang="en-US" sz="2000" dirty="0"/>
              <a:t>LTE part of 5G radio access</a:t>
            </a:r>
          </a:p>
          <a:p>
            <a:pPr lvl="1"/>
            <a:r>
              <a:rPr lang="en-US" sz="1800" dirty="0"/>
              <a:t>Enabling new URLLC use cases</a:t>
            </a:r>
          </a:p>
          <a:p>
            <a:pPr lvl="2"/>
            <a:r>
              <a:rPr lang="en-US" sz="1800" dirty="0"/>
              <a:t>Smart grid</a:t>
            </a:r>
          </a:p>
          <a:p>
            <a:pPr lvl="2"/>
            <a:r>
              <a:rPr lang="en-US" sz="1800" dirty="0"/>
              <a:t>Remote (haptic) operation</a:t>
            </a:r>
          </a:p>
          <a:p>
            <a:pPr lvl="2"/>
            <a:r>
              <a:rPr lang="en-US" sz="1800" dirty="0"/>
              <a:t>Process automation</a:t>
            </a:r>
          </a:p>
          <a:p>
            <a:pPr lvl="2"/>
            <a:r>
              <a:rPr lang="en-US" sz="1800" dirty="0"/>
              <a:t>Factory automation</a:t>
            </a:r>
          </a:p>
          <a:p>
            <a:pPr lvl="1"/>
            <a:r>
              <a:rPr lang="en-US" sz="1800" dirty="0"/>
              <a:t>Requirements for URLLC (3GPP/ITU)</a:t>
            </a:r>
          </a:p>
          <a:p>
            <a:pPr lvl="2"/>
            <a:r>
              <a:rPr lang="en-US" sz="1800" dirty="0"/>
              <a:t>Reliability (10</a:t>
            </a:r>
            <a:r>
              <a:rPr lang="en-US" sz="1800" baseline="30000" dirty="0"/>
              <a:t>-5</a:t>
            </a:r>
            <a:r>
              <a:rPr lang="en-US" sz="1800" dirty="0"/>
              <a:t> error within 1ms, 32B packet)</a:t>
            </a:r>
          </a:p>
          <a:p>
            <a:pPr lvl="2"/>
            <a:r>
              <a:rPr lang="en-US" sz="1800" dirty="0"/>
              <a:t>Ultra low latency (&lt;0.5ms end-to-end)</a:t>
            </a:r>
            <a:br>
              <a:rPr lang="en-US" sz="1800" dirty="0"/>
            </a:br>
            <a:endParaRPr lang="en-US" sz="1800" dirty="0"/>
          </a:p>
          <a:p>
            <a:r>
              <a:rPr lang="en-US" sz="2000" dirty="0"/>
              <a:t>Improving further on latency reduction work from</a:t>
            </a:r>
          </a:p>
          <a:p>
            <a:pPr lvl="1"/>
            <a:r>
              <a:rPr lang="en-US" sz="1800" dirty="0"/>
              <a:t>Short TTI design from Rel-15</a:t>
            </a:r>
          </a:p>
          <a:p>
            <a:pPr lvl="1"/>
            <a:r>
              <a:rPr lang="en-US" sz="1800" dirty="0"/>
              <a:t>Instant uplink access design from Rel-14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Justification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411" y="1492731"/>
            <a:ext cx="4907705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189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9" y="1337107"/>
            <a:ext cx="11135785" cy="3852000"/>
          </a:xfrm>
        </p:spPr>
        <p:txBody>
          <a:bodyPr/>
          <a:lstStyle/>
          <a:p>
            <a:r>
              <a:rPr lang="en-US" dirty="0"/>
              <a:t>Aiming at wide area deployments, such as sensors and alarms</a:t>
            </a:r>
          </a:p>
          <a:p>
            <a:pPr lvl="1"/>
            <a:r>
              <a:rPr lang="en-US" sz="1800" dirty="0"/>
              <a:t>Latency in a range from 10-100ms and configurable reliability level below 10</a:t>
            </a:r>
            <a:r>
              <a:rPr lang="en-US" sz="1800" baseline="30000" dirty="0"/>
              <a:t>-3</a:t>
            </a:r>
          </a:p>
          <a:p>
            <a:pPr lvl="1"/>
            <a:r>
              <a:rPr lang="en-US" sz="1800" dirty="0"/>
              <a:t>FS1 and FS2, based on 1ms TTI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Aiming at local critical deployments, such as factories</a:t>
            </a:r>
          </a:p>
          <a:p>
            <a:pPr lvl="1"/>
            <a:r>
              <a:rPr lang="en-US" sz="1800" dirty="0"/>
              <a:t>Supporting 3GPP 5G Reliability requirement</a:t>
            </a:r>
          </a:p>
          <a:p>
            <a:pPr lvl="1"/>
            <a:r>
              <a:rPr lang="en-US" sz="1800" dirty="0"/>
              <a:t>FS1 based on short TTI</a:t>
            </a:r>
          </a:p>
          <a:p>
            <a:pPr lvl="1"/>
            <a:endParaRPr lang="en-US" sz="1800" dirty="0"/>
          </a:p>
          <a:p>
            <a:r>
              <a:rPr lang="en-US" dirty="0"/>
              <a:t>Improvements for UL and DL, in connected mode</a:t>
            </a:r>
          </a:p>
          <a:p>
            <a:r>
              <a:rPr lang="en-US" dirty="0"/>
              <a:t>Backwards compatible solutions</a:t>
            </a:r>
          </a:p>
          <a:p>
            <a:pPr lvl="1"/>
            <a:r>
              <a:rPr lang="en-US" sz="1800" dirty="0"/>
              <a:t>Using existing LTE channel codes</a:t>
            </a:r>
          </a:p>
          <a:p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 Objectives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1185" y="1438939"/>
            <a:ext cx="5308924" cy="3852000"/>
          </a:xfrm>
        </p:spPr>
        <p:txBody>
          <a:bodyPr/>
          <a:lstStyle/>
          <a:p>
            <a:r>
              <a:rPr lang="en-US" dirty="0"/>
              <a:t>Semi-persistent scheduling enhancements in UL/DL</a:t>
            </a:r>
          </a:p>
          <a:p>
            <a:pPr lvl="1"/>
            <a:r>
              <a:rPr lang="en-US" dirty="0"/>
              <a:t>Repetition factor to provide high reliability</a:t>
            </a:r>
          </a:p>
          <a:p>
            <a:pPr lvl="1"/>
            <a:r>
              <a:rPr lang="en-US" dirty="0"/>
              <a:t>Contention based access to support many users</a:t>
            </a:r>
          </a:p>
          <a:p>
            <a:r>
              <a:rPr lang="en-US" dirty="0"/>
              <a:t>Robust data channel coding based on Turbo (figure)</a:t>
            </a:r>
          </a:p>
          <a:p>
            <a:pPr lvl="1"/>
            <a:r>
              <a:rPr lang="en-US" dirty="0"/>
              <a:t>Repetitions, spatial diversity, CA</a:t>
            </a:r>
          </a:p>
          <a:p>
            <a:r>
              <a:rPr lang="en-US" dirty="0"/>
              <a:t>Robust control channels</a:t>
            </a:r>
          </a:p>
          <a:p>
            <a:r>
              <a:rPr lang="en-US" dirty="0"/>
              <a:t>Higher layer data duplication</a:t>
            </a:r>
          </a:p>
          <a:p>
            <a:pPr lvl="1"/>
            <a:r>
              <a:rPr lang="en-US" dirty="0"/>
              <a:t>Reliable feedback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Solutions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109" y="1221555"/>
            <a:ext cx="6115647" cy="45868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12523" y="5808414"/>
            <a:ext cx="484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Repetitions of short TTIs with accumulated code rate, 344b block size</a:t>
            </a:r>
          </a:p>
        </p:txBody>
      </p:sp>
    </p:spTree>
    <p:extLst>
      <p:ext uri="{BB962C8B-B14F-4D97-AF65-F5344CB8AC3E}">
        <p14:creationId xmlns:p14="http://schemas.microsoft.com/office/powerpoint/2010/main" val="1765403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LTE Rel-15 should address the reliability use cases within reach, supporting:</a:t>
            </a:r>
          </a:p>
          <a:p>
            <a:pPr lvl="1"/>
            <a:r>
              <a:rPr lang="en-US" dirty="0"/>
              <a:t>High reliability for 1ms TTI with low to medium latency</a:t>
            </a:r>
          </a:p>
          <a:p>
            <a:pPr lvl="1"/>
            <a:r>
              <a:rPr lang="en-US" dirty="0"/>
              <a:t>High reliability for short TTI with ultra-low latency</a:t>
            </a:r>
          </a:p>
          <a:p>
            <a:pPr lvl="1"/>
            <a:endParaRPr lang="en-US" dirty="0"/>
          </a:p>
          <a:p>
            <a:r>
              <a:rPr lang="en-US" dirty="0"/>
              <a:t>ITU targets for 5G URLLC should be fulfilled in LTE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135614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255</TotalTime>
  <Words>349</Words>
  <Application>Microsoft Office PowerPoint</Application>
  <PresentationFormat>Widescreen</PresentationFormat>
  <Paragraphs>83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Ericsson Capital TT</vt:lpstr>
      <vt:lpstr>Arial</vt:lpstr>
      <vt:lpstr>PresentationTemplate2011</vt:lpstr>
      <vt:lpstr>WI on critical communication in LTE</vt:lpstr>
      <vt:lpstr>Reliability and latency</vt:lpstr>
      <vt:lpstr>Justification</vt:lpstr>
      <vt:lpstr>WI Objectives</vt:lpstr>
      <vt:lpstr>Technical Solutions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 on critical communication in LTE</dc:title>
  <dc:creator>Daniel Larsson N</dc:creator>
  <cp:keywords/>
  <dc:description>Rev PA1</dc:description>
  <cp:lastModifiedBy>Gustav Wikström</cp:lastModifiedBy>
  <cp:revision>27</cp:revision>
  <dcterms:created xsi:type="dcterms:W3CDTF">2016-11-14T12:13:38Z</dcterms:created>
  <dcterms:modified xsi:type="dcterms:W3CDTF">2016-11-29T15:22:19Z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2016-11-28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