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6" r:id="rId1"/>
  </p:sldMasterIdLst>
  <p:notesMasterIdLst>
    <p:notesMasterId r:id="rId14"/>
  </p:notesMasterIdLst>
  <p:handoutMasterIdLst>
    <p:handoutMasterId r:id="rId15"/>
  </p:handoutMasterIdLst>
  <p:sldIdLst>
    <p:sldId id="1237" r:id="rId2"/>
    <p:sldId id="1238" r:id="rId3"/>
    <p:sldId id="1209" r:id="rId4"/>
    <p:sldId id="1259" r:id="rId5"/>
    <p:sldId id="1260" r:id="rId6"/>
    <p:sldId id="1249" r:id="rId7"/>
    <p:sldId id="1266" r:id="rId8"/>
    <p:sldId id="1267" r:id="rId9"/>
    <p:sldId id="1268" r:id="rId10"/>
    <p:sldId id="1269" r:id="rId11"/>
    <p:sldId id="1271" r:id="rId12"/>
    <p:sldId id="1272" r:id="rId13"/>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pos="7107">
          <p15:clr>
            <a:srgbClr val="A4A3A4"/>
          </p15:clr>
        </p15:guide>
        <p15:guide id="5" pos="552">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006699"/>
    <a:srgbClr val="FFFF99"/>
    <a:srgbClr val="A50021"/>
    <a:srgbClr val="FF99FF"/>
    <a:srgbClr val="66FF99"/>
    <a:srgbClr val="CCFF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28" autoAdjust="0"/>
    <p:restoredTop sz="64881" autoAdjust="0"/>
  </p:normalViewPr>
  <p:slideViewPr>
    <p:cSldViewPr snapToGrid="0">
      <p:cViewPr varScale="1">
        <p:scale>
          <a:sx n="127" d="100"/>
          <a:sy n="127" d="100"/>
        </p:scale>
        <p:origin x="384" y="120"/>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2790"/>
    </p:cViewPr>
  </p:sorterViewPr>
  <p:notesViewPr>
    <p:cSldViewPr snapToGrid="0">
      <p:cViewPr varScale="1">
        <p:scale>
          <a:sx n="88" d="100"/>
          <a:sy n="88" d="100"/>
        </p:scale>
        <p:origin x="3672" y="7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eaLnBrk="0" hangingPunct="0">
              <a:defRPr sz="1300">
                <a:ea typeface="SimSun"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algn="r" eaLnBrk="0" hangingPunct="0">
              <a:defRPr sz="1300">
                <a:ea typeface="SimSun" pitchFamily="2" charset="-122"/>
              </a:defRPr>
            </a:lvl1pPr>
          </a:lstStyle>
          <a:p>
            <a:pPr>
              <a:defRPr/>
            </a:pPr>
            <a:fld id="{ADBD08DF-41A7-4DE0-AB30-2DD8802D1AD1}" type="datetimeFigureOut">
              <a:rPr lang="zh-CN" altLang="en-US"/>
              <a:pPr>
                <a:defRPr/>
              </a:pPr>
              <a:t>2016/11/29</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eaLnBrk="0" hangingPunct="0">
              <a:defRPr sz="1300">
                <a:ea typeface="SimSun"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algn="r" eaLnBrk="0" hangingPunct="0">
              <a:defRPr sz="1300">
                <a:ea typeface="SimSun" pitchFamily="2" charset="-122"/>
              </a:defRPr>
            </a:lvl1pPr>
          </a:lstStyle>
          <a:p>
            <a:pPr>
              <a:defRPr/>
            </a:pPr>
            <a:fld id="{B174FEBC-C800-4D63-ACAA-079C60373E68}" type="slidenum">
              <a:rPr lang="zh-CN" altLang="en-US"/>
              <a:pPr>
                <a:defRPr/>
              </a:pPr>
              <a:t>‹#›</a:t>
            </a:fld>
            <a:endParaRPr lang="en-US" altLang="zh-CN"/>
          </a:p>
        </p:txBody>
      </p:sp>
    </p:spTree>
    <p:extLst>
      <p:ext uri="{BB962C8B-B14F-4D97-AF65-F5344CB8AC3E}">
        <p14:creationId xmlns:p14="http://schemas.microsoft.com/office/powerpoint/2010/main" val="146029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ea typeface="SimSun" pitchFamily="2" charset="-122"/>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ea typeface="SimSun" pitchFamily="2" charset="-122"/>
              </a:defRPr>
            </a:lvl1pPr>
          </a:lstStyle>
          <a:p>
            <a:pPr>
              <a:defRPr/>
            </a:pPr>
            <a:fld id="{D4C82E4B-1CFF-4074-B477-EEC44BE966B3}" type="datetimeFigureOut">
              <a:rPr lang="zh-CN" altLang="en-US"/>
              <a:pPr>
                <a:defRPr/>
              </a:pPr>
              <a:t>2016/11/29</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ea typeface="SimSun" pitchFamily="2" charset="-122"/>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ea typeface="SimSun" pitchFamily="2" charset="-122"/>
              </a:defRPr>
            </a:lvl1pPr>
          </a:lstStyle>
          <a:p>
            <a:pPr>
              <a:defRPr/>
            </a:pPr>
            <a:fld id="{2A6C8C7C-2676-4C68-AE50-021C06924143}" type="slidenum">
              <a:rPr lang="zh-CN" altLang="en-US"/>
              <a:pPr>
                <a:defRPr/>
              </a:pPr>
              <a:t>‹#›</a:t>
            </a:fld>
            <a:endParaRPr lang="en-US" altLang="zh-CN"/>
          </a:p>
        </p:txBody>
      </p:sp>
    </p:spTree>
    <p:extLst>
      <p:ext uri="{BB962C8B-B14F-4D97-AF65-F5344CB8AC3E}">
        <p14:creationId xmlns:p14="http://schemas.microsoft.com/office/powerpoint/2010/main" val="32197013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内页元素3-1"/>
          <p:cNvPicPr>
            <a:picLocks noChangeAspect="1" noChangeArrowheads="1"/>
          </p:cNvPicPr>
          <p:nvPr/>
        </p:nvPicPr>
        <p:blipFill>
          <a:blip r:embed="rId2" cstate="print"/>
          <a:srcRect/>
          <a:stretch>
            <a:fillRect/>
          </a:stretch>
        </p:blipFill>
        <p:spPr bwMode="auto">
          <a:xfrm>
            <a:off x="0" y="8"/>
            <a:ext cx="12193588" cy="6492875"/>
          </a:xfrm>
          <a:prstGeom prst="rect">
            <a:avLst/>
          </a:prstGeom>
          <a:noFill/>
          <a:ln w="9525">
            <a:noFill/>
            <a:miter lim="800000"/>
            <a:headEnd/>
            <a:tailEnd/>
          </a:ln>
        </p:spPr>
      </p:pic>
      <p:grpSp>
        <p:nvGrpSpPr>
          <p:cNvPr id="2" name="Group 3"/>
          <p:cNvGrpSpPr>
            <a:grpSpLocks/>
          </p:cNvGrpSpPr>
          <p:nvPr/>
        </p:nvGrpSpPr>
        <p:grpSpPr bwMode="auto">
          <a:xfrm>
            <a:off x="7958" y="7938"/>
            <a:ext cx="12193587" cy="6858000"/>
            <a:chOff x="1" y="1"/>
            <a:chExt cx="7681" cy="4320"/>
          </a:xfrm>
        </p:grpSpPr>
        <p:pic>
          <p:nvPicPr>
            <p:cNvPr id="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a:ln w="9525">
              <a:noFill/>
              <a:miter lim="800000"/>
              <a:headEnd/>
              <a:tailEnd/>
            </a:ln>
          </p:spPr>
        </p:pic>
        <p:sp>
          <p:nvSpPr>
            <p:cNvPr id="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8" name="Text Box 6"/>
          <p:cNvSpPr txBox="1">
            <a:spLocks noChangeArrowheads="1"/>
          </p:cNvSpPr>
          <p:nvPr/>
        </p:nvSpPr>
        <p:spPr bwMode="auto">
          <a:xfrm>
            <a:off x="811223" y="6199201"/>
            <a:ext cx="3044103" cy="307777"/>
          </a:xfrm>
          <a:prstGeom prst="rect">
            <a:avLst/>
          </a:prstGeom>
          <a:noFill/>
          <a:ln w="9525">
            <a:noFill/>
            <a:miter lim="800000"/>
            <a:headEnd/>
            <a:tailEnd/>
          </a:ln>
        </p:spPr>
        <p:txBody>
          <a:bodyPr wrap="none">
            <a:spAutoFit/>
          </a:bodyPr>
          <a:lstStyle/>
          <a:p>
            <a:pPr defTabSz="914217" eaLnBrk="0" fontAlgn="base" hangingPunct="0">
              <a:spcBef>
                <a:spcPct val="0"/>
              </a:spcBef>
              <a:spcAft>
                <a:spcPct val="0"/>
              </a:spcAft>
              <a:defRPr/>
            </a:pPr>
            <a:r>
              <a:rPr lang="en-US" altLang="zh-CN" sz="1400" dirty="0">
                <a:solidFill>
                  <a:srgbClr val="000000"/>
                </a:solidFill>
                <a:latin typeface="FrutigerNext LT Bold" pitchFamily="1" charset="0"/>
                <a:ea typeface="ＭＳ Ｐゴシック" pitchFamily="34" charset="-128"/>
              </a:rPr>
              <a:t>HUAWEI TECHNOLOGIES CO., LTD.</a:t>
            </a:r>
          </a:p>
        </p:txBody>
      </p:sp>
      <p:pic>
        <p:nvPicPr>
          <p:cNvPr id="9" name="Picture 7" descr="Logo"/>
          <p:cNvPicPr>
            <a:picLocks noChangeAspect="1" noChangeArrowheads="1"/>
          </p:cNvPicPr>
          <p:nvPr userDrawn="1"/>
        </p:nvPicPr>
        <p:blipFill>
          <a:blip r:embed="rId4" cstate="print"/>
          <a:srcRect/>
          <a:stretch>
            <a:fillRect/>
          </a:stretch>
        </p:blipFill>
        <p:spPr bwMode="auto">
          <a:xfrm>
            <a:off x="10521971" y="5691194"/>
            <a:ext cx="706439" cy="704850"/>
          </a:xfrm>
          <a:prstGeom prst="rect">
            <a:avLst/>
          </a:prstGeom>
          <a:noFill/>
          <a:ln w="9525">
            <a:noFill/>
            <a:miter lim="800000"/>
            <a:headEnd/>
            <a:tailEnd/>
          </a:ln>
        </p:spPr>
      </p:pic>
      <p:sp>
        <p:nvSpPr>
          <p:cNvPr id="10" name="Rectangle 10"/>
          <p:cNvSpPr>
            <a:spLocks noChangeArrowheads="1"/>
          </p:cNvSpPr>
          <p:nvPr/>
        </p:nvSpPr>
        <p:spPr bwMode="auto">
          <a:xfrm>
            <a:off x="-2457450" y="528638"/>
            <a:ext cx="2457450" cy="5307012"/>
          </a:xfrm>
          <a:prstGeom prst="rect">
            <a:avLst/>
          </a:prstGeom>
          <a:noFill/>
          <a:ln w="9525">
            <a:noFill/>
            <a:miter lim="800000"/>
            <a:headEnd/>
            <a:tailEnd/>
          </a:ln>
          <a:effectLst/>
        </p:spPr>
        <p:txBody>
          <a:bodyPr lIns="87778" tIns="43890" rIns="87778" bIns="43890"/>
          <a:lstStyle/>
          <a:p>
            <a:pPr algn="r" defTabSz="914217" fontAlgn="base">
              <a:lnSpc>
                <a:spcPct val="125000"/>
              </a:lnSpc>
              <a:spcBef>
                <a:spcPct val="0"/>
              </a:spcBef>
              <a:spcAft>
                <a:spcPct val="0"/>
              </a:spcAft>
              <a:defRPr/>
            </a:pPr>
            <a:r>
              <a:rPr lang="zh-CN" altLang="en-US" sz="1200" b="1" dirty="0">
                <a:solidFill>
                  <a:srgbClr val="F8F8F8"/>
                </a:solidFill>
                <a:latin typeface="Arial" charset="0"/>
              </a:rPr>
              <a:t>英文标题</a:t>
            </a:r>
            <a:r>
              <a:rPr lang="en-US" altLang="zh-CN" sz="1200" b="1" dirty="0">
                <a:solidFill>
                  <a:srgbClr val="F8F8F8"/>
                </a:solidFill>
                <a:latin typeface="Arial" charset="0"/>
              </a:rPr>
              <a:t>:32-35pt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217"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217" fontAlgn="base">
              <a:lnSpc>
                <a:spcPct val="125000"/>
              </a:lnSpc>
              <a:spcBef>
                <a:spcPct val="0"/>
              </a:spcBef>
              <a:spcAft>
                <a:spcPct val="0"/>
              </a:spcAft>
              <a:defRPr/>
            </a:pPr>
            <a:r>
              <a:rPr lang="en-US" altLang="zh-CN" sz="1200" b="1" dirty="0">
                <a:solidFill>
                  <a:srgbClr val="F8F8F8"/>
                </a:solidFill>
                <a:latin typeface="Arial" charset="0"/>
              </a:rPr>
              <a:t>FrutigerNext LT Medium</a:t>
            </a:r>
          </a:p>
          <a:p>
            <a:pPr algn="r" defTabSz="914217"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217" fontAlgn="base">
              <a:lnSpc>
                <a:spcPct val="75000"/>
              </a:lnSpc>
              <a:spcBef>
                <a:spcPct val="0"/>
              </a:spcBef>
              <a:spcAft>
                <a:spcPct val="0"/>
              </a:spcAft>
              <a:defRPr/>
            </a:pPr>
            <a:endParaRPr lang="en-US" altLang="zh-CN" sz="1200" b="1" dirty="0">
              <a:solidFill>
                <a:srgbClr val="F8F8F8"/>
              </a:solidFill>
              <a:latin typeface="Arial" charset="0"/>
            </a:endParaRPr>
          </a:p>
          <a:p>
            <a:pPr algn="r" defTabSz="914217" fontAlgn="base">
              <a:lnSpc>
                <a:spcPct val="125000"/>
              </a:lnSpc>
              <a:spcBef>
                <a:spcPct val="0"/>
              </a:spcBef>
              <a:spcAft>
                <a:spcPct val="0"/>
              </a:spcAft>
              <a:defRPr/>
            </a:pPr>
            <a:r>
              <a:rPr lang="zh-CN" altLang="en-US" sz="1200" b="1" dirty="0">
                <a:solidFill>
                  <a:srgbClr val="F8F8F8"/>
                </a:solidFill>
                <a:latin typeface="Arial" charset="0"/>
              </a:rPr>
              <a:t>中文标题</a:t>
            </a:r>
            <a:r>
              <a:rPr lang="en-US" altLang="zh-CN" sz="1200" b="1" dirty="0">
                <a:solidFill>
                  <a:srgbClr val="F8F8F8"/>
                </a:solidFill>
                <a:latin typeface="Arial" charset="0"/>
              </a:rPr>
              <a:t>:30-32pt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黑体</a:t>
            </a:r>
          </a:p>
          <a:p>
            <a:pPr algn="r" defTabSz="914217" fontAlgn="base">
              <a:lnSpc>
                <a:spcPct val="125000"/>
              </a:lnSpc>
              <a:spcBef>
                <a:spcPct val="0"/>
              </a:spcBef>
              <a:spcAft>
                <a:spcPct val="0"/>
              </a:spcAft>
              <a:defRPr/>
            </a:pPr>
            <a:endParaRPr lang="zh-CN" altLang="en-US" sz="1200" b="1" dirty="0">
              <a:solidFill>
                <a:srgbClr val="F8F8F8"/>
              </a:solidFill>
              <a:latin typeface="Arial" charset="0"/>
            </a:endParaRPr>
          </a:p>
          <a:p>
            <a:pPr algn="r" defTabSz="914217" fontAlgn="base">
              <a:lnSpc>
                <a:spcPct val="125000"/>
              </a:lnSpc>
              <a:spcBef>
                <a:spcPct val="0"/>
              </a:spcBef>
              <a:spcAft>
                <a:spcPct val="0"/>
              </a:spcAft>
              <a:defRPr/>
            </a:pPr>
            <a:endParaRPr lang="zh-CN" altLang="en-US" sz="1200" b="1" dirty="0">
              <a:solidFill>
                <a:srgbClr val="F8F8F8"/>
              </a:solidFill>
              <a:latin typeface="Arial" charset="0"/>
            </a:endParaRPr>
          </a:p>
          <a:p>
            <a:pPr algn="r" defTabSz="914217" fontAlgn="base">
              <a:lnSpc>
                <a:spcPct val="125000"/>
              </a:lnSpc>
              <a:spcBef>
                <a:spcPct val="0"/>
              </a:spcBef>
              <a:spcAft>
                <a:spcPct val="0"/>
              </a:spcAft>
              <a:defRPr/>
            </a:pPr>
            <a:endParaRPr lang="zh-CN" altLang="en-US" sz="1200" b="1" dirty="0">
              <a:solidFill>
                <a:srgbClr val="F8F8F8"/>
              </a:solidFill>
              <a:latin typeface="Arial" charset="0"/>
            </a:endParaRPr>
          </a:p>
          <a:p>
            <a:pPr algn="r" defTabSz="914217" fontAlgn="base">
              <a:lnSpc>
                <a:spcPct val="125000"/>
              </a:lnSpc>
              <a:spcBef>
                <a:spcPct val="0"/>
              </a:spcBef>
              <a:spcAft>
                <a:spcPct val="0"/>
              </a:spcAft>
              <a:defRPr/>
            </a:pPr>
            <a:r>
              <a:rPr lang="zh-CN" altLang="en-US" sz="1200" b="1" dirty="0">
                <a:solidFill>
                  <a:srgbClr val="F8F8F8"/>
                </a:solidFill>
                <a:latin typeface="Arial" charset="0"/>
              </a:rPr>
              <a:t>英文正文</a:t>
            </a:r>
            <a:r>
              <a:rPr lang="en-US" altLang="zh-CN" sz="1200" b="1" dirty="0">
                <a:solidFill>
                  <a:srgbClr val="F8F8F8"/>
                </a:solidFill>
                <a:latin typeface="Arial" charset="0"/>
              </a:rPr>
              <a:t>:20-22pt</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子目录 </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 :18pt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217"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217" fontAlgn="base">
              <a:lnSpc>
                <a:spcPct val="125000"/>
              </a:lnSpc>
              <a:spcBef>
                <a:spcPct val="0"/>
              </a:spcBef>
              <a:spcAft>
                <a:spcPct val="0"/>
              </a:spcAft>
              <a:defRPr/>
            </a:pPr>
            <a:r>
              <a:rPr lang="en-US" altLang="zh-CN" sz="1200" b="1" dirty="0">
                <a:solidFill>
                  <a:srgbClr val="F8F8F8"/>
                </a:solidFill>
                <a:latin typeface="Arial" charset="0"/>
              </a:rPr>
              <a:t>FrutigerNext LT Regular</a:t>
            </a:r>
          </a:p>
          <a:p>
            <a:pPr algn="r" defTabSz="914217"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217" fontAlgn="base">
              <a:lnSpc>
                <a:spcPct val="75000"/>
              </a:lnSpc>
              <a:spcBef>
                <a:spcPct val="0"/>
              </a:spcBef>
              <a:spcAft>
                <a:spcPct val="0"/>
              </a:spcAft>
              <a:defRPr/>
            </a:pPr>
            <a:endParaRPr lang="en-US" altLang="zh-CN" sz="1200" b="1" dirty="0">
              <a:solidFill>
                <a:srgbClr val="F8F8F8"/>
              </a:solidFill>
              <a:latin typeface="Arial" charset="0"/>
            </a:endParaRPr>
          </a:p>
          <a:p>
            <a:pPr algn="r" defTabSz="914217" fontAlgn="base">
              <a:lnSpc>
                <a:spcPct val="125000"/>
              </a:lnSpc>
              <a:spcBef>
                <a:spcPct val="0"/>
              </a:spcBef>
              <a:spcAft>
                <a:spcPct val="0"/>
              </a:spcAft>
              <a:defRPr/>
            </a:pPr>
            <a:r>
              <a:rPr lang="zh-CN" altLang="en-US" sz="1200" b="1" dirty="0">
                <a:solidFill>
                  <a:srgbClr val="F8F8F8"/>
                </a:solidFill>
                <a:latin typeface="Arial" charset="0"/>
              </a:rPr>
              <a:t>中文正文</a:t>
            </a:r>
            <a:r>
              <a:rPr lang="en-US" altLang="zh-CN" sz="1200" b="1" dirty="0">
                <a:solidFill>
                  <a:srgbClr val="F8F8F8"/>
                </a:solidFill>
                <a:latin typeface="Arial" charset="0"/>
              </a:rPr>
              <a:t>:18-20pt</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子目录</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):18pt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细黑体 </a:t>
            </a:r>
            <a:endParaRPr lang="zh-CN" altLang="en-US" sz="1200" b="1" dirty="0">
              <a:solidFill>
                <a:srgbClr val="080808"/>
              </a:solidFill>
              <a:latin typeface="Arial" charset="0"/>
            </a:endParaRPr>
          </a:p>
        </p:txBody>
      </p:sp>
      <p:sp>
        <p:nvSpPr>
          <p:cNvPr id="11" name="Rectangle 11"/>
          <p:cNvSpPr>
            <a:spLocks noChangeArrowheads="1"/>
          </p:cNvSpPr>
          <p:nvPr/>
        </p:nvSpPr>
        <p:spPr bwMode="auto">
          <a:xfrm>
            <a:off x="12361879" y="5445145"/>
            <a:ext cx="1227137" cy="320675"/>
          </a:xfrm>
          <a:prstGeom prst="rect">
            <a:avLst/>
          </a:prstGeom>
          <a:solidFill>
            <a:srgbClr val="F8F8F8"/>
          </a:solidFill>
          <a:ln w="9525" algn="ctr">
            <a:noFill/>
            <a:miter lim="800000"/>
            <a:headEnd/>
            <a:tailEnd/>
          </a:ln>
          <a:effectLst/>
        </p:spPr>
        <p:txBody>
          <a:bodyPr lIns="91404" tIns="45701" rIns="91404" bIns="45701" anchor="ctr">
            <a:spAutoFit/>
          </a:bodyPr>
          <a:lstStyle/>
          <a:p>
            <a:pPr algn="ctr" defTabSz="877712"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2"/>
          <p:cNvGrpSpPr>
            <a:grpSpLocks/>
          </p:cNvGrpSpPr>
          <p:nvPr/>
        </p:nvGrpSpPr>
        <p:grpSpPr bwMode="auto">
          <a:xfrm>
            <a:off x="12472987" y="5278438"/>
            <a:ext cx="989012" cy="184150"/>
            <a:chOff x="6657" y="3492"/>
            <a:chExt cx="527" cy="121"/>
          </a:xfrm>
        </p:grpSpPr>
        <p:sp>
          <p:nvSpPr>
            <p:cNvPr id="13" name="Rectangle 13"/>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4" name="Rectangle 14"/>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5" name="Rectangle 15"/>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6" name="Rectangle 16"/>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17"/>
          <p:cNvGrpSpPr>
            <a:grpSpLocks/>
          </p:cNvGrpSpPr>
          <p:nvPr/>
        </p:nvGrpSpPr>
        <p:grpSpPr bwMode="auto">
          <a:xfrm>
            <a:off x="12472987" y="6203970"/>
            <a:ext cx="989012" cy="182563"/>
            <a:chOff x="6657" y="4103"/>
            <a:chExt cx="527" cy="121"/>
          </a:xfrm>
        </p:grpSpPr>
        <p:sp>
          <p:nvSpPr>
            <p:cNvPr id="18" name="Rectangle 18"/>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 name="Rectangle 19"/>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0" name="Rectangle 20"/>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1" name="Rectangle 21"/>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2" name="Group 22"/>
          <p:cNvGrpSpPr>
            <a:grpSpLocks/>
          </p:cNvGrpSpPr>
          <p:nvPr/>
        </p:nvGrpSpPr>
        <p:grpSpPr bwMode="auto">
          <a:xfrm>
            <a:off x="12472987" y="6450013"/>
            <a:ext cx="989012" cy="182562"/>
            <a:chOff x="6657" y="4266"/>
            <a:chExt cx="527" cy="121"/>
          </a:xfrm>
        </p:grpSpPr>
        <p:sp>
          <p:nvSpPr>
            <p:cNvPr id="23" name="Rectangle 23"/>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4" name="Rectangle 24"/>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5" name="Rectangle 25"/>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6" name="Rectangle 26"/>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7" name="Group 27"/>
          <p:cNvGrpSpPr>
            <a:grpSpLocks/>
          </p:cNvGrpSpPr>
          <p:nvPr/>
        </p:nvGrpSpPr>
        <p:grpSpPr bwMode="auto">
          <a:xfrm>
            <a:off x="12472987" y="5527695"/>
            <a:ext cx="989012" cy="182563"/>
            <a:chOff x="6657" y="3656"/>
            <a:chExt cx="527" cy="121"/>
          </a:xfrm>
        </p:grpSpPr>
        <p:sp>
          <p:nvSpPr>
            <p:cNvPr id="28" name="Rectangle 28"/>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9" name="Rectangle 29"/>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0" name="Rectangle 30"/>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1" name="Rectangle 31"/>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2" name="Group 32"/>
          <p:cNvGrpSpPr>
            <a:grpSpLocks/>
          </p:cNvGrpSpPr>
          <p:nvPr/>
        </p:nvGrpSpPr>
        <p:grpSpPr bwMode="auto">
          <a:xfrm>
            <a:off x="12472987" y="5957888"/>
            <a:ext cx="989012" cy="182562"/>
            <a:chOff x="6657" y="3941"/>
            <a:chExt cx="527" cy="121"/>
          </a:xfrm>
        </p:grpSpPr>
        <p:sp>
          <p:nvSpPr>
            <p:cNvPr id="33" name="Rectangle 33"/>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4" name="Rectangle 34"/>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5" name="Rectangle 35"/>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6" name="Rectangle 36"/>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7" name="Group 37"/>
          <p:cNvGrpSpPr>
            <a:grpSpLocks/>
          </p:cNvGrpSpPr>
          <p:nvPr/>
        </p:nvGrpSpPr>
        <p:grpSpPr bwMode="auto">
          <a:xfrm>
            <a:off x="12472987" y="6697663"/>
            <a:ext cx="989012" cy="182562"/>
            <a:chOff x="6657" y="4430"/>
            <a:chExt cx="527" cy="121"/>
          </a:xfrm>
        </p:grpSpPr>
        <p:sp>
          <p:nvSpPr>
            <p:cNvPr id="38" name="Rectangle 38"/>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9" name="Rectangle 39"/>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0" name="Rectangle 40"/>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1" name="Rectangle 41"/>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2" name="Group 42"/>
          <p:cNvGrpSpPr>
            <a:grpSpLocks/>
          </p:cNvGrpSpPr>
          <p:nvPr/>
        </p:nvGrpSpPr>
        <p:grpSpPr bwMode="auto">
          <a:xfrm>
            <a:off x="12472987" y="5032375"/>
            <a:ext cx="989012" cy="184150"/>
            <a:chOff x="6657" y="3329"/>
            <a:chExt cx="527" cy="122"/>
          </a:xfrm>
        </p:grpSpPr>
        <p:sp>
          <p:nvSpPr>
            <p:cNvPr id="43" name="Rectangle 43"/>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4" name="Rectangle 44"/>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5" name="Rectangle 45"/>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6" name="Rectangle 46"/>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7" name="Group 47"/>
          <p:cNvGrpSpPr>
            <a:grpSpLocks/>
          </p:cNvGrpSpPr>
          <p:nvPr/>
        </p:nvGrpSpPr>
        <p:grpSpPr bwMode="auto">
          <a:xfrm>
            <a:off x="12472987" y="4600595"/>
            <a:ext cx="989012" cy="182563"/>
            <a:chOff x="6657" y="3043"/>
            <a:chExt cx="527" cy="121"/>
          </a:xfrm>
        </p:grpSpPr>
        <p:sp>
          <p:nvSpPr>
            <p:cNvPr id="48" name="Rectangle 48"/>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9" name="Rectangle 49"/>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0" name="Rectangle 50"/>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1" name="Rectangle 51"/>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2" name="Group 52"/>
          <p:cNvGrpSpPr>
            <a:grpSpLocks/>
          </p:cNvGrpSpPr>
          <p:nvPr/>
        </p:nvGrpSpPr>
        <p:grpSpPr bwMode="auto">
          <a:xfrm>
            <a:off x="12472987" y="4354513"/>
            <a:ext cx="989012" cy="184150"/>
            <a:chOff x="6657" y="2881"/>
            <a:chExt cx="527" cy="121"/>
          </a:xfrm>
        </p:grpSpPr>
        <p:sp>
          <p:nvSpPr>
            <p:cNvPr id="53" name="Rectangle 53"/>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4" name="Rectangle 54"/>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5" name="Rectangle 55"/>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6" name="Rectangle 56"/>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57" name="Rectangle 57"/>
          <p:cNvSpPr>
            <a:spLocks noChangeArrowheads="1"/>
          </p:cNvSpPr>
          <p:nvPr/>
        </p:nvSpPr>
        <p:spPr bwMode="auto">
          <a:xfrm>
            <a:off x="12269788" y="2263781"/>
            <a:ext cx="1401762" cy="2654300"/>
          </a:xfrm>
          <a:prstGeom prst="rect">
            <a:avLst/>
          </a:prstGeom>
          <a:noFill/>
          <a:ln w="9525">
            <a:noFill/>
            <a:miter lim="800000"/>
            <a:headEnd/>
            <a:tailEnd/>
          </a:ln>
          <a:effectLst/>
        </p:spPr>
        <p:txBody>
          <a:bodyPr lIns="87778" tIns="43890" rIns="87778" bIns="43890"/>
          <a:lstStyle/>
          <a:p>
            <a:pPr defTabSz="914217" fontAlgn="base">
              <a:lnSpc>
                <a:spcPct val="120000"/>
              </a:lnSpc>
              <a:spcBef>
                <a:spcPct val="0"/>
              </a:spcBef>
              <a:spcAft>
                <a:spcPct val="0"/>
              </a:spcAft>
              <a:defRPr/>
            </a:pPr>
            <a:r>
              <a:rPr lang="zh-CN" altLang="en-US" sz="1200" b="1">
                <a:solidFill>
                  <a:srgbClr val="F8F8F8"/>
                </a:solidFill>
                <a:latin typeface="华文细黑" pitchFamily="2" charset="-122"/>
              </a:rPr>
              <a:t>配色参考方案：</a:t>
            </a:r>
          </a:p>
          <a:p>
            <a:pPr defTabSz="914217" fontAlgn="base">
              <a:lnSpc>
                <a:spcPct val="120000"/>
              </a:lnSpc>
              <a:spcBef>
                <a:spcPct val="0"/>
              </a:spcBef>
              <a:spcAft>
                <a:spcPct val="0"/>
              </a:spcAft>
              <a:defRPr/>
            </a:pPr>
            <a:r>
              <a:rPr lang="zh-CN" altLang="en-US" sz="1200" b="1">
                <a:solidFill>
                  <a:srgbClr val="F8F8F8"/>
                </a:solidFill>
                <a:latin typeface="华文细黑" pitchFamily="2" charset="-122"/>
              </a:rPr>
              <a:t>建议同一页面内不超过四种颜色，以下是９组配色方案，同一页面内只选择一组使用。</a:t>
            </a:r>
          </a:p>
          <a:p>
            <a:pPr defTabSz="914217" fontAlgn="base">
              <a:lnSpc>
                <a:spcPct val="120000"/>
              </a:lnSpc>
              <a:spcBef>
                <a:spcPct val="0"/>
              </a:spcBef>
              <a:spcAft>
                <a:spcPct val="0"/>
              </a:spcAft>
              <a:defRPr/>
            </a:pPr>
            <a:r>
              <a:rPr lang="zh-CN" altLang="en-US" sz="1200" b="1">
                <a:solidFill>
                  <a:srgbClr val="F8F8F8"/>
                </a:solidFill>
                <a:latin typeface="华文细黑" pitchFamily="2" charset="-122"/>
              </a:rPr>
              <a:t>（仅供参考）</a:t>
            </a:r>
          </a:p>
        </p:txBody>
      </p:sp>
      <p:sp>
        <p:nvSpPr>
          <p:cNvPr id="58" name="Rectangle 58"/>
          <p:cNvSpPr>
            <a:spLocks noChangeArrowheads="1"/>
          </p:cNvSpPr>
          <p:nvPr/>
        </p:nvSpPr>
        <p:spPr bwMode="auto">
          <a:xfrm>
            <a:off x="12269788" y="-61907"/>
            <a:ext cx="1401762" cy="838201"/>
          </a:xfrm>
          <a:prstGeom prst="rect">
            <a:avLst/>
          </a:prstGeom>
          <a:noFill/>
          <a:ln w="9525">
            <a:noFill/>
            <a:miter lim="800000"/>
            <a:headEnd/>
            <a:tailEnd/>
          </a:ln>
          <a:effectLst/>
        </p:spPr>
        <p:txBody>
          <a:bodyPr lIns="87778" tIns="43890" rIns="87778" bIns="43890"/>
          <a:lstStyle/>
          <a:p>
            <a:pPr defTabSz="914217" fontAlgn="base">
              <a:lnSpc>
                <a:spcPct val="120000"/>
              </a:lnSpc>
              <a:spcBef>
                <a:spcPct val="0"/>
              </a:spcBef>
              <a:spcAft>
                <a:spcPct val="0"/>
              </a:spcAft>
              <a:defRPr/>
            </a:pPr>
            <a:r>
              <a:rPr lang="zh-CN" altLang="en-US" sz="1200" b="1">
                <a:solidFill>
                  <a:srgbClr val="F8F8F8"/>
                </a:solidFill>
                <a:latin typeface="华文细黑" pitchFamily="2" charset="-122"/>
              </a:rPr>
              <a:t>客户或者合作伙伴的标志放在右上角</a:t>
            </a:r>
            <a:r>
              <a:rPr lang="en-US" altLang="zh-CN" sz="1200" b="1" dirty="0">
                <a:solidFill>
                  <a:srgbClr val="F8F8F8"/>
                </a:solidFill>
                <a:latin typeface="华文细黑" pitchFamily="2" charset="-122"/>
              </a:rPr>
              <a:t>.</a:t>
            </a:r>
          </a:p>
        </p:txBody>
      </p:sp>
      <p:sp>
        <p:nvSpPr>
          <p:cNvPr id="1920008" name="Rectangle 8"/>
          <p:cNvSpPr>
            <a:spLocks noGrp="1" noChangeArrowheads="1"/>
          </p:cNvSpPr>
          <p:nvPr>
            <p:ph type="ctrTitle"/>
          </p:nvPr>
        </p:nvSpPr>
        <p:spPr>
          <a:xfrm>
            <a:off x="896939" y="2130445"/>
            <a:ext cx="7350126" cy="1470025"/>
          </a:xfrm>
          <a:prstGeom prst="rect">
            <a:avLst/>
          </a:prstGeom>
        </p:spPr>
        <p:txBody>
          <a:bodyPr/>
          <a:lstStyle>
            <a:lvl1pPr>
              <a:defRPr sz="3999">
                <a:solidFill>
                  <a:schemeClr val="bg1"/>
                </a:solidFill>
                <a:latin typeface="FrutigerNext LT Medium" panose="020B0603040504020204" pitchFamily="34" charset="0"/>
                <a:ea typeface="SimSun" panose="02010600030101010101" pitchFamily="2" charset="-122"/>
              </a:defRPr>
            </a:lvl1pPr>
          </a:lstStyle>
          <a:p>
            <a:r>
              <a:rPr lang="zh-CN" altLang="en-US" dirty="0"/>
              <a:t>单击此处编辑母版标题样式</a:t>
            </a:r>
          </a:p>
        </p:txBody>
      </p:sp>
      <p:sp>
        <p:nvSpPr>
          <p:cNvPr id="1920009" name="Rectangle 9"/>
          <p:cNvSpPr>
            <a:spLocks noGrp="1" noChangeArrowheads="1"/>
          </p:cNvSpPr>
          <p:nvPr>
            <p:ph type="subTitle" idx="1"/>
          </p:nvPr>
        </p:nvSpPr>
        <p:spPr>
          <a:xfrm>
            <a:off x="896938" y="4108450"/>
            <a:ext cx="7345362" cy="533400"/>
          </a:xfrm>
          <a:prstGeom prst="rect">
            <a:avLst/>
          </a:prstGeom>
        </p:spPr>
        <p:txBody>
          <a:bodyPr anchor="ctr"/>
          <a:lstStyle>
            <a:lvl1pPr marL="0" indent="0">
              <a:buFontTx/>
              <a:buNone/>
              <a:defRPr>
                <a:solidFill>
                  <a:schemeClr val="bg1"/>
                </a:solidFill>
                <a:latin typeface="FrutigerNext LT Medium" panose="020B0603040504020204" pitchFamily="34" charset="0"/>
                <a:ea typeface="SimSun" panose="02010600030101010101" pitchFamily="2" charset="-122"/>
              </a:defRPr>
            </a:lvl1pPr>
          </a:lstStyle>
          <a:p>
            <a:r>
              <a:rPr lang="zh-CN" altLang="en-US" dirty="0"/>
              <a:t>单击此处编辑母版副标题样式</a:t>
            </a:r>
          </a:p>
        </p:txBody>
      </p:sp>
    </p:spTree>
    <p:extLst>
      <p:ext uri="{BB962C8B-B14F-4D97-AF65-F5344CB8AC3E}">
        <p14:creationId xmlns:p14="http://schemas.microsoft.com/office/powerpoint/2010/main" val="3161372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742472"/>
          </a:xfrm>
          <a:prstGeom prst="rect">
            <a:avLst/>
          </a:prstGeom>
        </p:spPr>
        <p:txBody>
          <a:bodyPr/>
          <a:lstStyle>
            <a:lvl1pPr>
              <a:defRPr sz="3600"/>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638" y="2130426"/>
            <a:ext cx="10365899"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759" y="6356351"/>
            <a:ext cx="2845541" cy="365125"/>
          </a:xfrm>
          <a:prstGeom prst="rect">
            <a:avLst/>
          </a:prstGeom>
        </p:spPr>
        <p:txBody>
          <a:bodyPr/>
          <a:lstStyle/>
          <a:p>
            <a:fld id="{1D8BD707-D9CF-40AE-B4C6-C98DA3205C09}" type="datetimeFigureOut">
              <a:rPr lang="en-US" smtClean="0"/>
              <a:pPr/>
              <a:t>11/29/2016</a:t>
            </a:fld>
            <a:endParaRPr lang="en-US"/>
          </a:p>
        </p:txBody>
      </p:sp>
      <p:sp>
        <p:nvSpPr>
          <p:cNvPr id="5" name="Footer Placeholder 4"/>
          <p:cNvSpPr>
            <a:spLocks noGrp="1"/>
          </p:cNvSpPr>
          <p:nvPr>
            <p:ph type="ftr" sz="quarter" idx="11"/>
          </p:nvPr>
        </p:nvSpPr>
        <p:spPr>
          <a:xfrm>
            <a:off x="4166685" y="6356351"/>
            <a:ext cx="3861805" cy="365125"/>
          </a:xfrm>
          <a:prstGeom prst="rect">
            <a:avLst/>
          </a:prstGeom>
        </p:spPr>
        <p:txBody>
          <a:bodyPr/>
          <a:lstStyle/>
          <a:p>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370320C8-A070-4796-9ADF-4C81B2941037}"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910513" y="6402389"/>
            <a:ext cx="1414462" cy="1101725"/>
          </a:xfrm>
          <a:prstGeom prst="rect">
            <a:avLst/>
          </a:prstGeom>
        </p:spPr>
        <p:txBody>
          <a:bodyPr/>
          <a:lstStyle/>
          <a:p>
            <a:pPr defTabSz="914217">
              <a:defRPr/>
            </a:pPr>
            <a:endParaRPr lang="de-DE" altLang="zh-CN" smtClean="0">
              <a:solidFill>
                <a:srgbClr val="000000"/>
              </a:solidFill>
            </a:endParaRPr>
          </a:p>
          <a:p>
            <a:pPr>
              <a:defRPr/>
            </a:pPr>
            <a:r>
              <a:rPr lang="de-DE" altLang="zh-CN" smtClean="0">
                <a:solidFill>
                  <a:srgbClr val="000000"/>
                </a:solidFill>
              </a:rPr>
              <a:t>Page </a:t>
            </a:r>
            <a:fld id="{ECC70497-8CFD-4CA1-9839-DF947F80D45B}" type="slidenum">
              <a:rPr lang="de-DE" altLang="zh-CN" smtClean="0">
                <a:solidFill>
                  <a:srgbClr val="000000"/>
                </a:solidFill>
              </a:rPr>
              <a:pPr>
                <a:defRPr/>
              </a:pPr>
              <a:t>‹#›</a:t>
            </a:fld>
            <a:endParaRPr lang="en-GB" altLang="zh-CN" dirty="0">
              <a:solidFill>
                <a:srgbClr val="000000"/>
              </a:solidFill>
            </a:endParaRPr>
          </a:p>
        </p:txBody>
      </p:sp>
      <p:pic>
        <p:nvPicPr>
          <p:cNvPr id="4"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1" y="0"/>
            <a:ext cx="12195175" cy="6859786"/>
          </a:xfrm>
          <a:prstGeom prst="rect">
            <a:avLst/>
          </a:prstGeom>
          <a:noFill/>
        </p:spPr>
      </p:pic>
      <p:pic>
        <p:nvPicPr>
          <p:cNvPr id="5"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1" y="0"/>
            <a:ext cx="12195175" cy="6859786"/>
          </a:xfrm>
          <a:prstGeom prst="rect">
            <a:avLst/>
          </a:prstGeom>
          <a:noFill/>
        </p:spPr>
      </p:pic>
      <p:sp>
        <p:nvSpPr>
          <p:cNvPr id="6" name="Text Box 16"/>
          <p:cNvSpPr txBox="1">
            <a:spLocks noChangeArrowheads="1"/>
          </p:cNvSpPr>
          <p:nvPr userDrawn="1"/>
        </p:nvSpPr>
        <p:spPr bwMode="auto">
          <a:xfrm>
            <a:off x="3975672" y="2228448"/>
            <a:ext cx="3907673" cy="1015299"/>
          </a:xfrm>
          <a:prstGeom prst="rect">
            <a:avLst/>
          </a:prstGeom>
          <a:noFill/>
          <a:ln w="9525">
            <a:noFill/>
            <a:miter lim="800000"/>
            <a:headEnd/>
            <a:tailEnd/>
          </a:ln>
        </p:spPr>
        <p:txBody>
          <a:bodyPr wrap="none">
            <a:spAutoFit/>
          </a:bodyPr>
          <a:lstStyle/>
          <a:p>
            <a:pPr defTabSz="914217" eaLnBrk="0" fontAlgn="base" hangingPunct="0">
              <a:spcBef>
                <a:spcPct val="0"/>
              </a:spcBef>
              <a:spcAft>
                <a:spcPct val="0"/>
              </a:spcAft>
            </a:pPr>
            <a:r>
              <a:rPr lang="en-US" altLang="zh-CN" sz="5999" dirty="0" smtClean="0">
                <a:solidFill>
                  <a:srgbClr val="CC0000"/>
                </a:solidFill>
                <a:ea typeface="MS PGothic" pitchFamily="34" charset="-128"/>
              </a:rPr>
              <a:t>THANK YOU</a:t>
            </a:r>
            <a:endParaRPr lang="en-US" altLang="zh-CN" sz="5999" dirty="0">
              <a:solidFill>
                <a:srgbClr val="CC0000"/>
              </a:solidFill>
              <a:ea typeface="MS PGothic" pitchFamily="34" charset="-128"/>
            </a:endParaRPr>
          </a:p>
        </p:txBody>
      </p:sp>
      <p:sp>
        <p:nvSpPr>
          <p:cNvPr id="7" name="Text Box 17"/>
          <p:cNvSpPr txBox="1">
            <a:spLocks noChangeArrowheads="1"/>
          </p:cNvSpPr>
          <p:nvPr userDrawn="1"/>
        </p:nvSpPr>
        <p:spPr bwMode="auto">
          <a:xfrm>
            <a:off x="5311923" y="3412723"/>
            <a:ext cx="1569404" cy="307706"/>
          </a:xfrm>
          <a:prstGeom prst="rect">
            <a:avLst/>
          </a:prstGeom>
          <a:noFill/>
          <a:ln w="9525">
            <a:noFill/>
            <a:miter lim="800000"/>
            <a:headEnd/>
            <a:tailEnd/>
          </a:ln>
        </p:spPr>
        <p:txBody>
          <a:bodyPr wrap="none">
            <a:spAutoFit/>
          </a:bodyPr>
          <a:lstStyle/>
          <a:p>
            <a:pPr defTabSz="914217" eaLnBrk="0" fontAlgn="base" hangingPunct="0">
              <a:spcBef>
                <a:spcPct val="0"/>
              </a:spcBef>
              <a:spcAft>
                <a:spcPct val="0"/>
              </a:spcAft>
            </a:pPr>
            <a:r>
              <a:rPr lang="en-US" altLang="zh-CN" sz="1400" dirty="0" smtClean="0">
                <a:solidFill>
                  <a:srgbClr val="000000">
                    <a:lumMod val="75000"/>
                    <a:lumOff val="25000"/>
                  </a:srgbClr>
                </a:solidFill>
                <a:latin typeface="FrutigerNext LT Light" pitchFamily="34" charset="0"/>
                <a:ea typeface="MS PGothic" pitchFamily="34" charset="-128"/>
              </a:rPr>
              <a:t>www.huawei.com</a:t>
            </a:r>
            <a:endParaRPr lang="en-US" altLang="zh-CN" sz="1400" dirty="0">
              <a:solidFill>
                <a:srgbClr val="000000">
                  <a:lumMod val="75000"/>
                  <a:lumOff val="25000"/>
                </a:srgbClr>
              </a:solidFill>
              <a:latin typeface="FrutigerNext LT Light" pitchFamily="34" charset="0"/>
              <a:ea typeface="MS PGothic" pitchFamily="34" charset="-128"/>
            </a:endParaRPr>
          </a:p>
        </p:txBody>
      </p:sp>
      <p:sp>
        <p:nvSpPr>
          <p:cNvPr id="8" name="TextBox 7"/>
          <p:cNvSpPr txBox="1"/>
          <p:nvPr userDrawn="1"/>
        </p:nvSpPr>
        <p:spPr>
          <a:xfrm>
            <a:off x="1482694" y="4508390"/>
            <a:ext cx="9182099" cy="1384995"/>
          </a:xfrm>
          <a:prstGeom prst="rect">
            <a:avLst/>
          </a:prstGeom>
          <a:noFill/>
        </p:spPr>
        <p:txBody>
          <a:bodyPr wrap="square" rtlCol="0">
            <a:spAutoFit/>
          </a:bodyPr>
          <a:lstStyle/>
          <a:p>
            <a:pPr algn="just" defTabSz="914217">
              <a:spcAft>
                <a:spcPts val="600"/>
              </a:spcAft>
              <a:defRPr/>
            </a:pPr>
            <a:r>
              <a:rPr lang="en-US" altLang="zh-CN" sz="1400" dirty="0" smtClean="0">
                <a:solidFill>
                  <a:srgbClr val="000000">
                    <a:lumMod val="75000"/>
                    <a:lumOff val="25000"/>
                  </a:srgbClr>
                </a:solidFill>
                <a:latin typeface="FrutigerNext LT Medium"/>
                <a:ea typeface="宋体" charset="-122"/>
              </a:rPr>
              <a:t>Copyright©2016 Huawei Technologies Co., Ltd. All Rights Reserved.</a:t>
            </a:r>
            <a:endParaRPr lang="zh-CN" altLang="zh-CN" sz="1400" dirty="0" smtClean="0">
              <a:solidFill>
                <a:srgbClr val="000000">
                  <a:lumMod val="75000"/>
                  <a:lumOff val="25000"/>
                </a:srgbClr>
              </a:solidFill>
              <a:latin typeface="FrutigerNext LT Medium"/>
              <a:ea typeface="宋体" charset="-122"/>
            </a:endParaRPr>
          </a:p>
          <a:p>
            <a:pPr algn="just" defTabSz="914217">
              <a:defRPr/>
            </a:pPr>
            <a:r>
              <a:rPr lang="en-US" altLang="zh-CN" sz="1300" dirty="0" smtClean="0">
                <a:solidFill>
                  <a:srgbClr val="000000">
                    <a:lumMod val="75000"/>
                    <a:lumOff val="25000"/>
                  </a:srgbClr>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lumMod val="75000"/>
                  <a:lumOff val="25000"/>
                </a:srgbClr>
              </a:solidFill>
              <a:ea typeface="宋体" charset="-122"/>
            </a:endParaRPr>
          </a:p>
        </p:txBody>
      </p:sp>
    </p:spTree>
    <p:extLst>
      <p:ext uri="{BB962C8B-B14F-4D97-AF65-F5344CB8AC3E}">
        <p14:creationId xmlns:p14="http://schemas.microsoft.com/office/powerpoint/2010/main" val="1691191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1" name="Group 5"/>
          <p:cNvGrpSpPr>
            <a:grpSpLocks/>
          </p:cNvGrpSpPr>
          <p:nvPr userDrawn="1"/>
        </p:nvGrpSpPr>
        <p:grpSpPr bwMode="auto">
          <a:xfrm>
            <a:off x="1" y="6216656"/>
            <a:ext cx="12195175" cy="635000"/>
            <a:chOff x="0" y="3920"/>
            <a:chExt cx="7682" cy="400"/>
          </a:xfrm>
        </p:grpSpPr>
        <p:pic>
          <p:nvPicPr>
            <p:cNvPr id="12" name="Picture 6" descr="图片1"/>
            <p:cNvPicPr>
              <a:picLocks noChangeAspect="1" noChangeArrowheads="1"/>
            </p:cNvPicPr>
            <p:nvPr userDrawn="1"/>
          </p:nvPicPr>
          <p:blipFill>
            <a:blip r:embed="rId8" cstate="print"/>
            <a:srcRect/>
            <a:stretch>
              <a:fillRect/>
            </a:stretch>
          </p:blipFill>
          <p:spPr bwMode="auto">
            <a:xfrm>
              <a:off x="0" y="3920"/>
              <a:ext cx="5760" cy="400"/>
            </a:xfrm>
            <a:prstGeom prst="rect">
              <a:avLst/>
            </a:prstGeom>
            <a:noFill/>
            <a:ln w="9525">
              <a:noFill/>
              <a:miter lim="800000"/>
              <a:headEnd/>
              <a:tailEnd/>
            </a:ln>
          </p:spPr>
        </p:pic>
        <p:pic>
          <p:nvPicPr>
            <p:cNvPr id="13" name="Picture 7" descr="图片1"/>
            <p:cNvPicPr>
              <a:picLocks noChangeAspect="1" noChangeArrowheads="1"/>
            </p:cNvPicPr>
            <p:nvPr userDrawn="1"/>
          </p:nvPicPr>
          <p:blipFill>
            <a:blip r:embed="rId8" cstate="print"/>
            <a:srcRect/>
            <a:stretch>
              <a:fillRect/>
            </a:stretch>
          </p:blipFill>
          <p:spPr bwMode="auto">
            <a:xfrm>
              <a:off x="1539" y="3920"/>
              <a:ext cx="5760" cy="400"/>
            </a:xfrm>
            <a:prstGeom prst="rect">
              <a:avLst/>
            </a:prstGeom>
            <a:noFill/>
            <a:ln w="9525">
              <a:noFill/>
              <a:miter lim="800000"/>
              <a:headEnd/>
              <a:tailEnd/>
            </a:ln>
          </p:spPr>
        </p:pic>
        <p:pic>
          <p:nvPicPr>
            <p:cNvPr id="14" name="Picture 8" descr="图片1"/>
            <p:cNvPicPr>
              <a:picLocks noChangeAspect="1" noChangeArrowheads="1"/>
            </p:cNvPicPr>
            <p:nvPr userDrawn="1"/>
          </p:nvPicPr>
          <p:blipFill>
            <a:blip r:embed="rId8" cstate="print"/>
            <a:srcRect/>
            <a:stretch>
              <a:fillRect/>
            </a:stretch>
          </p:blipFill>
          <p:spPr bwMode="auto">
            <a:xfrm rot="10800000">
              <a:off x="6619" y="3920"/>
              <a:ext cx="1063" cy="400"/>
            </a:xfrm>
            <a:prstGeom prst="rect">
              <a:avLst/>
            </a:prstGeom>
            <a:noFill/>
            <a:ln w="9525">
              <a:noFill/>
              <a:miter lim="800000"/>
              <a:headEnd/>
              <a:tailEnd/>
            </a:ln>
          </p:spPr>
        </p:pic>
      </p:grpSp>
      <p:sp>
        <p:nvSpPr>
          <p:cNvPr id="15" name="Rectangle 10"/>
          <p:cNvSpPr>
            <a:spLocks noChangeArrowheads="1"/>
          </p:cNvSpPr>
          <p:nvPr userDrawn="1"/>
        </p:nvSpPr>
        <p:spPr bwMode="auto">
          <a:xfrm>
            <a:off x="7910513" y="6396058"/>
            <a:ext cx="1414462" cy="1101725"/>
          </a:xfrm>
          <a:prstGeom prst="rect">
            <a:avLst/>
          </a:prstGeom>
          <a:noFill/>
          <a:ln w="9525">
            <a:noFill/>
            <a:miter lim="800000"/>
            <a:headEnd/>
            <a:tailEnd/>
          </a:ln>
          <a:effectLst/>
        </p:spPr>
        <p:txBody>
          <a:bodyPr lIns="0" tIns="0" rIns="0" bIns="0"/>
          <a:lstStyle/>
          <a:p>
            <a:pPr defTabSz="784068" eaLnBrk="0" fontAlgn="base" hangingPunct="0">
              <a:lnSpc>
                <a:spcPct val="85000"/>
              </a:lnSpc>
              <a:spcBef>
                <a:spcPct val="0"/>
              </a:spcBef>
              <a:spcAft>
                <a:spcPct val="0"/>
              </a:spcAft>
              <a:defRPr/>
            </a:pPr>
            <a:endParaRPr lang="de-DE" altLang="zh-CN" sz="1000">
              <a:solidFill>
                <a:srgbClr val="000000"/>
              </a:solidFill>
              <a:latin typeface="Arial" charset="0"/>
              <a:ea typeface="MS PGothic" pitchFamily="34" charset="-128"/>
            </a:endParaRPr>
          </a:p>
          <a:p>
            <a:pPr defTabSz="784068" eaLnBrk="0" fontAlgn="base" hangingPunct="0">
              <a:lnSpc>
                <a:spcPct val="85000"/>
              </a:lnSpc>
              <a:spcBef>
                <a:spcPct val="0"/>
              </a:spcBef>
              <a:spcAft>
                <a:spcPct val="0"/>
              </a:spcAft>
              <a:defRPr/>
            </a:pPr>
            <a:r>
              <a:rPr lang="de-DE" altLang="zh-CN" sz="1000">
                <a:solidFill>
                  <a:srgbClr val="000000"/>
                </a:solidFill>
                <a:latin typeface="Arial" charset="0"/>
                <a:ea typeface="MS PGothic" pitchFamily="34" charset="-128"/>
              </a:rPr>
              <a:t>Page </a:t>
            </a:r>
            <a:fld id="{BF112889-1BB9-47B4-8A56-FE276196261F}" type="slidenum">
              <a:rPr lang="de-DE" altLang="zh-CN" sz="1000">
                <a:solidFill>
                  <a:srgbClr val="000000"/>
                </a:solidFill>
                <a:latin typeface="Arial" charset="0"/>
                <a:ea typeface="MS PGothic" pitchFamily="34" charset="-128"/>
              </a:rPr>
              <a:pPr defTabSz="784068" eaLnBrk="0" fontAlgn="base" hangingPunct="0">
                <a:lnSpc>
                  <a:spcPct val="85000"/>
                </a:lnSpc>
                <a:spcBef>
                  <a:spcPct val="0"/>
                </a:spcBef>
                <a:spcAft>
                  <a:spcPct val="0"/>
                </a:spcAft>
                <a:defRPr/>
              </a:pPr>
              <a:t>‹#›</a:t>
            </a:fld>
            <a:endParaRPr lang="en-GB" altLang="zh-CN" sz="1000" dirty="0">
              <a:solidFill>
                <a:srgbClr val="000000"/>
              </a:solidFill>
              <a:latin typeface="Arial" charset="0"/>
              <a:ea typeface="MS PGothic" pitchFamily="34" charset="-128"/>
            </a:endParaRPr>
          </a:p>
        </p:txBody>
      </p:sp>
      <p:sp>
        <p:nvSpPr>
          <p:cNvPr id="16" name="Text Box 9"/>
          <p:cNvSpPr txBox="1">
            <a:spLocks noChangeArrowheads="1"/>
          </p:cNvSpPr>
          <p:nvPr userDrawn="1"/>
        </p:nvSpPr>
        <p:spPr bwMode="auto">
          <a:xfrm>
            <a:off x="869950" y="6459464"/>
            <a:ext cx="278493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b="1" dirty="0">
                <a:solidFill>
                  <a:srgbClr val="000000"/>
                </a:solidFill>
                <a:latin typeface="Arial" charset="0"/>
                <a:ea typeface="ＭＳ Ｐゴシック" pitchFamily="34" charset="-128"/>
              </a:rPr>
              <a:t>HUAWEI TECHNOLOGIES CO., LTD.</a:t>
            </a:r>
          </a:p>
        </p:txBody>
      </p:sp>
      <p:pic>
        <p:nvPicPr>
          <p:cNvPr id="17" name="Picture 11" descr="图片3副本"/>
          <p:cNvPicPr>
            <a:picLocks noChangeAspect="1" noChangeArrowheads="1"/>
          </p:cNvPicPr>
          <p:nvPr userDrawn="1"/>
        </p:nvPicPr>
        <p:blipFill>
          <a:blip r:embed="rId9" cstate="print"/>
          <a:srcRect/>
          <a:stretch>
            <a:fillRect/>
          </a:stretch>
        </p:blipFill>
        <p:spPr bwMode="auto">
          <a:xfrm>
            <a:off x="10182226" y="6388006"/>
            <a:ext cx="1295400" cy="30804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762" r:id="rId1"/>
    <p:sldLayoutId id="2147484724" r:id="rId2"/>
    <p:sldLayoutId id="2147484725" r:id="rId3"/>
    <p:sldLayoutId id="2147484746" r:id="rId4"/>
    <p:sldLayoutId id="2147484747" r:id="rId5"/>
    <p:sldLayoutId id="2147484763" r:id="rId6"/>
  </p:sldLayoutIdLst>
  <p:timing>
    <p:tnLst>
      <p:par>
        <p:cTn id="1" dur="indefinite" restart="never" nodeType="tmRoot"/>
      </p:par>
    </p:tnLst>
  </p:timing>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Drawing11111.vsd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Visio_Drawing22222.vsd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74/Docs/RP-162158.zip" TargetMode="External"/><Relationship Id="rId2" Type="http://schemas.openxmlformats.org/officeDocument/2006/relationships/hyperlink" Target="http://www.3gpp.org/ftp/tsg_ran/TSG_RAN/TSGR_74/Docs/RP-162161.zip" TargetMode="External"/><Relationship Id="rId1" Type="http://schemas.openxmlformats.org/officeDocument/2006/relationships/slideLayout" Target="../slideLayouts/slideLayout2.xml"/><Relationship Id="rId4" Type="http://schemas.openxmlformats.org/officeDocument/2006/relationships/hyperlink" Target="http://www.3gpp.org/ftp/tsg_ran/TSG_RAN/TSGR_74/Docs/RP-162159.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9952" y="2482870"/>
            <a:ext cx="10447336" cy="1470025"/>
          </a:xfrm>
        </p:spPr>
        <p:txBody>
          <a:bodyPr>
            <a:normAutofit/>
          </a:bodyPr>
          <a:lstStyle/>
          <a:p>
            <a:r>
              <a:rPr lang="en-US" sz="4000" b="1" dirty="0">
                <a:ea typeface="+mj-ea"/>
              </a:rPr>
              <a:t>Outlook on Rel-15 NB-IoT enhancements</a:t>
            </a:r>
          </a:p>
        </p:txBody>
      </p:sp>
      <p:sp>
        <p:nvSpPr>
          <p:cNvPr id="9" name="Subtitle 2"/>
          <p:cNvSpPr txBox="1">
            <a:spLocks/>
          </p:cNvSpPr>
          <p:nvPr/>
        </p:nvSpPr>
        <p:spPr>
          <a:xfrm>
            <a:off x="236220" y="80010"/>
            <a:ext cx="11734800" cy="1212242"/>
          </a:xfrm>
          <a:prstGeom prst="rect">
            <a:avLst/>
          </a:prstGeom>
        </p:spPr>
        <p:txBody>
          <a:bodyPr anchor="ctr"/>
          <a:lstStyle>
            <a:lvl1pPr marL="0" indent="0" algn="l" defTabSz="877888" rtl="0" eaLnBrk="0" fontAlgn="base" hangingPunct="0">
              <a:lnSpc>
                <a:spcPct val="140000"/>
              </a:lnSpc>
              <a:spcBef>
                <a:spcPct val="0"/>
              </a:spcBef>
              <a:spcAft>
                <a:spcPct val="0"/>
              </a:spcAft>
              <a:buFontTx/>
              <a:buNone/>
              <a:defRPr sz="2800" b="1">
                <a:solidFill>
                  <a:schemeClr val="bg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a:lstStyle>
          <a:p>
            <a:pPr>
              <a:lnSpc>
                <a:spcPct val="100000"/>
              </a:lnSpc>
              <a:spcBef>
                <a:spcPts val="336"/>
              </a:spcBef>
              <a:tabLst>
                <a:tab pos="1524000" algn="l"/>
              </a:tabLst>
            </a:pPr>
            <a:r>
              <a:rPr lang="en-US" sz="1400" kern="0" dirty="0" smtClean="0">
                <a:solidFill>
                  <a:schemeClr val="tx1"/>
                </a:solidFill>
                <a:latin typeface="FrutigerNext LT Medium" panose="020B0603040504020204" pitchFamily="34" charset="0"/>
              </a:rPr>
              <a:t>3GPP TSG RAN Meeting #74									       </a:t>
            </a:r>
            <a:r>
              <a:rPr lang="en-US" sz="1400" kern="0" dirty="0" smtClean="0">
                <a:solidFill>
                  <a:schemeClr val="tx1"/>
                </a:solidFill>
                <a:latin typeface="FrutigerNext LT Medium" panose="020B0603040504020204" pitchFamily="34" charset="0"/>
              </a:rPr>
              <a:t>	RP-162160</a:t>
            </a:r>
            <a:endParaRPr lang="en-US" sz="1400" kern="0" dirty="0" smtClean="0">
              <a:solidFill>
                <a:schemeClr val="tx1"/>
              </a:solidFill>
              <a:latin typeface="FrutigerNext LT Medium" panose="020B0603040504020204" pitchFamily="34" charset="0"/>
            </a:endParaRPr>
          </a:p>
          <a:p>
            <a:pPr>
              <a:lnSpc>
                <a:spcPct val="100000"/>
              </a:lnSpc>
              <a:spcBef>
                <a:spcPts val="336"/>
              </a:spcBef>
              <a:tabLst>
                <a:tab pos="1524000" algn="l"/>
              </a:tabLst>
            </a:pPr>
            <a:r>
              <a:rPr lang="en-US" sz="1400" kern="0" dirty="0" smtClean="0">
                <a:solidFill>
                  <a:schemeClr val="tx1"/>
                </a:solidFill>
                <a:latin typeface="FrutigerNext LT Medium" panose="020B0603040504020204" pitchFamily="34" charset="0"/>
              </a:rPr>
              <a:t>Vienna, Austria, December 5-8, 2016</a:t>
            </a:r>
          </a:p>
          <a:p>
            <a:pPr>
              <a:lnSpc>
                <a:spcPct val="100000"/>
              </a:lnSpc>
              <a:spcBef>
                <a:spcPts val="336"/>
              </a:spcBef>
              <a:tabLst>
                <a:tab pos="1524000" algn="l"/>
              </a:tabLst>
            </a:pPr>
            <a:r>
              <a:rPr lang="en-US" sz="1400" kern="0" dirty="0" smtClean="0">
                <a:solidFill>
                  <a:schemeClr val="tx1"/>
                </a:solidFill>
                <a:latin typeface="FrutigerNext LT Medium" panose="020B0603040504020204" pitchFamily="34" charset="0"/>
              </a:rPr>
              <a:t>Agenda Item: 	10.1.1									       </a:t>
            </a:r>
          </a:p>
          <a:p>
            <a:pPr>
              <a:lnSpc>
                <a:spcPct val="100000"/>
              </a:lnSpc>
              <a:spcBef>
                <a:spcPts val="336"/>
              </a:spcBef>
              <a:tabLst>
                <a:tab pos="1524000" algn="l"/>
              </a:tabLst>
            </a:pPr>
            <a:r>
              <a:rPr lang="en-US" sz="1400" kern="0" dirty="0" smtClean="0">
                <a:solidFill>
                  <a:schemeClr val="tx1"/>
                </a:solidFill>
                <a:latin typeface="FrutigerNext LT Medium" panose="020B0603040504020204" pitchFamily="34" charset="0"/>
              </a:rPr>
              <a:t>Source: 	Huawei, HiSilicon, Neul</a:t>
            </a:r>
          </a:p>
          <a:p>
            <a:pPr>
              <a:lnSpc>
                <a:spcPct val="100000"/>
              </a:lnSpc>
              <a:spcBef>
                <a:spcPts val="336"/>
              </a:spcBef>
              <a:tabLst>
                <a:tab pos="1524000" algn="l"/>
              </a:tabLst>
            </a:pPr>
            <a:r>
              <a:rPr lang="en-US" sz="1400" kern="0" dirty="0" smtClean="0">
                <a:solidFill>
                  <a:schemeClr val="tx1"/>
                </a:solidFill>
                <a:latin typeface="FrutigerNext LT Medium" panose="020B0603040504020204" pitchFamily="34" charset="0"/>
              </a:rPr>
              <a:t>Document for:	Information</a:t>
            </a:r>
            <a:endParaRPr lang="en-US" sz="1400" kern="0" dirty="0">
              <a:solidFill>
                <a:schemeClr val="tx1"/>
              </a:solidFill>
              <a:latin typeface="FrutigerNext LT Medium" panose="020B0603040504020204" pitchFamily="34" charset="0"/>
            </a:endParaRPr>
          </a:p>
        </p:txBody>
      </p:sp>
    </p:spTree>
    <p:extLst>
      <p:ext uri="{BB962C8B-B14F-4D97-AF65-F5344CB8AC3E}">
        <p14:creationId xmlns:p14="http://schemas.microsoft.com/office/powerpoint/2010/main" val="1791936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467544" y="3720548"/>
            <a:ext cx="10771956" cy="2438400"/>
          </a:xfrm>
        </p:spPr>
        <p:txBody>
          <a:bodyPr/>
          <a:lstStyle/>
          <a:p>
            <a:pPr eaLnBrk="1" hangingPunct="1"/>
            <a:r>
              <a:rPr lang="en-US" altLang="zh-CN" sz="1400" dirty="0" smtClean="0"/>
              <a:t>Motivation</a:t>
            </a:r>
            <a:r>
              <a:rPr lang="zh-CN" altLang="en-US" sz="1400" dirty="0" smtClean="0"/>
              <a:t>： </a:t>
            </a:r>
            <a:endParaRPr lang="en-US" altLang="zh-CN" sz="1400" dirty="0" smtClean="0"/>
          </a:p>
          <a:p>
            <a:pPr lvl="1" eaLnBrk="1" hangingPunct="1"/>
            <a:r>
              <a:rPr lang="en-US" altLang="zh-CN" sz="1200" dirty="0" smtClean="0"/>
              <a:t>In some scenarios, e.g. UEs deep underground may not be able to connect to NB-IoT macro eNB. However, the end user requires 100% coverage services. Small cells with multi-hops should be used in this scenario.</a:t>
            </a:r>
          </a:p>
          <a:p>
            <a:pPr lvl="1" eaLnBrk="1" hangingPunct="1"/>
            <a:r>
              <a:rPr lang="en-US" altLang="zh-CN" sz="1200" dirty="0" smtClean="0"/>
              <a:t>NB-IoT macro cell and small cell provides a continuous wireless connection solution, so the UEs only need to support NB-IoT, which greatly reduces the cost of deployment. </a:t>
            </a:r>
          </a:p>
          <a:p>
            <a:pPr eaLnBrk="1" hangingPunct="1"/>
            <a:r>
              <a:rPr lang="en-US" altLang="zh-CN" sz="1400" dirty="0" smtClean="0"/>
              <a:t>Key technologies: </a:t>
            </a:r>
          </a:p>
          <a:p>
            <a:pPr lvl="1" eaLnBrk="1" hangingPunct="1"/>
            <a:r>
              <a:rPr lang="en-US" altLang="zh-CN" sz="1200" dirty="0" smtClean="0"/>
              <a:t>Frequency allocation for small cell: NB-IoT bandwidth is only 200 kHz, it is assumed that each small cell uses different frequencies </a:t>
            </a:r>
            <a:r>
              <a:rPr lang="en-US" altLang="zh-CN" sz="1200" dirty="0"/>
              <a:t>which </a:t>
            </a:r>
            <a:r>
              <a:rPr lang="en-US" altLang="zh-CN" sz="1200" dirty="0" smtClean="0"/>
              <a:t>facilitates the deployment of NB-IoT mesh network. </a:t>
            </a:r>
          </a:p>
          <a:p>
            <a:pPr lvl="1" eaLnBrk="1" hangingPunct="1"/>
            <a:r>
              <a:rPr lang="en-US" altLang="zh-CN" sz="1200" dirty="0" smtClean="0"/>
              <a:t>Cell selection: UE can based on the radio condition and load information to choose the right small cell; </a:t>
            </a:r>
            <a:endParaRPr lang="en-US" altLang="zh-CN" sz="1200" dirty="0"/>
          </a:p>
        </p:txBody>
      </p:sp>
      <p:graphicFrame>
        <p:nvGraphicFramePr>
          <p:cNvPr id="2050" name="Object 2"/>
          <p:cNvGraphicFramePr>
            <a:graphicFrameLocks noChangeAspect="1"/>
          </p:cNvGraphicFramePr>
          <p:nvPr>
            <p:extLst>
              <p:ext uri="{D42A27DB-BD31-4B8C-83A1-F6EECF244321}">
                <p14:modId xmlns:p14="http://schemas.microsoft.com/office/powerpoint/2010/main" val="2965200950"/>
              </p:ext>
            </p:extLst>
          </p:nvPr>
        </p:nvGraphicFramePr>
        <p:xfrm>
          <a:off x="2994440" y="794590"/>
          <a:ext cx="5689600" cy="3175000"/>
        </p:xfrm>
        <a:graphic>
          <a:graphicData uri="http://schemas.openxmlformats.org/presentationml/2006/ole">
            <mc:AlternateContent xmlns:mc="http://schemas.openxmlformats.org/markup-compatibility/2006">
              <mc:Choice xmlns:v="urn:schemas-microsoft-com:vml" Requires="v">
                <p:oleObj spid="_x0000_s2093" name="Visio" r:id="rId3" imgW="7642784" imgH="4122344" progId="">
                  <p:embed/>
                </p:oleObj>
              </mc:Choice>
              <mc:Fallback>
                <p:oleObj name="Visio" r:id="rId3" imgW="7642784" imgH="4122344"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4440" y="794590"/>
                        <a:ext cx="5689600" cy="317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Small-cell deployment with NB-IoT backhaul</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08917" y="858104"/>
            <a:ext cx="10977343" cy="4925238"/>
          </a:xfrm>
        </p:spPr>
        <p:txBody>
          <a:bodyPr/>
          <a:lstStyle/>
          <a:p>
            <a:r>
              <a:rPr lang="en-US" altLang="zh-CN" sz="2000" dirty="0" smtClean="0"/>
              <a:t>Motivation and background</a:t>
            </a:r>
          </a:p>
          <a:p>
            <a:pPr lvl="1"/>
            <a:r>
              <a:rPr lang="en-US" altLang="zh-CN" sz="1900" dirty="0" smtClean="0"/>
              <a:t>No SR in physical layer in NB-IoT. RACH Msg3 is used to carry higher-layer SR.</a:t>
            </a:r>
          </a:p>
          <a:p>
            <a:pPr lvl="1"/>
            <a:r>
              <a:rPr lang="en-US" altLang="zh-CN" sz="1900" dirty="0" smtClean="0"/>
              <a:t>When the UE is RRC active and has periodic data to transmit, the UE needs to initiate RACH</a:t>
            </a:r>
            <a:r>
              <a:rPr lang="en-US" altLang="zh-CN" sz="1900" strike="sngStrike" dirty="0"/>
              <a:t> </a:t>
            </a:r>
            <a:r>
              <a:rPr lang="en-US" altLang="zh-CN" sz="1900" dirty="0" smtClean="0"/>
              <a:t>or wait for an UL grant. Such a procedure either uses more RACH resources or imposes extra latency and</a:t>
            </a:r>
            <a:endParaRPr lang="zh-CN" altLang="en-US" sz="1900" dirty="0" smtClean="0"/>
          </a:p>
          <a:p>
            <a:r>
              <a:rPr lang="en-US" altLang="zh-CN" sz="2000" dirty="0" smtClean="0"/>
              <a:t>Solution</a:t>
            </a:r>
          </a:p>
          <a:p>
            <a:pPr lvl="1"/>
            <a:r>
              <a:rPr lang="en-US" altLang="zh-CN" sz="1900" dirty="0" smtClean="0"/>
              <a:t>Introduce SR in the physical layer and RAN2 support related enhancement</a:t>
            </a:r>
          </a:p>
        </p:txBody>
      </p:sp>
      <p:sp>
        <p:nvSpPr>
          <p:cNvPr id="5" name="TextBox 4"/>
          <p:cNvSpPr txBox="1"/>
          <p:nvPr/>
        </p:nvSpPr>
        <p:spPr>
          <a:xfrm>
            <a:off x="3378200" y="5918200"/>
            <a:ext cx="489942" cy="369332"/>
          </a:xfrm>
          <a:prstGeom prst="rect">
            <a:avLst/>
          </a:prstGeom>
          <a:noFill/>
        </p:spPr>
        <p:txBody>
          <a:bodyPr wrap="none" rtlCol="0">
            <a:spAutoFit/>
          </a:bodyPr>
          <a:lstStyle/>
          <a:p>
            <a:r>
              <a:rPr lang="en-US" altLang="zh-CN" dirty="0" smtClean="0"/>
              <a:t>LTE</a:t>
            </a:r>
            <a:endParaRPr lang="zh-CN" altLang="en-US" dirty="0"/>
          </a:p>
        </p:txBody>
      </p:sp>
      <p:sp>
        <p:nvSpPr>
          <p:cNvPr id="7" name="TextBox 6"/>
          <p:cNvSpPr txBox="1"/>
          <p:nvPr/>
        </p:nvSpPr>
        <p:spPr>
          <a:xfrm>
            <a:off x="7899400" y="5892800"/>
            <a:ext cx="821059" cy="369332"/>
          </a:xfrm>
          <a:prstGeom prst="rect">
            <a:avLst/>
          </a:prstGeom>
          <a:noFill/>
        </p:spPr>
        <p:txBody>
          <a:bodyPr wrap="none" rtlCol="0">
            <a:spAutoFit/>
          </a:bodyPr>
          <a:lstStyle/>
          <a:p>
            <a:r>
              <a:rPr lang="en-US" altLang="zh-CN" dirty="0" smtClean="0"/>
              <a:t>NB-IoT</a:t>
            </a:r>
            <a:endParaRPr lang="zh-CN" altLang="en-US" dirty="0"/>
          </a:p>
        </p:txBody>
      </p:sp>
      <p:graphicFrame>
        <p:nvGraphicFramePr>
          <p:cNvPr id="1027" name="Object 3"/>
          <p:cNvGraphicFramePr>
            <a:graphicFrameLocks noChangeAspect="1"/>
          </p:cNvGraphicFramePr>
          <p:nvPr>
            <p:extLst>
              <p:ext uri="{D42A27DB-BD31-4B8C-83A1-F6EECF244321}">
                <p14:modId xmlns:p14="http://schemas.microsoft.com/office/powerpoint/2010/main" val="3406453514"/>
              </p:ext>
            </p:extLst>
          </p:nvPr>
        </p:nvGraphicFramePr>
        <p:xfrm>
          <a:off x="1993900" y="3860800"/>
          <a:ext cx="7785100" cy="2146300"/>
        </p:xfrm>
        <a:graphic>
          <a:graphicData uri="http://schemas.openxmlformats.org/presentationml/2006/ole">
            <mc:AlternateContent xmlns:mc="http://schemas.openxmlformats.org/markup-compatibility/2006">
              <mc:Choice xmlns:v="urn:schemas-microsoft-com:vml" Requires="v">
                <p:oleObj spid="_x0000_s1070" name="Visio" r:id="rId3" imgW="6759016" imgH="2019224" progId="">
                  <p:embed/>
                </p:oleObj>
              </mc:Choice>
              <mc:Fallback>
                <p:oleObj name="Visio" r:id="rId3" imgW="6759016" imgH="2019224" progId="">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3900" y="3860800"/>
                        <a:ext cx="7785100" cy="214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SR in the physical layer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217">
              <a:defRPr/>
            </a:pPr>
            <a:endParaRPr lang="de-DE" altLang="zh-CN" smtClean="0">
              <a:solidFill>
                <a:srgbClr val="000000"/>
              </a:solidFill>
            </a:endParaRPr>
          </a:p>
          <a:p>
            <a:pPr>
              <a:defRPr/>
            </a:pPr>
            <a:r>
              <a:rPr lang="de-DE" altLang="zh-CN" smtClean="0">
                <a:solidFill>
                  <a:srgbClr val="000000"/>
                </a:solidFill>
              </a:rPr>
              <a:t>Page </a:t>
            </a:r>
            <a:fld id="{ECC70497-8CFD-4CA1-9839-DF947F80D45B}" type="slidenum">
              <a:rPr lang="de-DE" altLang="zh-CN" smtClean="0">
                <a:solidFill>
                  <a:srgbClr val="000000"/>
                </a:solidFill>
              </a:rPr>
              <a:pPr>
                <a:defRPr/>
              </a:pPr>
              <a:t>12</a:t>
            </a:fld>
            <a:endParaRPr lang="en-GB" altLang="zh-CN" dirty="0">
              <a:solidFill>
                <a:srgbClr val="000000"/>
              </a:solidFill>
            </a:endParaRPr>
          </a:p>
        </p:txBody>
      </p:sp>
    </p:spTree>
    <p:extLst>
      <p:ext uri="{BB962C8B-B14F-4D97-AF65-F5344CB8AC3E}">
        <p14:creationId xmlns:p14="http://schemas.microsoft.com/office/powerpoint/2010/main" val="59697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914" y="89210"/>
            <a:ext cx="10977343" cy="694723"/>
          </a:xfrm>
        </p:spPr>
        <p:txBody>
          <a:bodyPr/>
          <a:lstStyle/>
          <a:p>
            <a:r>
              <a:rPr lang="en-GB" dirty="0" smtClean="0"/>
              <a:t>Justification</a:t>
            </a:r>
            <a:endParaRPr lang="en-GB" baseline="-25000" dirty="0"/>
          </a:p>
        </p:txBody>
      </p:sp>
      <p:sp>
        <p:nvSpPr>
          <p:cNvPr id="3" name="Content Placeholder 2"/>
          <p:cNvSpPr>
            <a:spLocks noGrp="1"/>
          </p:cNvSpPr>
          <p:nvPr>
            <p:ph idx="1"/>
          </p:nvPr>
        </p:nvSpPr>
        <p:spPr>
          <a:xfrm>
            <a:off x="608915" y="694723"/>
            <a:ext cx="10977343" cy="5609433"/>
          </a:xfrm>
        </p:spPr>
        <p:txBody>
          <a:bodyPr>
            <a:noAutofit/>
          </a:bodyPr>
          <a:lstStyle/>
          <a:p>
            <a:pPr hangingPunct="0"/>
            <a:r>
              <a:rPr lang="en-GB" sz="1800" dirty="0" smtClean="0"/>
              <a:t>Rel-1</a:t>
            </a:r>
            <a:r>
              <a:rPr lang="en-US" altLang="zh-CN" sz="1800" dirty="0" smtClean="0"/>
              <a:t>4</a:t>
            </a:r>
            <a:r>
              <a:rPr lang="en-GB" sz="1800" dirty="0" smtClean="0"/>
              <a:t> will introduce </a:t>
            </a:r>
            <a:r>
              <a:rPr lang="en-US" altLang="zh-CN" sz="1800" dirty="0" smtClean="0"/>
              <a:t>6 new features</a:t>
            </a:r>
            <a:endParaRPr lang="en-GB" sz="1800" strike="sngStrike" dirty="0" smtClean="0"/>
          </a:p>
          <a:p>
            <a:pPr lvl="1"/>
            <a:r>
              <a:rPr lang="en-GB" sz="1600" dirty="0" smtClean="0"/>
              <a:t>Positioning, multicast, non-Anchor PRB enhancements, </a:t>
            </a:r>
            <a:r>
              <a:rPr lang="en-US" sz="1600" dirty="0" smtClean="0"/>
              <a:t>mobility and service continuity enhancements, new Power Class(</a:t>
            </a:r>
            <a:r>
              <a:rPr lang="en-US" sz="1600" dirty="0" err="1" smtClean="0"/>
              <a:t>es</a:t>
            </a:r>
            <a:r>
              <a:rPr lang="en-US" sz="1600" dirty="0" smtClean="0"/>
              <a:t>), power consumption and latency reduction</a:t>
            </a:r>
            <a:endParaRPr lang="en-GB" sz="1600" dirty="0" smtClean="0"/>
          </a:p>
          <a:p>
            <a:pPr hangingPunct="0"/>
            <a:endParaRPr lang="en-GB" sz="1800" dirty="0" smtClean="0"/>
          </a:p>
          <a:p>
            <a:pPr hangingPunct="0"/>
            <a:r>
              <a:rPr lang="en-GB" sz="1800" dirty="0" smtClean="0"/>
              <a:t>IoT marketplace is fast changing with newly-emerging opportunities that cannot always be predicted. It is essential that NB-IoT takes every chance to give 3GPP and operators the maximum opportunity to adapt, and offer ultra-low cost IoT to new customers and applications</a:t>
            </a:r>
          </a:p>
          <a:p>
            <a:pPr marL="0" indent="0" hangingPunct="0">
              <a:buNone/>
            </a:pPr>
            <a:endParaRPr lang="en-GB" sz="1800" dirty="0" smtClean="0"/>
          </a:p>
          <a:p>
            <a:pPr hangingPunct="0"/>
            <a:r>
              <a:rPr lang="en-GB" sz="1800" dirty="0" smtClean="0"/>
              <a:t>It is important to further enhance </a:t>
            </a:r>
            <a:r>
              <a:rPr lang="en-GB" sz="1800" dirty="0" smtClean="0">
                <a:sym typeface="Wingdings" panose="05000000000000000000" pitchFamily="2" charset="2"/>
              </a:rPr>
              <a:t>NB-IoT in </a:t>
            </a:r>
            <a:r>
              <a:rPr lang="en-GB" sz="1800" dirty="0" smtClean="0">
                <a:sym typeface="Wingdings" panose="05000000000000000000" pitchFamily="2" charset="2"/>
              </a:rPr>
              <a:t>Rel-15:</a:t>
            </a:r>
            <a:endParaRPr lang="en-GB" sz="1800" dirty="0" smtClean="0">
              <a:sym typeface="Wingdings" panose="05000000000000000000" pitchFamily="2" charset="2"/>
            </a:endParaRPr>
          </a:p>
          <a:p>
            <a:pPr lvl="1"/>
            <a:r>
              <a:rPr lang="en-US" altLang="zh-CN" sz="1600" dirty="0" smtClean="0"/>
              <a:t>Support new deployment scenarios, such as TDD and unlicensed spectrum, standalone and guard-band/in-band combination in a multi-PRB deployment, small cell deployment</a:t>
            </a:r>
            <a:endParaRPr lang="en-GB" altLang="zh-CN" sz="1600" dirty="0" smtClean="0"/>
          </a:p>
          <a:p>
            <a:pPr lvl="1" hangingPunct="0"/>
            <a:r>
              <a:rPr lang="en-GB" sz="1600" dirty="0" smtClean="0"/>
              <a:t>Further reduce the power consumption and latency, especially the power consumption and latency for downlink command</a:t>
            </a:r>
          </a:p>
          <a:p>
            <a:pPr lvl="1" hangingPunct="0"/>
            <a:r>
              <a:rPr lang="en-GB" sz="1600" dirty="0" smtClean="0"/>
              <a:t>Enhance the performance for standalone and guard-band in order to smoothly evolve to 5G </a:t>
            </a:r>
            <a:r>
              <a:rPr lang="en-GB" sz="1600" dirty="0" err="1" smtClean="0"/>
              <a:t>mMTC</a:t>
            </a:r>
            <a:endParaRPr lang="en-GB" sz="1600" dirty="0" smtClean="0"/>
          </a:p>
          <a:p>
            <a:pPr lvl="1" hangingPunct="0"/>
            <a:r>
              <a:rPr lang="en-GB" sz="1600" dirty="0" smtClean="0"/>
              <a:t>A new category to support higher peak data rate</a:t>
            </a:r>
          </a:p>
          <a:p>
            <a:pPr lvl="1" hangingPunct="0"/>
            <a:endParaRPr lang="en-GB" sz="1600" dirty="0" smtClean="0"/>
          </a:p>
          <a:p>
            <a:pPr lvl="1" hangingPunct="0"/>
            <a:endParaRPr lang="en-GB" sz="1600" dirty="0" smtClean="0"/>
          </a:p>
        </p:txBody>
      </p:sp>
    </p:spTree>
    <p:extLst>
      <p:ext uri="{BB962C8B-B14F-4D97-AF65-F5344CB8AC3E}">
        <p14:creationId xmlns:p14="http://schemas.microsoft.com/office/powerpoint/2010/main" val="2203406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Objectives (1/4)</a:t>
            </a:r>
          </a:p>
        </p:txBody>
      </p:sp>
      <p:sp>
        <p:nvSpPr>
          <p:cNvPr id="2" name="Content Placeholder 1"/>
          <p:cNvSpPr>
            <a:spLocks noGrp="1"/>
          </p:cNvSpPr>
          <p:nvPr>
            <p:ph idx="1"/>
          </p:nvPr>
        </p:nvSpPr>
        <p:spPr>
          <a:xfrm>
            <a:off x="608917" y="1209854"/>
            <a:ext cx="10977343" cy="4526643"/>
          </a:xfrm>
        </p:spPr>
        <p:txBody>
          <a:bodyPr/>
          <a:lstStyle/>
          <a:p>
            <a:pPr marL="0" indent="0">
              <a:lnSpc>
                <a:spcPct val="150000"/>
              </a:lnSpc>
              <a:buNone/>
            </a:pPr>
            <a:r>
              <a:rPr lang="en-GB" altLang="zh-CN" sz="1800" u="sng" dirty="0"/>
              <a:t>Further latency and power consumption reduction</a:t>
            </a:r>
            <a:endParaRPr lang="zh-CN" altLang="zh-CN" sz="1800" u="sng" dirty="0"/>
          </a:p>
          <a:p>
            <a:pPr>
              <a:lnSpc>
                <a:spcPct val="150000"/>
              </a:lnSpc>
            </a:pPr>
            <a:r>
              <a:rPr lang="en-GB" altLang="zh-CN" sz="1800" dirty="0"/>
              <a:t>Reduce the latency and power consumption for downlink data transmission [RAN1, RAN2]</a:t>
            </a:r>
            <a:endParaRPr lang="zh-CN" altLang="zh-CN" sz="1800" dirty="0"/>
          </a:p>
          <a:p>
            <a:pPr>
              <a:lnSpc>
                <a:spcPct val="150000"/>
              </a:lnSpc>
            </a:pPr>
            <a:r>
              <a:rPr lang="en-GB" altLang="zh-CN" sz="1800" dirty="0"/>
              <a:t>Support SR in the physical layer [RAN1, RAN2]</a:t>
            </a:r>
            <a:endParaRPr lang="zh-CN" altLang="zh-CN" sz="1800" dirty="0"/>
          </a:p>
          <a:p>
            <a:pPr>
              <a:lnSpc>
                <a:spcPct val="150000"/>
              </a:lnSpc>
            </a:pPr>
            <a:r>
              <a:rPr lang="en-GB" altLang="zh-CN" sz="1800" dirty="0"/>
              <a:t>Contention-based access (in licensed UL spectrum), </a:t>
            </a:r>
            <a:r>
              <a:rPr lang="en-GB" altLang="zh-CN" sz="1800" dirty="0" err="1"/>
              <a:t>e.g</a:t>
            </a:r>
            <a:r>
              <a:rPr lang="en-GB" altLang="zh-CN" sz="1800" dirty="0"/>
              <a:t>, </a:t>
            </a:r>
            <a:r>
              <a:rPr lang="en-GB" altLang="zh-CN" sz="1800" dirty="0" err="1"/>
              <a:t>RACHless</a:t>
            </a:r>
            <a:r>
              <a:rPr lang="en-GB" altLang="zh-CN" sz="1800" dirty="0"/>
              <a:t> transmission with existing 3.75kHz/15kHz waveforms [RAN2, RAN1]</a:t>
            </a:r>
            <a:endParaRPr lang="zh-CN" altLang="zh-CN" sz="1800" dirty="0"/>
          </a:p>
          <a:p>
            <a:pPr>
              <a:lnSpc>
                <a:spcPct val="150000"/>
              </a:lnSpc>
            </a:pPr>
            <a:r>
              <a:rPr lang="en-GB" altLang="zh-CN" sz="1800" dirty="0"/>
              <a:t>Higher layer optimization</a:t>
            </a:r>
          </a:p>
          <a:p>
            <a:pPr marL="714375" lvl="1" indent="-274638" defTabSz="877888">
              <a:lnSpc>
                <a:spcPct val="140000"/>
              </a:lnSpc>
              <a:buSzPct val="50000"/>
              <a:buFont typeface="Wingdings" pitchFamily="2" charset="2"/>
              <a:buChar char="p"/>
            </a:pPr>
            <a:r>
              <a:rPr lang="en-GB" altLang="zh-CN" sz="1600" dirty="0" smtClean="0">
                <a:cs typeface="华文细黑"/>
              </a:rPr>
              <a:t>Fast RRC release [RAN2]</a:t>
            </a:r>
            <a:endParaRPr lang="zh-CN" altLang="zh-CN" sz="1600" dirty="0" smtClean="0">
              <a:cs typeface="华文细黑"/>
            </a:endParaRPr>
          </a:p>
          <a:p>
            <a:pPr lvl="1"/>
            <a:r>
              <a:rPr lang="en-GB" sz="1600" dirty="0"/>
              <a:t>Identify and support scenarios with reduced need for IDLE mode UE </a:t>
            </a:r>
            <a:r>
              <a:rPr lang="en-GB" sz="1600" dirty="0" smtClean="0"/>
              <a:t>measurements </a:t>
            </a:r>
            <a:r>
              <a:rPr lang="en-GB" altLang="zh-CN" sz="1600" dirty="0" smtClean="0">
                <a:cs typeface="华文细黑"/>
              </a:rPr>
              <a:t>[RAN2]</a:t>
            </a:r>
            <a:endParaRPr lang="zh-CN" altLang="zh-CN" sz="1600" dirty="0" smtClean="0">
              <a:cs typeface="华文细黑"/>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49263" y="901939"/>
            <a:ext cx="10942637" cy="5336275"/>
          </a:xfrm>
          <a:prstGeom prst="rect">
            <a:avLst/>
          </a:prstGeom>
        </p:spPr>
        <p:txBody>
          <a:bodyPr lIns="44924" tIns="22462" rIns="44924" bIns="22462"/>
          <a:lstStyle/>
          <a:p>
            <a:pPr hangingPunct="0">
              <a:lnSpc>
                <a:spcPct val="150000"/>
              </a:lnSpc>
              <a:spcAft>
                <a:spcPts val="0"/>
              </a:spcAft>
            </a:pPr>
            <a:r>
              <a:rPr lang="en-GB" altLang="zh-CN" b="1" u="sng" dirty="0" smtClean="0">
                <a:latin typeface="+mj-lt"/>
                <a:ea typeface="宋体"/>
              </a:rPr>
              <a:t>A new category to support higher peak data rate</a:t>
            </a:r>
            <a:endParaRPr lang="zh-CN" altLang="zh-CN" dirty="0" smtClean="0">
              <a:latin typeface="+mj-lt"/>
              <a:ea typeface="宋体"/>
            </a:endParaRPr>
          </a:p>
          <a:p>
            <a:pPr marL="342900" lvl="0" indent="-342900" hangingPunct="0">
              <a:lnSpc>
                <a:spcPct val="150000"/>
              </a:lnSpc>
              <a:spcAft>
                <a:spcPts val="600"/>
              </a:spcAft>
              <a:buFont typeface="Symbol"/>
              <a:buChar char=""/>
            </a:pPr>
            <a:r>
              <a:rPr lang="en-GB" dirty="0">
                <a:latin typeface="+mj-lt"/>
                <a:ea typeface="Times New Roman"/>
                <a:cs typeface="Times New Roman"/>
              </a:rPr>
              <a:t>In a new NB-IoT UE category, support carrier aggregation </a:t>
            </a:r>
            <a:r>
              <a:rPr lang="en-GB" dirty="0" smtClean="0">
                <a:latin typeface="+mj-lt"/>
                <a:ea typeface="Times New Roman"/>
                <a:cs typeface="Times New Roman"/>
              </a:rPr>
              <a:t>operation on </a:t>
            </a:r>
            <a:r>
              <a:rPr lang="en-GB" dirty="0">
                <a:latin typeface="+mj-lt"/>
                <a:ea typeface="Times New Roman"/>
                <a:cs typeface="Times New Roman"/>
              </a:rPr>
              <a:t>up to [8] contiguous NB-IoT carriers </a:t>
            </a:r>
            <a:r>
              <a:rPr lang="en-GB" altLang="zh-CN" dirty="0">
                <a:latin typeface="+mj-lt"/>
                <a:ea typeface="Times New Roman"/>
                <a:cs typeface="Times New Roman"/>
              </a:rPr>
              <a:t>[RAN1,RAN2, RAN4]</a:t>
            </a:r>
          </a:p>
          <a:p>
            <a:pPr hangingPunct="0">
              <a:lnSpc>
                <a:spcPct val="150000"/>
              </a:lnSpc>
              <a:spcAft>
                <a:spcPts val="0"/>
              </a:spcAft>
            </a:pPr>
            <a:r>
              <a:rPr lang="en-GB" altLang="zh-CN" dirty="0" smtClean="0">
                <a:latin typeface="+mj-lt"/>
                <a:ea typeface="宋体"/>
              </a:rPr>
              <a:t> </a:t>
            </a:r>
          </a:p>
          <a:p>
            <a:pPr hangingPunct="0">
              <a:lnSpc>
                <a:spcPct val="150000"/>
              </a:lnSpc>
              <a:spcAft>
                <a:spcPts val="0"/>
              </a:spcAft>
            </a:pPr>
            <a:r>
              <a:rPr lang="en-GB" altLang="zh-CN" b="1" u="sng" dirty="0" smtClean="0">
                <a:latin typeface="+mj-lt"/>
                <a:ea typeface="宋体"/>
              </a:rPr>
              <a:t>Support for small cell NB-IoT deployment [RAN2, RAN1]</a:t>
            </a:r>
          </a:p>
          <a:p>
            <a:pPr marL="342900" indent="-342900" hangingPunct="0">
              <a:lnSpc>
                <a:spcPct val="150000"/>
              </a:lnSpc>
              <a:spcAft>
                <a:spcPts val="600"/>
              </a:spcAft>
              <a:buFont typeface="Symbol"/>
              <a:buChar char=""/>
            </a:pPr>
            <a:r>
              <a:rPr lang="en-GB" dirty="0" smtClean="0">
                <a:latin typeface="+mj-lt"/>
                <a:ea typeface="Times New Roman"/>
                <a:cs typeface="Times New Roman"/>
              </a:rPr>
              <a:t>Study (if needed) and support up to 8 hops between the originating UE and the destination eNB, all hops over NB-IoT</a:t>
            </a:r>
            <a:endParaRPr lang="en-US" dirty="0" smtClean="0">
              <a:latin typeface="+mj-lt"/>
              <a:ea typeface="Times New Roman"/>
              <a:cs typeface="Times New Roman"/>
            </a:endParaRPr>
          </a:p>
          <a:p>
            <a:pPr marL="342900" indent="-342900" hangingPunct="0">
              <a:lnSpc>
                <a:spcPct val="150000"/>
              </a:lnSpc>
              <a:spcAft>
                <a:spcPts val="600"/>
              </a:spcAft>
              <a:buFont typeface="Symbol"/>
              <a:buChar char=""/>
            </a:pPr>
            <a:r>
              <a:rPr lang="en-GB" dirty="0" smtClean="0">
                <a:latin typeface="+mj-lt"/>
                <a:ea typeface="Times New Roman"/>
                <a:cs typeface="Times New Roman"/>
              </a:rPr>
              <a:t>Necessary changes to allow the increased time to transfer a message</a:t>
            </a:r>
            <a:endParaRPr lang="zh-CN" altLang="zh-CN" strike="sngStrike" dirty="0">
              <a:latin typeface="+mj-lt"/>
              <a:ea typeface="Times New Roman"/>
              <a:cs typeface="Times New Roman"/>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Objectives (2/4)</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49263" y="901939"/>
            <a:ext cx="10942637" cy="5336275"/>
          </a:xfrm>
          <a:prstGeom prst="rect">
            <a:avLst/>
          </a:prstGeom>
        </p:spPr>
        <p:txBody>
          <a:bodyPr lIns="44924" tIns="22462" rIns="44924" bIns="22462"/>
          <a:lstStyle/>
          <a:p>
            <a:pPr hangingPunct="0">
              <a:lnSpc>
                <a:spcPct val="150000"/>
              </a:lnSpc>
              <a:spcAft>
                <a:spcPts val="0"/>
              </a:spcAft>
            </a:pPr>
            <a:r>
              <a:rPr lang="en-GB" altLang="zh-CN" b="1" u="sng" dirty="0" smtClean="0">
                <a:latin typeface="+mj-lt"/>
                <a:ea typeface="宋体"/>
              </a:rPr>
              <a:t>Support for different </a:t>
            </a:r>
            <a:r>
              <a:rPr lang="en-GB" altLang="zh-CN" b="1" u="sng" dirty="0" err="1" smtClean="0">
                <a:latin typeface="+mj-lt"/>
                <a:ea typeface="宋体"/>
              </a:rPr>
              <a:t>QoS</a:t>
            </a:r>
            <a:endParaRPr lang="zh-CN" altLang="zh-CN" dirty="0" smtClean="0">
              <a:latin typeface="+mj-lt"/>
              <a:ea typeface="宋体"/>
            </a:endParaRPr>
          </a:p>
          <a:p>
            <a:pPr marL="342900" lvl="0" indent="-342900" hangingPunct="0">
              <a:lnSpc>
                <a:spcPct val="150000"/>
              </a:lnSpc>
              <a:spcAft>
                <a:spcPts val="600"/>
              </a:spcAft>
              <a:buFont typeface="Symbol"/>
              <a:buChar char=""/>
            </a:pPr>
            <a:r>
              <a:rPr lang="en-GB" dirty="0">
                <a:latin typeface="+mj-lt"/>
                <a:ea typeface="Times New Roman"/>
                <a:cs typeface="Times New Roman"/>
              </a:rPr>
              <a:t>Define necessary enhancements to the Subscriber Profile ID (SPID) to enable identification of the requirements of use cases including at least coverage enhancement, PSM/</a:t>
            </a:r>
            <a:r>
              <a:rPr lang="en-GB" dirty="0" err="1">
                <a:latin typeface="+mj-lt"/>
                <a:ea typeface="Times New Roman"/>
                <a:cs typeface="Times New Roman"/>
              </a:rPr>
              <a:t>eDRX</a:t>
            </a:r>
            <a:r>
              <a:rPr lang="en-GB" dirty="0">
                <a:latin typeface="+mj-lt"/>
                <a:ea typeface="Times New Roman"/>
                <a:cs typeface="Times New Roman"/>
              </a:rPr>
              <a:t>, and </a:t>
            </a:r>
            <a:r>
              <a:rPr lang="en-GB" dirty="0" err="1">
                <a:latin typeface="+mj-lt"/>
                <a:ea typeface="Times New Roman"/>
                <a:cs typeface="Times New Roman"/>
              </a:rPr>
              <a:t>QoS</a:t>
            </a:r>
            <a:r>
              <a:rPr lang="en-GB" dirty="0">
                <a:latin typeface="+mj-lt"/>
                <a:ea typeface="Times New Roman"/>
                <a:cs typeface="Times New Roman"/>
              </a:rPr>
              <a:t> [RAN3]</a:t>
            </a:r>
            <a:endParaRPr lang="en-US" dirty="0">
              <a:latin typeface="+mj-lt"/>
              <a:ea typeface="Times New Roman"/>
              <a:cs typeface="Times New Roman"/>
            </a:endParaRPr>
          </a:p>
          <a:p>
            <a:pPr marL="342900" lvl="0" indent="-342900" hangingPunct="0">
              <a:lnSpc>
                <a:spcPct val="150000"/>
              </a:lnSpc>
              <a:spcAft>
                <a:spcPts val="600"/>
              </a:spcAft>
              <a:buFont typeface="Symbol"/>
              <a:buChar char=""/>
            </a:pPr>
            <a:r>
              <a:rPr lang="en-GB" dirty="0">
                <a:latin typeface="+mj-lt"/>
                <a:ea typeface="Times New Roman"/>
                <a:cs typeface="Times New Roman"/>
              </a:rPr>
              <a:t>Enable X2/S1 transfer of NB-IoT QCI [RAN3]</a:t>
            </a:r>
            <a:endParaRPr lang="en-US" dirty="0">
              <a:latin typeface="+mj-lt"/>
              <a:ea typeface="Times New Roman"/>
              <a:cs typeface="Times New Roman"/>
            </a:endParaRPr>
          </a:p>
          <a:p>
            <a:pPr hangingPunct="0">
              <a:lnSpc>
                <a:spcPct val="150000"/>
              </a:lnSpc>
              <a:spcAft>
                <a:spcPts val="0"/>
              </a:spcAft>
            </a:pPr>
            <a:r>
              <a:rPr lang="en-GB" altLang="zh-CN" dirty="0" smtClean="0">
                <a:latin typeface="+mj-lt"/>
                <a:ea typeface="宋体"/>
              </a:rPr>
              <a:t> </a:t>
            </a:r>
          </a:p>
          <a:p>
            <a:pPr hangingPunct="0">
              <a:lnSpc>
                <a:spcPct val="150000"/>
              </a:lnSpc>
              <a:spcAft>
                <a:spcPts val="0"/>
              </a:spcAft>
            </a:pPr>
            <a:r>
              <a:rPr lang="en-GB" altLang="zh-CN" b="1" u="sng" dirty="0">
                <a:latin typeface="+mj-lt"/>
                <a:ea typeface="宋体"/>
              </a:rPr>
              <a:t>Enhancements to standalone operation mode</a:t>
            </a:r>
            <a:endParaRPr lang="zh-CN" altLang="zh-CN" b="1" u="sng" dirty="0">
              <a:latin typeface="+mj-lt"/>
              <a:ea typeface="宋体"/>
            </a:endParaRPr>
          </a:p>
          <a:p>
            <a:pPr marL="342900" indent="-342900" hangingPunct="0">
              <a:lnSpc>
                <a:spcPct val="150000"/>
              </a:lnSpc>
              <a:spcAft>
                <a:spcPts val="600"/>
              </a:spcAft>
              <a:buFont typeface="Symbol"/>
              <a:buChar char=""/>
            </a:pPr>
            <a:r>
              <a:rPr lang="en-GB" altLang="zh-CN" dirty="0">
                <a:latin typeface="+mj-lt"/>
                <a:ea typeface="Times New Roman"/>
                <a:cs typeface="Times New Roman"/>
              </a:rPr>
              <a:t>Use of all DL OFDM symbols for all physical channels and signals [RAN1]</a:t>
            </a:r>
          </a:p>
          <a:p>
            <a:pPr marL="342900" indent="-342900" hangingPunct="0">
              <a:lnSpc>
                <a:spcPct val="150000"/>
              </a:lnSpc>
              <a:spcAft>
                <a:spcPts val="600"/>
              </a:spcAft>
              <a:buFont typeface="Symbol"/>
              <a:buChar char=""/>
            </a:pPr>
            <a:r>
              <a:rPr lang="en-GB" dirty="0">
                <a:latin typeface="+mj-lt"/>
                <a:ea typeface="Times New Roman"/>
                <a:cs typeface="Times New Roman"/>
              </a:rPr>
              <a:t>Signalling and requirements to support multi-carrier operation for (a) standalone anchor with in-band/guard-band non-anchor and (b) standalone non-anchor with in-band/guard-band anchor carriers [RAN2, RAN4</a:t>
            </a:r>
            <a:r>
              <a:rPr lang="en-GB" dirty="0" smtClean="0">
                <a:latin typeface="+mj-lt"/>
                <a:ea typeface="Times New Roman"/>
                <a:cs typeface="Times New Roman"/>
              </a:rPr>
              <a:t>]</a:t>
            </a:r>
            <a:endParaRPr lang="zh-CN" altLang="zh-CN" strike="sngStrike" dirty="0">
              <a:solidFill>
                <a:srgbClr val="FF0000"/>
              </a:solidFill>
              <a:latin typeface="+mj-lt"/>
              <a:ea typeface="Times New Roman"/>
              <a:cs typeface="Times New Roman"/>
            </a:endParaRPr>
          </a:p>
        </p:txBody>
      </p:sp>
      <p:sp>
        <p:nvSpPr>
          <p:cNvPr id="5" name="Title 1"/>
          <p:cNvSpPr txBox="1">
            <a:spLocks/>
          </p:cNvSpPr>
          <p:nvPr/>
        </p:nvSpPr>
        <p:spPr bwMode="auto">
          <a:xfrm>
            <a:off x="608917" y="156117"/>
            <a:ext cx="10977343" cy="73598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defTabSz="877888" rtl="0" eaLnBrk="0" fontAlgn="base" hangingPunct="0">
              <a:spcBef>
                <a:spcPct val="0"/>
              </a:spcBef>
              <a:spcAft>
                <a:spcPct val="0"/>
              </a:spcAft>
              <a:defRPr sz="36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a:lstStyle>
          <a:p>
            <a:r>
              <a:rPr lang="en-US" altLang="zh-CN" kern="0" dirty="0" smtClean="0"/>
              <a:t>Objectives (3/4)</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49263" y="901939"/>
            <a:ext cx="10942637" cy="5336275"/>
          </a:xfrm>
          <a:prstGeom prst="rect">
            <a:avLst/>
          </a:prstGeom>
        </p:spPr>
        <p:txBody>
          <a:bodyPr lIns="44924" tIns="22462" rIns="44924" bIns="22462"/>
          <a:lstStyle/>
          <a:p>
            <a:pPr hangingPunct="0">
              <a:spcAft>
                <a:spcPts val="0"/>
              </a:spcAft>
            </a:pPr>
            <a:r>
              <a:rPr lang="en-GB" altLang="zh-CN" b="1" u="sng" dirty="0" smtClean="0">
                <a:latin typeface="+mj-lt"/>
                <a:ea typeface="宋体"/>
              </a:rPr>
              <a:t>Support for TDD</a:t>
            </a:r>
          </a:p>
          <a:p>
            <a:pPr hangingPunct="0">
              <a:lnSpc>
                <a:spcPct val="150000"/>
              </a:lnSpc>
              <a:spcAft>
                <a:spcPts val="0"/>
              </a:spcAft>
            </a:pPr>
            <a:r>
              <a:rPr lang="en-GB" altLang="zh-CN" dirty="0">
                <a:latin typeface="+mj-lt"/>
                <a:ea typeface="宋体"/>
              </a:rPr>
              <a:t>Separate documents are provided</a:t>
            </a:r>
            <a:endParaRPr lang="zh-CN" altLang="zh-CN" dirty="0">
              <a:latin typeface="+mj-lt"/>
              <a:ea typeface="宋体"/>
            </a:endParaRPr>
          </a:p>
          <a:p>
            <a:pPr marL="285750" indent="-285750" hangingPunct="0">
              <a:spcAft>
                <a:spcPts val="0"/>
              </a:spcAft>
              <a:buFont typeface="Arial" panose="020B0604020202020204" pitchFamily="34" charset="0"/>
              <a:buChar char="•"/>
            </a:pPr>
            <a:r>
              <a:rPr lang="en-US" altLang="zh-CN" dirty="0" smtClean="0">
                <a:latin typeface="+mj-lt"/>
                <a:ea typeface="宋体"/>
              </a:rPr>
              <a:t>Motivation:	</a:t>
            </a:r>
            <a:r>
              <a:rPr lang="en-US" altLang="zh-CN" dirty="0" smtClean="0">
                <a:latin typeface="+mj-lt"/>
                <a:ea typeface="宋体"/>
                <a:hlinkClick r:id="rId2"/>
              </a:rPr>
              <a:t>RP-162161</a:t>
            </a:r>
            <a:endParaRPr lang="zh-CN" altLang="zh-CN" dirty="0">
              <a:latin typeface="+mj-lt"/>
              <a:ea typeface="宋体"/>
            </a:endParaRPr>
          </a:p>
          <a:p>
            <a:pPr hangingPunct="0">
              <a:spcAft>
                <a:spcPts val="0"/>
              </a:spcAft>
            </a:pPr>
            <a:endParaRPr lang="en-GB" altLang="zh-CN" b="1" u="sng" dirty="0" smtClean="0">
              <a:latin typeface="+mj-lt"/>
              <a:ea typeface="宋体"/>
            </a:endParaRPr>
          </a:p>
          <a:p>
            <a:pPr hangingPunct="0">
              <a:spcAft>
                <a:spcPts val="0"/>
              </a:spcAft>
            </a:pPr>
            <a:r>
              <a:rPr lang="en-GB" altLang="zh-CN" b="1" u="sng" dirty="0" smtClean="0">
                <a:latin typeface="+mj-lt"/>
                <a:ea typeface="宋体"/>
              </a:rPr>
              <a:t>Licensed-downlink assistance with unlicensed uplink for NB-IoT</a:t>
            </a:r>
          </a:p>
          <a:p>
            <a:pPr hangingPunct="0">
              <a:lnSpc>
                <a:spcPct val="150000"/>
              </a:lnSpc>
              <a:spcAft>
                <a:spcPts val="0"/>
              </a:spcAft>
            </a:pPr>
            <a:r>
              <a:rPr lang="en-GB" altLang="zh-CN" dirty="0" smtClean="0">
                <a:latin typeface="+mj-lt"/>
                <a:ea typeface="宋体"/>
              </a:rPr>
              <a:t>Separate documents are provided</a:t>
            </a:r>
            <a:endParaRPr lang="zh-CN" altLang="zh-CN" dirty="0" smtClean="0">
              <a:latin typeface="+mj-lt"/>
              <a:ea typeface="宋体"/>
            </a:endParaRPr>
          </a:p>
          <a:p>
            <a:pPr marL="285750" indent="-285750" hangingPunct="0">
              <a:spcAft>
                <a:spcPts val="0"/>
              </a:spcAft>
              <a:buFont typeface="Arial" panose="020B0604020202020204" pitchFamily="34" charset="0"/>
              <a:buChar char="•"/>
            </a:pPr>
            <a:r>
              <a:rPr lang="en-US" altLang="zh-CN" dirty="0" smtClean="0">
                <a:latin typeface="+mj-lt"/>
                <a:ea typeface="宋体"/>
              </a:rPr>
              <a:t>SID:		</a:t>
            </a:r>
            <a:r>
              <a:rPr lang="en-US" altLang="zh-CN" dirty="0" smtClean="0">
                <a:latin typeface="+mj-lt"/>
                <a:ea typeface="宋体"/>
                <a:hlinkClick r:id="rId3"/>
              </a:rPr>
              <a:t>RP-162158</a:t>
            </a:r>
            <a:endParaRPr lang="en-US" altLang="zh-CN" dirty="0" smtClean="0">
              <a:latin typeface="+mj-lt"/>
              <a:ea typeface="宋体"/>
            </a:endParaRPr>
          </a:p>
          <a:p>
            <a:pPr marL="285750" indent="-285750" hangingPunct="0">
              <a:spcAft>
                <a:spcPts val="0"/>
              </a:spcAft>
              <a:buFont typeface="Arial" panose="020B0604020202020204" pitchFamily="34" charset="0"/>
              <a:buChar char="•"/>
            </a:pPr>
            <a:r>
              <a:rPr lang="en-US" altLang="zh-CN" dirty="0" smtClean="0">
                <a:latin typeface="+mj-lt"/>
                <a:ea typeface="宋体"/>
              </a:rPr>
              <a:t>Motivation:	</a:t>
            </a:r>
            <a:r>
              <a:rPr lang="en-US" altLang="zh-CN" dirty="0" smtClean="0">
                <a:latin typeface="+mj-lt"/>
                <a:ea typeface="宋体"/>
                <a:hlinkClick r:id="rId4"/>
              </a:rPr>
              <a:t>RP-162159</a:t>
            </a:r>
            <a:endParaRPr lang="zh-CN" altLang="zh-CN" dirty="0" smtClean="0">
              <a:latin typeface="+mj-lt"/>
              <a:ea typeface="宋体"/>
            </a:endParaRPr>
          </a:p>
        </p:txBody>
      </p:sp>
      <p:sp>
        <p:nvSpPr>
          <p:cNvPr id="5"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Objectives (4/4)</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7" y="1112630"/>
            <a:ext cx="10977343" cy="4873911"/>
          </a:xfrm>
        </p:spPr>
        <p:txBody>
          <a:bodyPr/>
          <a:lstStyle/>
          <a:p>
            <a:pPr marL="342900" indent="-342900">
              <a:lnSpc>
                <a:spcPct val="150000"/>
              </a:lnSpc>
              <a:spcAft>
                <a:spcPts val="600"/>
              </a:spcAft>
              <a:buFont typeface="Symbol"/>
              <a:buChar char=""/>
            </a:pPr>
            <a:r>
              <a:rPr lang="en-US" altLang="zh-CN" sz="1800" kern="1200" dirty="0">
                <a:latin typeface="+mj-lt"/>
                <a:ea typeface="Times New Roman"/>
                <a:cs typeface="Times New Roman"/>
              </a:rPr>
              <a:t>Motivation</a:t>
            </a:r>
          </a:p>
          <a:p>
            <a:pPr lvl="1">
              <a:lnSpc>
                <a:spcPct val="100000"/>
              </a:lnSpc>
            </a:pPr>
            <a:r>
              <a:rPr lang="en-US" altLang="zh-CN" sz="2100" b="0" dirty="0" smtClean="0"/>
              <a:t>In downlink command/data transmission, the latency is dominated by </a:t>
            </a:r>
            <a:r>
              <a:rPr lang="en-US" altLang="zh-CN" sz="2100" b="0" dirty="0" err="1" smtClean="0"/>
              <a:t>eDRX</a:t>
            </a:r>
            <a:r>
              <a:rPr lang="en-US" altLang="zh-CN" sz="2100" b="0" dirty="0" smtClean="0"/>
              <a:t> cycle, and the power consumption is dominated by the </a:t>
            </a:r>
            <a:r>
              <a:rPr lang="en-US" altLang="zh-CN" sz="2100" b="0" dirty="0" err="1" smtClean="0"/>
              <a:t>eDRX</a:t>
            </a:r>
            <a:r>
              <a:rPr lang="en-US" altLang="zh-CN" sz="2100" b="0" dirty="0" smtClean="0"/>
              <a:t> cycle and the paging.</a:t>
            </a:r>
          </a:p>
          <a:p>
            <a:pPr lvl="1">
              <a:lnSpc>
                <a:spcPct val="100000"/>
              </a:lnSpc>
            </a:pPr>
            <a:r>
              <a:rPr lang="en-US" altLang="zh-CN" sz="2100" dirty="0" smtClean="0"/>
              <a:t>NB-IoT can support long battery life for 2 minutes latency with about 25 </a:t>
            </a:r>
            <a:r>
              <a:rPr lang="en-US" altLang="zh-CN" sz="2100" dirty="0" err="1" smtClean="0"/>
              <a:t>uA</a:t>
            </a:r>
            <a:r>
              <a:rPr lang="en-US" altLang="zh-CN" sz="2100" dirty="0" smtClean="0"/>
              <a:t> average power consumption in </a:t>
            </a:r>
            <a:r>
              <a:rPr lang="en-US" altLang="zh-CN" sz="2100" dirty="0" smtClean="0"/>
              <a:t>144 dB </a:t>
            </a:r>
            <a:r>
              <a:rPr lang="en-US" altLang="zh-CN" sz="2100" dirty="0" smtClean="0"/>
              <a:t>MCL.</a:t>
            </a:r>
            <a:endParaRPr lang="en-US" altLang="zh-CN" sz="2100" b="0" strike="sngStrike" dirty="0" smtClean="0"/>
          </a:p>
          <a:p>
            <a:pPr marL="342900" indent="-342900">
              <a:lnSpc>
                <a:spcPct val="150000"/>
              </a:lnSpc>
              <a:spcAft>
                <a:spcPts val="600"/>
              </a:spcAft>
              <a:buFont typeface="Symbol"/>
              <a:buChar char=""/>
            </a:pPr>
            <a:r>
              <a:rPr lang="en-US" altLang="zh-CN" sz="1800" kern="1200" dirty="0">
                <a:latin typeface="+mj-lt"/>
                <a:ea typeface="Times New Roman"/>
                <a:cs typeface="Times New Roman"/>
              </a:rPr>
              <a:t>Proposed solution</a:t>
            </a:r>
          </a:p>
          <a:p>
            <a:pPr lvl="1">
              <a:lnSpc>
                <a:spcPct val="100000"/>
              </a:lnSpc>
            </a:pPr>
            <a:r>
              <a:rPr lang="en-US" altLang="zh-CN" sz="2100" dirty="0" smtClean="0"/>
              <a:t>Dedicated </a:t>
            </a:r>
            <a:r>
              <a:rPr lang="en-US" altLang="zh-CN" sz="2100" dirty="0"/>
              <a:t>paging indication signal/channel with much shorter decoding time of receive circuit than paging decoding</a:t>
            </a:r>
          </a:p>
          <a:p>
            <a:pPr lvl="1">
              <a:lnSpc>
                <a:spcPct val="100000"/>
              </a:lnSpc>
            </a:pPr>
            <a:r>
              <a:rPr lang="en-US" altLang="zh-CN" sz="2100" dirty="0"/>
              <a:t>Introduce a new state which is between idle state and active state. The UE performs in this new state the same as in idle state except monitoring paging indication(PI) signal/channel instead of paging. When the UE detects the PI, it monitors the paging according to Paging Opportunity (PO</a:t>
            </a:r>
            <a:r>
              <a:rPr lang="en-US" altLang="zh-CN" sz="2100" dirty="0" smtClean="0"/>
              <a:t>).</a:t>
            </a:r>
            <a:endParaRPr lang="en-US" altLang="zh-CN" sz="2200" b="0" dirty="0" smtClean="0"/>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Further power consumption and latency reduction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08917" y="1163834"/>
            <a:ext cx="10977343" cy="4925238"/>
          </a:xfrm>
        </p:spPr>
        <p:txBody>
          <a:bodyPr/>
          <a:lstStyle/>
          <a:p>
            <a:r>
              <a:rPr lang="en-US" altLang="zh-CN" sz="2000" dirty="0" smtClean="0"/>
              <a:t>Motivation</a:t>
            </a:r>
          </a:p>
          <a:p>
            <a:pPr lvl="1"/>
            <a:r>
              <a:rPr lang="en-US" altLang="zh-CN" sz="1900" dirty="0" smtClean="0"/>
              <a:t>In small packet transmission, signaling consumes significant </a:t>
            </a:r>
            <a:r>
              <a:rPr lang="en-US" altLang="zh-CN" sz="1900" dirty="0"/>
              <a:t>over-the-air </a:t>
            </a:r>
            <a:r>
              <a:rPr lang="en-US" altLang="zh-CN" sz="1900" dirty="0" smtClean="0"/>
              <a:t>resources, leading to larger delay and lower device battery life.</a:t>
            </a:r>
          </a:p>
          <a:p>
            <a:pPr lvl="1"/>
            <a:r>
              <a:rPr lang="en-US" altLang="zh-CN" sz="1900" dirty="0" smtClean="0"/>
              <a:t>Emergency reports are very high priority when they do need to be sent, so benefit from</a:t>
            </a:r>
            <a:r>
              <a:rPr lang="en-US" altLang="zh-CN" sz="1900" strike="sngStrike" dirty="0" smtClean="0"/>
              <a:t> </a:t>
            </a:r>
            <a:r>
              <a:rPr lang="en-US" altLang="zh-CN" sz="1900" dirty="0" smtClean="0"/>
              <a:t>shorter latency by reducing signaling.</a:t>
            </a:r>
          </a:p>
          <a:p>
            <a:pPr lvl="1"/>
            <a:r>
              <a:rPr lang="en-US" altLang="zh-CN" sz="1900" dirty="0" smtClean="0"/>
              <a:t>Example applications include fire alarm sensor, water leakage sensor, etc.</a:t>
            </a:r>
          </a:p>
          <a:p>
            <a:r>
              <a:rPr lang="en-US" altLang="zh-CN" sz="2000" dirty="0" smtClean="0"/>
              <a:t>Design principle</a:t>
            </a:r>
          </a:p>
          <a:p>
            <a:pPr lvl="1"/>
            <a:r>
              <a:rPr lang="en-US" altLang="zh-CN" sz="1900" dirty="0" smtClean="0"/>
              <a:t>Reduced signaling before uplink data transmission to reduce the transmission delay, e.g., RACH-less transmission</a:t>
            </a:r>
          </a:p>
          <a:p>
            <a:pPr lvl="1"/>
            <a:r>
              <a:rPr lang="en-US" altLang="zh-CN" sz="1900" dirty="0" smtClean="0"/>
              <a:t>Allocate dedicated time-frequency resources for contention based uplink access</a:t>
            </a:r>
          </a:p>
        </p:txBody>
      </p:sp>
      <p:sp>
        <p:nvSpPr>
          <p:cNvPr id="5" name="Title 1"/>
          <p:cNvSpPr txBox="1">
            <a:spLocks/>
          </p:cNvSpPr>
          <p:nvPr/>
        </p:nvSpPr>
        <p:spPr bwMode="auto">
          <a:xfrm>
            <a:off x="608917" y="156117"/>
            <a:ext cx="10977343" cy="73598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a:lstStyle>
          <a:p>
            <a:r>
              <a:rPr lang="en-US" altLang="zh-CN" sz="3600" kern="0" dirty="0" smtClean="0"/>
              <a:t>Contention-based </a:t>
            </a:r>
            <a:r>
              <a:rPr lang="en-US" altLang="zh-CN" sz="3600" kern="0" dirty="0" smtClean="0"/>
              <a:t>uplink access (1/2)</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22300" y="1077179"/>
            <a:ext cx="10963960" cy="4925238"/>
          </a:xfrm>
        </p:spPr>
        <p:txBody>
          <a:bodyPr/>
          <a:lstStyle/>
          <a:p>
            <a:r>
              <a:rPr lang="en-US" altLang="zh-CN" sz="2000" dirty="0" smtClean="0"/>
              <a:t>Example of solution</a:t>
            </a:r>
          </a:p>
          <a:p>
            <a:pPr lvl="1"/>
            <a:r>
              <a:rPr lang="en-US" altLang="zh-CN" sz="1900" dirty="0" smtClean="0"/>
              <a:t>No uplink TA, the uplink transmission is based on downlink synchronization; longer CP can be used to avoid interference between users.</a:t>
            </a:r>
          </a:p>
          <a:p>
            <a:pPr lvl="1"/>
            <a:r>
              <a:rPr lang="en-US" altLang="zh-CN" sz="1900" dirty="0" smtClean="0"/>
              <a:t>Coarse levels of MCS are supported to improve the capacity. Downlink measurements can be a reference for uplink MCS.</a:t>
            </a:r>
          </a:p>
          <a:p>
            <a:pPr lvl="1"/>
            <a:r>
              <a:rPr lang="en-US" altLang="zh-CN" sz="1900" dirty="0" smtClean="0"/>
              <a:t>Single tone transmission is enough for small traffic applications</a:t>
            </a:r>
          </a:p>
          <a:p>
            <a:pPr lvl="1"/>
            <a:r>
              <a:rPr lang="en-US" altLang="zh-CN" sz="1900" dirty="0" smtClean="0"/>
              <a:t>ACK/NACK of NPUSCH is helpful for better quality of services</a:t>
            </a:r>
          </a:p>
          <a:p>
            <a:pPr lvl="1"/>
            <a:r>
              <a:rPr lang="en-US" altLang="zh-CN" sz="1900" dirty="0" smtClean="0"/>
              <a:t>Open loop power control to mitigate the interference</a:t>
            </a:r>
          </a:p>
          <a:p>
            <a:pPr lvl="1"/>
            <a:r>
              <a:rPr lang="en-US" altLang="zh-CN" sz="1900" dirty="0" smtClean="0"/>
              <a:t>Space diversity is applied to mitigate the interference</a:t>
            </a:r>
          </a:p>
          <a:p>
            <a:pPr lvl="1"/>
            <a:r>
              <a:rPr lang="en-US" altLang="zh-CN" sz="1900" dirty="0" smtClean="0"/>
              <a:t>Contention resolution techniques need to be considered</a:t>
            </a:r>
          </a:p>
          <a:p>
            <a:pPr lvl="1"/>
            <a:r>
              <a:rPr lang="en-US" altLang="zh-CN" sz="1900" dirty="0" smtClean="0"/>
              <a:t>Supported in both RRC idle state and RRC connected state</a:t>
            </a:r>
            <a:endParaRPr lang="en-US" altLang="zh-CN" sz="1900" dirty="0"/>
          </a:p>
          <a:p>
            <a:endParaRPr lang="en-US" altLang="zh-CN" sz="2000" dirty="0" smtClean="0"/>
          </a:p>
        </p:txBody>
      </p:sp>
      <p:grpSp>
        <p:nvGrpSpPr>
          <p:cNvPr id="4" name="组合 3"/>
          <p:cNvGrpSpPr/>
          <p:nvPr/>
        </p:nvGrpSpPr>
        <p:grpSpPr>
          <a:xfrm>
            <a:off x="7823200" y="4145522"/>
            <a:ext cx="4307044" cy="1680909"/>
            <a:chOff x="3592506" y="9427592"/>
            <a:chExt cx="10946136" cy="3624733"/>
          </a:xfrm>
        </p:grpSpPr>
        <p:sp>
          <p:nvSpPr>
            <p:cNvPr id="5" name="矩形 4"/>
            <p:cNvSpPr/>
            <p:nvPr/>
          </p:nvSpPr>
          <p:spPr>
            <a:xfrm>
              <a:off x="5712074" y="9643616"/>
              <a:ext cx="2359118" cy="864096"/>
            </a:xfrm>
            <a:prstGeom prst="rect">
              <a:avLst/>
            </a:prstGeom>
            <a:solidFill>
              <a:srgbClr val="CCFFFF"/>
            </a:solidFill>
            <a:ln w="9525">
              <a:solidFill>
                <a:schemeClr val="tx1"/>
              </a:solidFill>
              <a:round/>
              <a:headEnd/>
              <a:tailEnd/>
            </a:ln>
          </p:spPr>
          <p:txBody>
            <a:bodyPr rtlCol="0" anchor="ctr"/>
            <a:lstStyle/>
            <a:p>
              <a:pPr marL="162094" indent="-162094" algn="ctr" defTabSz="769946">
                <a:lnSpc>
                  <a:spcPct val="105000"/>
                </a:lnSpc>
                <a:spcBef>
                  <a:spcPct val="20000"/>
                </a:spcBef>
                <a:buClr>
                  <a:srgbClr val="333399"/>
                </a:buClr>
                <a:buSzPct val="50000"/>
              </a:pPr>
              <a:r>
                <a:rPr lang="en-US" altLang="zh-CN" sz="1400" b="1" dirty="0">
                  <a:latin typeface="Times New Roman" pitchFamily="18" charset="0"/>
                  <a:ea typeface="华文楷体" pitchFamily="2" charset="-122"/>
                  <a:cs typeface="Times New Roman" pitchFamily="18" charset="0"/>
                </a:rPr>
                <a:t>Long CP</a:t>
              </a:r>
              <a:endParaRPr lang="zh-CN" altLang="en-US" sz="1400" b="1" dirty="0">
                <a:latin typeface="Times New Roman" pitchFamily="18" charset="0"/>
                <a:ea typeface="华文楷体" pitchFamily="2" charset="-122"/>
                <a:cs typeface="Times New Roman" pitchFamily="18" charset="0"/>
              </a:endParaRPr>
            </a:p>
          </p:txBody>
        </p:sp>
        <p:sp>
          <p:nvSpPr>
            <p:cNvPr id="7" name="矩形 6"/>
            <p:cNvSpPr/>
            <p:nvPr/>
          </p:nvSpPr>
          <p:spPr>
            <a:xfrm>
              <a:off x="8088337" y="9643615"/>
              <a:ext cx="5802232" cy="864096"/>
            </a:xfrm>
            <a:prstGeom prst="rect">
              <a:avLst/>
            </a:prstGeom>
            <a:solidFill>
              <a:srgbClr val="CCFFFF"/>
            </a:solidFill>
            <a:ln w="9525">
              <a:solidFill>
                <a:schemeClr val="tx1"/>
              </a:solidFill>
              <a:round/>
              <a:headEnd/>
              <a:tailEnd/>
            </a:ln>
          </p:spPr>
          <p:txBody>
            <a:bodyPr rtlCol="0" anchor="ctr"/>
            <a:lstStyle/>
            <a:p>
              <a:pPr marL="162094" indent="-162094" algn="ctr" defTabSz="769946">
                <a:lnSpc>
                  <a:spcPct val="105000"/>
                </a:lnSpc>
                <a:spcBef>
                  <a:spcPct val="20000"/>
                </a:spcBef>
                <a:buClr>
                  <a:srgbClr val="333399"/>
                </a:buClr>
                <a:buSzPct val="50000"/>
              </a:pPr>
              <a:r>
                <a:rPr lang="en-US" altLang="zh-CN" sz="1400" b="1" dirty="0">
                  <a:latin typeface="Times New Roman" pitchFamily="18" charset="0"/>
                  <a:ea typeface="华文楷体" pitchFamily="2" charset="-122"/>
                  <a:cs typeface="Times New Roman" pitchFamily="18" charset="0"/>
                </a:rPr>
                <a:t>Data</a:t>
              </a:r>
              <a:endParaRPr lang="zh-CN" altLang="en-US" sz="1400" b="1" dirty="0">
                <a:latin typeface="Times New Roman" pitchFamily="18" charset="0"/>
                <a:ea typeface="华文楷体" pitchFamily="2" charset="-122"/>
                <a:cs typeface="Times New Roman" pitchFamily="18" charset="0"/>
              </a:endParaRPr>
            </a:p>
          </p:txBody>
        </p:sp>
        <p:sp>
          <p:nvSpPr>
            <p:cNvPr id="8" name="矩形 7"/>
            <p:cNvSpPr/>
            <p:nvPr/>
          </p:nvSpPr>
          <p:spPr>
            <a:xfrm>
              <a:off x="4991994" y="10507712"/>
              <a:ext cx="2359118" cy="864096"/>
            </a:xfrm>
            <a:prstGeom prst="rect">
              <a:avLst/>
            </a:prstGeom>
            <a:solidFill>
              <a:srgbClr val="CCFFFF"/>
            </a:solidFill>
            <a:ln w="9525">
              <a:solidFill>
                <a:schemeClr val="tx1"/>
              </a:solidFill>
              <a:round/>
              <a:headEnd/>
              <a:tailEnd/>
            </a:ln>
          </p:spPr>
          <p:txBody>
            <a:bodyPr rtlCol="0" anchor="ctr"/>
            <a:lstStyle/>
            <a:p>
              <a:pPr marL="162094" indent="-162094" algn="ctr" defTabSz="769946">
                <a:lnSpc>
                  <a:spcPct val="105000"/>
                </a:lnSpc>
                <a:spcBef>
                  <a:spcPct val="20000"/>
                </a:spcBef>
                <a:buClr>
                  <a:srgbClr val="333399"/>
                </a:buClr>
                <a:buSzPct val="50000"/>
              </a:pPr>
              <a:r>
                <a:rPr lang="en-US" altLang="zh-CN" sz="1400" b="1" dirty="0">
                  <a:latin typeface="Times New Roman" pitchFamily="18" charset="0"/>
                  <a:ea typeface="华文楷体" pitchFamily="2" charset="-122"/>
                  <a:cs typeface="Times New Roman" pitchFamily="18" charset="0"/>
                </a:rPr>
                <a:t>Long CP</a:t>
              </a:r>
              <a:endParaRPr lang="zh-CN" altLang="en-US" sz="1400" b="1" dirty="0">
                <a:latin typeface="Times New Roman" pitchFamily="18" charset="0"/>
                <a:ea typeface="华文楷体" pitchFamily="2" charset="-122"/>
                <a:cs typeface="Times New Roman" pitchFamily="18" charset="0"/>
              </a:endParaRPr>
            </a:p>
          </p:txBody>
        </p:sp>
        <p:sp>
          <p:nvSpPr>
            <p:cNvPr id="9" name="矩形 8"/>
            <p:cNvSpPr/>
            <p:nvPr/>
          </p:nvSpPr>
          <p:spPr>
            <a:xfrm>
              <a:off x="7368258" y="10507711"/>
              <a:ext cx="5802232" cy="864096"/>
            </a:xfrm>
            <a:prstGeom prst="rect">
              <a:avLst/>
            </a:prstGeom>
            <a:solidFill>
              <a:srgbClr val="CCFFFF"/>
            </a:solidFill>
            <a:ln w="9525">
              <a:solidFill>
                <a:schemeClr val="tx1"/>
              </a:solidFill>
              <a:round/>
              <a:headEnd/>
              <a:tailEnd/>
            </a:ln>
          </p:spPr>
          <p:txBody>
            <a:bodyPr rtlCol="0" anchor="ctr"/>
            <a:lstStyle/>
            <a:p>
              <a:pPr marL="162094" indent="-162094" algn="ctr" defTabSz="769946">
                <a:lnSpc>
                  <a:spcPct val="105000"/>
                </a:lnSpc>
                <a:spcBef>
                  <a:spcPct val="20000"/>
                </a:spcBef>
                <a:buClr>
                  <a:srgbClr val="333399"/>
                </a:buClr>
                <a:buSzPct val="50000"/>
              </a:pPr>
              <a:r>
                <a:rPr lang="en-US" altLang="zh-CN" sz="1400" b="1" dirty="0">
                  <a:latin typeface="Times New Roman" pitchFamily="18" charset="0"/>
                  <a:ea typeface="华文楷体" pitchFamily="2" charset="-122"/>
                  <a:cs typeface="Times New Roman" pitchFamily="18" charset="0"/>
                </a:rPr>
                <a:t>Data</a:t>
              </a:r>
              <a:endParaRPr lang="zh-CN" altLang="en-US" sz="1400" b="1" dirty="0">
                <a:latin typeface="Times New Roman" pitchFamily="18" charset="0"/>
                <a:ea typeface="华文楷体" pitchFamily="2" charset="-122"/>
                <a:cs typeface="Times New Roman" pitchFamily="18" charset="0"/>
              </a:endParaRPr>
            </a:p>
          </p:txBody>
        </p:sp>
        <p:sp>
          <p:nvSpPr>
            <p:cNvPr id="10" name="矩形 9"/>
            <p:cNvSpPr/>
            <p:nvPr/>
          </p:nvSpPr>
          <p:spPr>
            <a:xfrm>
              <a:off x="6360146" y="11371808"/>
              <a:ext cx="2359118" cy="864096"/>
            </a:xfrm>
            <a:prstGeom prst="rect">
              <a:avLst/>
            </a:prstGeom>
            <a:solidFill>
              <a:srgbClr val="CCFFFF"/>
            </a:solidFill>
            <a:ln w="9525">
              <a:solidFill>
                <a:schemeClr val="tx1"/>
              </a:solidFill>
              <a:round/>
              <a:headEnd/>
              <a:tailEnd/>
            </a:ln>
          </p:spPr>
          <p:txBody>
            <a:bodyPr rtlCol="0" anchor="ctr"/>
            <a:lstStyle/>
            <a:p>
              <a:pPr marL="162094" indent="-162094" algn="ctr" defTabSz="769946">
                <a:lnSpc>
                  <a:spcPct val="105000"/>
                </a:lnSpc>
                <a:spcBef>
                  <a:spcPct val="20000"/>
                </a:spcBef>
                <a:buClr>
                  <a:srgbClr val="333399"/>
                </a:buClr>
                <a:buSzPct val="50000"/>
              </a:pPr>
              <a:r>
                <a:rPr lang="en-US" altLang="zh-CN" sz="1400" b="1" dirty="0">
                  <a:latin typeface="Times New Roman" pitchFamily="18" charset="0"/>
                  <a:ea typeface="华文楷体" pitchFamily="2" charset="-122"/>
                  <a:cs typeface="Times New Roman" pitchFamily="18" charset="0"/>
                </a:rPr>
                <a:t>Long CP</a:t>
              </a:r>
              <a:endParaRPr lang="zh-CN" altLang="en-US" sz="1400" b="1" dirty="0">
                <a:latin typeface="Times New Roman" pitchFamily="18" charset="0"/>
                <a:ea typeface="华文楷体" pitchFamily="2" charset="-122"/>
                <a:cs typeface="Times New Roman" pitchFamily="18" charset="0"/>
              </a:endParaRPr>
            </a:p>
          </p:txBody>
        </p:sp>
        <p:sp>
          <p:nvSpPr>
            <p:cNvPr id="11" name="矩形 10"/>
            <p:cNvSpPr/>
            <p:nvPr/>
          </p:nvSpPr>
          <p:spPr>
            <a:xfrm>
              <a:off x="8736410" y="11371807"/>
              <a:ext cx="5802232" cy="864096"/>
            </a:xfrm>
            <a:prstGeom prst="rect">
              <a:avLst/>
            </a:prstGeom>
            <a:solidFill>
              <a:srgbClr val="CCFFFF"/>
            </a:solidFill>
            <a:ln w="9525">
              <a:solidFill>
                <a:schemeClr val="tx1"/>
              </a:solidFill>
              <a:round/>
              <a:headEnd/>
              <a:tailEnd/>
            </a:ln>
          </p:spPr>
          <p:txBody>
            <a:bodyPr rtlCol="0" anchor="ctr"/>
            <a:lstStyle/>
            <a:p>
              <a:pPr marL="162094" indent="-162094" algn="ctr" defTabSz="769946">
                <a:lnSpc>
                  <a:spcPct val="105000"/>
                </a:lnSpc>
                <a:spcBef>
                  <a:spcPct val="20000"/>
                </a:spcBef>
                <a:buClr>
                  <a:srgbClr val="333399"/>
                </a:buClr>
                <a:buSzPct val="50000"/>
              </a:pPr>
              <a:r>
                <a:rPr lang="en-US" altLang="zh-CN" sz="1400" b="1" dirty="0">
                  <a:latin typeface="Times New Roman" pitchFamily="18" charset="0"/>
                  <a:ea typeface="华文楷体" pitchFamily="2" charset="-122"/>
                  <a:cs typeface="Times New Roman" pitchFamily="18" charset="0"/>
                </a:rPr>
                <a:t>Data</a:t>
              </a:r>
              <a:endParaRPr lang="zh-CN" altLang="en-US" sz="1400" b="1" dirty="0">
                <a:latin typeface="Times New Roman" pitchFamily="18" charset="0"/>
                <a:ea typeface="华文楷体" pitchFamily="2" charset="-122"/>
                <a:cs typeface="Times New Roman" pitchFamily="18" charset="0"/>
              </a:endParaRPr>
            </a:p>
          </p:txBody>
        </p:sp>
        <p:cxnSp>
          <p:nvCxnSpPr>
            <p:cNvPr id="12" name="直接连接符 11"/>
            <p:cNvCxnSpPr/>
            <p:nvPr/>
          </p:nvCxnSpPr>
          <p:spPr bwMode="auto">
            <a:xfrm>
              <a:off x="4991994" y="9427592"/>
              <a:ext cx="0" cy="3024336"/>
            </a:xfrm>
            <a:prstGeom prst="line">
              <a:avLst/>
            </a:prstGeom>
            <a:noFill/>
            <a:ln w="9525" cap="flat" cmpd="sng" algn="ctr">
              <a:solidFill>
                <a:schemeClr val="tx1"/>
              </a:solidFill>
              <a:prstDash val="dash"/>
              <a:round/>
              <a:headEnd type="none" w="med" len="med"/>
              <a:tailEnd type="none" w="med" len="med"/>
            </a:ln>
            <a:effectLst/>
          </p:spPr>
        </p:cxnSp>
        <p:sp>
          <p:nvSpPr>
            <p:cNvPr id="13" name="TextBox 13"/>
            <p:cNvSpPr txBox="1"/>
            <p:nvPr/>
          </p:nvSpPr>
          <p:spPr>
            <a:xfrm>
              <a:off x="3623843" y="9571608"/>
              <a:ext cx="1096107" cy="663694"/>
            </a:xfrm>
            <a:prstGeom prst="rect">
              <a:avLst/>
            </a:prstGeom>
            <a:noFill/>
          </p:spPr>
          <p:txBody>
            <a:bodyPr wrap="none" rtlCol="0">
              <a:spAutoFit/>
            </a:bodyPr>
            <a:lstStyle/>
            <a:p>
              <a:r>
                <a:rPr lang="en-US" altLang="zh-CN" sz="1400" dirty="0" smtClean="0"/>
                <a:t>UE1</a:t>
              </a:r>
              <a:endParaRPr lang="zh-CN" altLang="en-US" sz="1400" dirty="0"/>
            </a:p>
          </p:txBody>
        </p:sp>
        <p:sp>
          <p:nvSpPr>
            <p:cNvPr id="14" name="TextBox 14"/>
            <p:cNvSpPr txBox="1"/>
            <p:nvPr/>
          </p:nvSpPr>
          <p:spPr>
            <a:xfrm>
              <a:off x="3592506" y="10507711"/>
              <a:ext cx="1096107" cy="663694"/>
            </a:xfrm>
            <a:prstGeom prst="rect">
              <a:avLst/>
            </a:prstGeom>
            <a:noFill/>
          </p:spPr>
          <p:txBody>
            <a:bodyPr wrap="none" rtlCol="0">
              <a:spAutoFit/>
            </a:bodyPr>
            <a:lstStyle/>
            <a:p>
              <a:r>
                <a:rPr lang="en-US" altLang="zh-CN" sz="1400" dirty="0" smtClean="0"/>
                <a:t>UE2</a:t>
              </a:r>
              <a:endParaRPr lang="zh-CN" altLang="en-US" sz="1400" dirty="0"/>
            </a:p>
          </p:txBody>
        </p:sp>
        <p:sp>
          <p:nvSpPr>
            <p:cNvPr id="15" name="TextBox 15"/>
            <p:cNvSpPr txBox="1"/>
            <p:nvPr/>
          </p:nvSpPr>
          <p:spPr>
            <a:xfrm>
              <a:off x="3623843" y="11443816"/>
              <a:ext cx="1096107" cy="663694"/>
            </a:xfrm>
            <a:prstGeom prst="rect">
              <a:avLst/>
            </a:prstGeom>
            <a:noFill/>
          </p:spPr>
          <p:txBody>
            <a:bodyPr wrap="none" rtlCol="0">
              <a:spAutoFit/>
            </a:bodyPr>
            <a:lstStyle/>
            <a:p>
              <a:r>
                <a:rPr lang="en-US" altLang="zh-CN" sz="1400" dirty="0" smtClean="0"/>
                <a:t>UE3</a:t>
              </a:r>
              <a:endParaRPr lang="zh-CN" altLang="en-US" sz="1400" dirty="0"/>
            </a:p>
          </p:txBody>
        </p:sp>
        <p:sp>
          <p:nvSpPr>
            <p:cNvPr id="16" name="TextBox 18"/>
            <p:cNvSpPr txBox="1"/>
            <p:nvPr/>
          </p:nvSpPr>
          <p:spPr>
            <a:xfrm>
              <a:off x="7512272" y="12388631"/>
              <a:ext cx="4965604" cy="663694"/>
            </a:xfrm>
            <a:prstGeom prst="rect">
              <a:avLst/>
            </a:prstGeom>
            <a:noFill/>
          </p:spPr>
          <p:txBody>
            <a:bodyPr wrap="none" rtlCol="0">
              <a:spAutoFit/>
            </a:bodyPr>
            <a:lstStyle/>
            <a:p>
              <a:r>
                <a:rPr lang="en-US" altLang="zh-CN" sz="1400" dirty="0"/>
                <a:t>Orthogonal multiple access</a:t>
              </a:r>
              <a:endParaRPr lang="zh-CN" altLang="en-US" sz="1400" dirty="0"/>
            </a:p>
          </p:txBody>
        </p:sp>
      </p:grpSp>
      <p:sp>
        <p:nvSpPr>
          <p:cNvPr id="17" name="Title 1"/>
          <p:cNvSpPr txBox="1">
            <a:spLocks/>
          </p:cNvSpPr>
          <p:nvPr/>
        </p:nvSpPr>
        <p:spPr bwMode="auto">
          <a:xfrm>
            <a:off x="608917" y="156117"/>
            <a:ext cx="10977343" cy="73598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a:lstStyle>
          <a:p>
            <a:r>
              <a:rPr lang="en-US" altLang="zh-CN" sz="3600" kern="0" dirty="0" smtClean="0"/>
              <a:t>Contention-based uplink access (2/2)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53399</TotalTime>
  <Words>895</Words>
  <Application>Microsoft Office PowerPoint</Application>
  <PresentationFormat>Custom</PresentationFormat>
  <Paragraphs>101</Paragraphs>
  <Slides>12</Slides>
  <Notes>0</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30" baseType="lpstr">
      <vt:lpstr>ＭＳ Ｐゴシック</vt:lpstr>
      <vt:lpstr>ＭＳ Ｐゴシック</vt:lpstr>
      <vt:lpstr>黑体</vt:lpstr>
      <vt:lpstr>SimSun</vt:lpstr>
      <vt:lpstr>SimSun</vt:lpstr>
      <vt:lpstr>Arial</vt:lpstr>
      <vt:lpstr>Calibri</vt:lpstr>
      <vt:lpstr>FrutigerNext LT Bold</vt:lpstr>
      <vt:lpstr>FrutigerNext LT Light</vt:lpstr>
      <vt:lpstr>FrutigerNext LT Medium</vt:lpstr>
      <vt:lpstr>FrutigerNext LT Regular</vt:lpstr>
      <vt:lpstr>华文楷体</vt:lpstr>
      <vt:lpstr>华文细黑</vt:lpstr>
      <vt:lpstr>Symbol</vt:lpstr>
      <vt:lpstr>Times New Roman</vt:lpstr>
      <vt:lpstr>Wingdings</vt:lpstr>
      <vt:lpstr>4_自定义设计方案</vt:lpstr>
      <vt:lpstr>Visio</vt:lpstr>
      <vt:lpstr>Outlook on Rel-15 NB-IoT enhancements</vt:lpstr>
      <vt:lpstr>Justification</vt:lpstr>
      <vt:lpstr>Objectives (1/4)</vt:lpstr>
      <vt:lpstr>Objectives (2/4)</vt:lpstr>
      <vt:lpstr>PowerPoint Presentation</vt:lpstr>
      <vt:lpstr>Objectives (4/4)</vt:lpstr>
      <vt:lpstr>Further power consumption and latency reduction</vt:lpstr>
      <vt:lpstr>PowerPoint Presentation</vt:lpstr>
      <vt:lpstr>PowerPoint Presentation</vt:lpstr>
      <vt:lpstr>Small-cell deployment with NB-IoT backhaul</vt:lpstr>
      <vt:lpstr>SR in the physical layer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Matthew Webb2</cp:lastModifiedBy>
  <cp:revision>3528</cp:revision>
  <dcterms:created xsi:type="dcterms:W3CDTF">2010-09-30T06:00:50Z</dcterms:created>
  <dcterms:modified xsi:type="dcterms:W3CDTF">2016-11-29T09:14:13Z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(10)Ax6v3MsOBGwQn3Nox3eiQ5R5uGlLJKm2lHQYF7/HoywTVRs0Ekk3xolfG5RBHRB+HxGvBVsi_x000d_ iQS5jWGFffJ9kbHx0fprbF1KWaV3EhfYfD36NqI3MfuqM3j5sXk/B/JVzmR2duFW5s6Zw8Mb_x000d_ Sx0q+hawUqaMSMZsCJhC9LC/dG4XuUOEpwBg9h5LwbPrGuqaM1J0YeN8pDpRRZbSosasI3rR_x000d_ XrYg+5ob6EkqHKs6Zb</vt:lpwstr>
  </property>
  <property fmtid="{D5CDD505-2E9C-101B-9397-08002B2CF9AE}" pid="3" name="_ms_pID_7253431">
    <vt:lpwstr>IIZkMnVJdb0y5mJlYSFLIORnYpfI94hcZxaQnmDE4e/UWgSh+HtUPO_x000d_ yhh911WCiwXHEN/VQLPX3LJBW9eKbSOaEgBNPMHjv4yUcjh2BHV8vJlLx7cPd2kCyrgc3HUC_x000d_ fmPZiNzAHo8M1fFnrrWI5Garxrsze8XJGae62WbGFmnXe1yiuPJ1ZAPxusohySaHJKR1Ys+H_x000d_ CixahutNrwoaKg+rntv5kfgcV1mb13wCB/Fk</vt:lpwstr>
  </property>
  <property fmtid="{D5CDD505-2E9C-101B-9397-08002B2CF9AE}" pid="4" name="_ms_pID_7253432">
    <vt:lpwstr>oslmv9x+d+R3qYzLGegrOVq0m9RNj3gRiI+a_x000d_ Uw8UIiXrBqzOdWG8dWQvWPXrw70Rkrff3u6EeYPkmeHy6L4mHHq9MnXz5QvYugcSvryK9GDa_x000d_ TUGEYZup7XDQWEn1s9PVHRCIz83STYqkrkQzx64LKF8Tj5BPo5XeKfnQovWiHYpK1uXjZyMI_x000d_ 3lNz4/uobJUqF4tslG+7PajVs7VwVvTOtZ5CSSkKET26yvfDXrK5fe</vt:lpwstr>
  </property>
  <property fmtid="{D5CDD505-2E9C-101B-9397-08002B2CF9AE}" pid="5" name="_ms_pID_7253433">
    <vt:lpwstr>tJhl81c4dQW3Agm35i_x000d_ 5NQo8zzXrZRvZP1B/ww8AikoPZJjWtH6gbU9pTLVijIRqSzAuZW9L4pZPykJe3++XZGp8VZS_x000d_ E7TIDLCGvh8v4hJ5WISjxMDGBRkkIP283WVGm+qyyWPRO8wI7ubZYls6N47g0jFD81DftZGV_x000d_ Zm+h2ymKhOJX5khqsUeDs5uov9VRs2BHudRFIXtW11wsS0p5SyX9zI3b1Vhyr2LQXxyKsn17</vt:lpwstr>
  </property>
  <property fmtid="{D5CDD505-2E9C-101B-9397-08002B2CF9AE}" pid="6" name="_ms_pID_7253434">
    <vt:lpwstr>_x000d_ 53Tm172cXD90TriRineNHg4pZ/NOywUIAcUCv/+Yxw98KrBUFpXeL/taTPhbGPDoBdal1K/9_x000d_ MvrIe5V1yLbPhIpNHFLGZ737OdV+c5mU7+MAsHrh39/cS5i3kkHaq2JTFvK4NfXYBU8Ohbwc_x000d_ e+tVk040s5heQt/fdkx0GQCEgCfNlbJwm4rF5uiPpKKnzCYKC3EWeQ5UT5CZNwBqAy6SOslA_x000d_ wCW9HFeu+jzDvNqa</vt:lpwstr>
  </property>
  <property fmtid="{D5CDD505-2E9C-101B-9397-08002B2CF9AE}" pid="7" name="_ms_pID_7253435">
    <vt:lpwstr>YasWJBCdooPOFIyS31KA4raeKduqGJoA8x7HYcMG2AI2UJjSWcodQA9V_x000d_ wPG3Tr6+YfYQm8k7wsCv6K9Nqg0jCbzVMgFfg0vIayT9NQhz3d9M1XAQM8CpdaOMG2WLDFPC_x000d_ L5eO8wsojY2WLJ2afTYmZSJwRgeB0eZsp5b7f55FxigLTkpYNVcAGlETmhR6rYSYeVr4y83r_x000d_ Gq3p1CSkv9hNtYf6cR1/bcoBVy5dS9kQfJ</vt:lpwstr>
  </property>
  <property fmtid="{D5CDD505-2E9C-101B-9397-08002B2CF9AE}" pid="8" name="_ms_pID_7253436">
    <vt:lpwstr>ONSjVx+mD4DGE+JR94wShK/PWP29hfpSa0LobS_x000d_ uKKAJkcVFYVj3Aw7n53AG1AqoL3V1pf6/obynf5tvJ+irqkwkxYhMiwPgkAlynNsgojq6hpj_x000d_ foIEjacPtLYtr4/NgCbLsknjGW8E0lHljYHm1NZMZOQ5nMhUQhXwZeBZPmon+1g/Mo55O/2c_x000d_ UGVxyZl6nb6p5ZUyPyMkmQ672DchUB7euhmgTs6i8+1oROM9B+DK</vt:lpwstr>
  </property>
  <property fmtid="{D5CDD505-2E9C-101B-9397-08002B2CF9AE}" pid="9" name="_ms_pID_7253437">
    <vt:lpwstr>wwXZLvf4Y1Pe+y1kVK3m_x000d_ ZnJTA28O/5huGGuvKs6qNZ7PRLhY7e3VZnaGdCoKqDv2qkKqEvHbNoyaVu/HmY+LgavO9cKm_x000d_ KAnr4PP5NAkzD7yd333QUnYVbt69bw/2CUtbxulZ/gtJ5LhG6gC/lnSridpcadky8fF9FZhn_x000d_ tcA7jw/juh8BGVKSs3L/S6abzQJjv8tJgtPieWgpKYsiNak4Dd2n3brItImVV3gz8z4x+G</vt:lpwstr>
  </property>
  <property fmtid="{D5CDD505-2E9C-101B-9397-08002B2CF9AE}" pid="10" name="_ms_pID_7253438">
    <vt:lpwstr>Tz_x000d_ EFj2G3M7q5hTfXeqXan4ZaZnoCWrTK7KwxZ/4cjWw4FaxoxCW7cSaXBjfBh6q9XrZFzYV8kT_x000d_ SccMqK0hvxJPbQxrpxdVP0h7/tMApIHyZnQ669GPFdR5mtayHCn0CzAlEo8yZd5N2pla3I2s_x000d_ /S6RVYeX2awf1vxkL7fwpwRAYj4PpPkTE0z+A//35DfW3NcCljFz1jX/YhDx14/bkn9Lu/5N_x000d_ OkT2JrL4Fhp0iX</vt:lpwstr>
  </property>
  <property fmtid="{D5CDD505-2E9C-101B-9397-08002B2CF9AE}" pid="11" name="_ms_pID_7253439">
    <vt:lpwstr>gCAfLywhIJcAxoOENHd/Hzh8ks1cqare2A9WxQeYnOO6CRzbO0EMKjr4m2_x000d_ vyUIegoFy25krb8H</vt:lpwstr>
  </property>
  <property fmtid="{D5CDD505-2E9C-101B-9397-08002B2CF9AE}" pid="12" name="_ms_pID_725343_00">
    <vt:lpwstr>_ms_pID_725343</vt:lpwstr>
  </property>
  <property fmtid="{D5CDD505-2E9C-101B-9397-08002B2CF9AE}" pid="13" name="_ms_pID_7253431_00">
    <vt:lpwstr>_ms_pID_7253431</vt:lpwstr>
  </property>
  <property fmtid="{D5CDD505-2E9C-101B-9397-08002B2CF9AE}" pid="14" name="_ms_pID_7253432_00">
    <vt:lpwstr>_ms_pID_7253432</vt:lpwstr>
  </property>
  <property fmtid="{D5CDD505-2E9C-101B-9397-08002B2CF9AE}" pid="15" name="_ms_pID_7253433_00">
    <vt:lpwstr>_ms_pID_7253433</vt:lpwstr>
  </property>
  <property fmtid="{D5CDD505-2E9C-101B-9397-08002B2CF9AE}" pid="16" name="_ms_pID_7253434_00">
    <vt:lpwstr>_ms_pID_7253434</vt:lpwstr>
  </property>
  <property fmtid="{D5CDD505-2E9C-101B-9397-08002B2CF9AE}" pid="17" name="_ms_pID_7253435_00">
    <vt:lpwstr>_ms_pID_7253435</vt:lpwstr>
  </property>
  <property fmtid="{D5CDD505-2E9C-101B-9397-08002B2CF9AE}" pid="18" name="_ms_pID_7253436_00">
    <vt:lpwstr>_ms_pID_7253436</vt:lpwstr>
  </property>
  <property fmtid="{D5CDD505-2E9C-101B-9397-08002B2CF9AE}" pid="19" name="_ms_pID_7253437_00">
    <vt:lpwstr>_ms_pID_7253437</vt:lpwstr>
  </property>
  <property fmtid="{D5CDD505-2E9C-101B-9397-08002B2CF9AE}" pid="20" name="_ms_pID_7253438_00">
    <vt:lpwstr>_ms_pID_7253438</vt:lpwstr>
  </property>
  <property fmtid="{D5CDD505-2E9C-101B-9397-08002B2CF9AE}" pid="21" name="_ms_pID_7253439_00">
    <vt:lpwstr>_ms_pID_7253439</vt:lpwstr>
  </property>
  <property fmtid="{D5CDD505-2E9C-101B-9397-08002B2CF9AE}" pid="22" name="_new_ms_pID_72543">
    <vt:lpwstr>(4)5+x4uGNu2kUmzrX5xbrpSG7YzfeLTmkT0zdLRv+IvVDCnmJ+DtBozT/yKfZpSlS1+eSDStgW_x000d_
TTbt4DFXIjfPWIeBJ43QyV9vn5MbdPyBiPosMDNYyPgRERJPNLbHhiNAy6q50HFo8vF+BTEY_x000d_
6jJJrfB0Vkf8rTSi7zJQh4/b/Pjhc8M374ZljfXgFvWERyR5h5ah8j/KkA6Rm1rhAWaITi2y_x000d_
1JxDBtGTE40wlDUFsD</vt:lpwstr>
  </property>
  <property fmtid="{D5CDD505-2E9C-101B-9397-08002B2CF9AE}" pid="23" name="_new_ms_pID_725431">
    <vt:lpwstr>AEtxsuzGvR1gg4//Fe28NVRk8gU6F0HZuF64MTaGdEjy8DbcJ2TWOx_x000d_
gbicv/YBf7jHmXHt8v+lg5YC7kO84kv8vHy4PizOBrTLSiedsFqKEs+hXoTq/9V1Jw5wKTNC_x000d_
S0qsQsjhpFpLL33C9ss+QNzfi0a+WdLY1hygOT03i7T8nXfTssJdAsGmvG3InQ90b6QTobFG_x000d_
oqh5HZ2S+DAXh2TiPnFsWdnfpYxEftt4ZxlG</vt:lpwstr>
  </property>
  <property fmtid="{D5CDD505-2E9C-101B-9397-08002B2CF9AE}" pid="24" name="_new_ms_pID_725432">
    <vt:lpwstr>xki5zcEDsITOxH3mkVLPEmc1+Mu1rqlij33N_x000d_
uBOTHXaW7Qrq7T5rGTUG21C4C2P27T3vGaH3mx0wiPZ28HraiTZt8gtULbRikavBqIYwihrB_x000d_
U2wGEICuBMa9Lonvf4kwX/JiUbAuD4iFp9v20h8KLQNWzp7q0AZf1NeN5bA4vzISf6bzrwLz_x000d_
LklWdSMiFP1PkEah0O14J44HsbSNbN5tUG5/WApFrMpcXcTitSM228</vt:lpwstr>
  </property>
  <property fmtid="{D5CDD505-2E9C-101B-9397-08002B2CF9AE}" pid="25" name="_new_ms_pID_725433">
    <vt:lpwstr>mJ</vt:lpwstr>
  </property>
  <property fmtid="{D5CDD505-2E9C-101B-9397-08002B2CF9AE}" pid="26" name="_2015_ms_pID_725343">
    <vt:lpwstr>(3)U/xgP82GQtLjNrwgK2t+pXZngcs+exgAClfxB0ChQKrJVf0dMSMgjtcfd5siXhAvlG2GF66a
N1ISXcWmeQR3GOLBz2VO6HWvf4acYs65nk033cctguMBheY3ujtmcDolnpLgxTwtoAjUU0dT
1LchZK9ZzDK/Fx6h1gZutVeqDup0onItq3xjFRzt7LImig9XruKU3iS2ZEeXQhaNsY5eulS8
Fg++Csrov7PSWE/YRx</vt:lpwstr>
  </property>
  <property fmtid="{D5CDD505-2E9C-101B-9397-08002B2CF9AE}" pid="27" name="_2015_ms_pID_725343_00">
    <vt:lpwstr>_2015_ms_pID_725343</vt:lpwstr>
  </property>
  <property fmtid="{D5CDD505-2E9C-101B-9397-08002B2CF9AE}" pid="28" name="_2015_ms_pID_7253431">
    <vt:lpwstr>SW6T5a/gYPoIJmug04ZEs5M7We5VX/CK5V6XS/c/ZwJSBx8oOF56Ic
DG9Y9JK4/yKGX///D4qmd5Cpjk2mFTmzGFkPPPf1I+YrvG7nZCUDxnm2cEZQp7E2mxSvFjPZ
ATKvX8bz1hXilouQoKzlNre3b/QTQfCcFDNz8AC3ZxJh3Ef/Z7mbqgBsX0f+kSHoZRmxffJf
dEi7zw1eqTK7oHyyPLdgse+0RD2iGwj/+aRn</vt:lpwstr>
  </property>
  <property fmtid="{D5CDD505-2E9C-101B-9397-08002B2CF9AE}" pid="29" name="_2015_ms_pID_7253431_00">
    <vt:lpwstr>_2015_ms_pID_7253431</vt:lpwstr>
  </property>
  <property fmtid="{D5CDD505-2E9C-101B-9397-08002B2CF9AE}" pid="30" name="_2015_ms_pID_7253432">
    <vt:lpwstr>d0ZhFW1UDdauCzOR2nYv5YmOOlL6xpGVKKZw
TfFWPmRiNOIRJo5+BCiPyCHQlkW5dpcbCog4VJ3ulcIYcKRuAq4=</vt:lpwstr>
  </property>
  <property fmtid="{D5CDD505-2E9C-101B-9397-08002B2CF9AE}" pid="31" name="_2015_ms_pID_7253432_00">
    <vt:lpwstr>_2015_ms_pID_7253432</vt:lpwstr>
  </property>
  <property fmtid="{D5CDD505-2E9C-101B-9397-08002B2CF9AE}" pid="32" name="_new_ms_pID_72543_00">
    <vt:lpwstr>_new_ms_pID_72543</vt:lpwstr>
  </property>
  <property fmtid="{D5CDD505-2E9C-101B-9397-08002B2CF9AE}" pid="33" name="_new_ms_pID_725431_00">
    <vt:lpwstr>_new_ms_pID_725431</vt:lpwstr>
  </property>
  <property fmtid="{D5CDD505-2E9C-101B-9397-08002B2CF9AE}" pid="34" name="_new_ms_pID_725432_00">
    <vt:lpwstr>_new_ms_pID_725432</vt:lpwstr>
  </property>
  <property fmtid="{D5CDD505-2E9C-101B-9397-08002B2CF9AE}" pid="35" name="_new_ms_pID_725433_00">
    <vt:lpwstr>_new_ms_pID_725433</vt:lpwstr>
  </property>
  <property fmtid="{D5CDD505-2E9C-101B-9397-08002B2CF9AE}" pid="36" name="_readonly">
    <vt:lpwstr/>
  </property>
  <property fmtid="{D5CDD505-2E9C-101B-9397-08002B2CF9AE}" pid="37" name="_change">
    <vt:lpwstr/>
  </property>
  <property fmtid="{D5CDD505-2E9C-101B-9397-08002B2CF9AE}" pid="38" name="_full-control">
    <vt:lpwstr/>
  </property>
  <property fmtid="{D5CDD505-2E9C-101B-9397-08002B2CF9AE}" pid="39" name="sflag">
    <vt:lpwstr>1480410569</vt:lpwstr>
  </property>
</Properties>
</file>