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altLang="zh-CN" sz="3200" dirty="0" smtClean="0"/>
              <a:t>WF on the scope and timeline of shortened TTI and processing time for LTE</a:t>
            </a:r>
            <a:endParaRPr lang="zh-CN" altLang="en-US" sz="3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6984776" cy="1752600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Huawei, HiSilicon, Vodafone, China Unicom, LG </a:t>
            </a:r>
            <a:r>
              <a:rPr lang="en-US" altLang="zh-CN" sz="2400" dirty="0" err="1" smtClean="0"/>
              <a:t>Uplus</a:t>
            </a:r>
            <a:r>
              <a:rPr lang="en-US" altLang="zh-CN" sz="2400" dirty="0" smtClean="0"/>
              <a:t>, SK telecom, KT, Telecom Italia, </a:t>
            </a:r>
            <a:r>
              <a:rPr lang="en-GB" altLang="zh-CN" sz="2400" dirty="0" smtClean="0"/>
              <a:t>BT, T-Mobile USA, Deutsche Telekom, Orange, </a:t>
            </a:r>
            <a:r>
              <a:rPr lang="en-GB" altLang="zh-CN" sz="2400" dirty="0" err="1" smtClean="0"/>
              <a:t>Telefónica</a:t>
            </a:r>
            <a:r>
              <a:rPr lang="en-GB" altLang="zh-CN" sz="2400" dirty="0" smtClean="0"/>
              <a:t>, Telstra, </a:t>
            </a:r>
            <a:r>
              <a:rPr lang="en-GB" altLang="zh-CN" sz="2400" dirty="0" smtClean="0"/>
              <a:t>KPN, </a:t>
            </a:r>
            <a:r>
              <a:rPr lang="en-US" altLang="zh-CN" sz="2400" dirty="0" smtClean="0"/>
              <a:t>CATT</a:t>
            </a:r>
            <a:r>
              <a:rPr lang="en-US" altLang="zh-CN" sz="2400" dirty="0" smtClean="0"/>
              <a:t>, CATR, OPPO, </a:t>
            </a:r>
            <a:r>
              <a:rPr lang="en-US" altLang="zh-CN" sz="2400" dirty="0" err="1" smtClean="0"/>
              <a:t>InterDigital</a:t>
            </a:r>
            <a:r>
              <a:rPr lang="en-US" altLang="zh-CN" sz="2400" dirty="0" smtClean="0"/>
              <a:t>, </a:t>
            </a:r>
            <a:r>
              <a:rPr lang="en-US" altLang="zh-CN" sz="2400" dirty="0" smtClean="0"/>
              <a:t>Samsung</a:t>
            </a:r>
            <a:endParaRPr lang="zh-CN" alt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79512" y="404664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buClrTx/>
              <a:buNone/>
            </a:pPr>
            <a:r>
              <a:rPr lang="en-US" altLang="zh-CN" kern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3GPP TSG RAN Meeting #73</a:t>
            </a:r>
          </a:p>
          <a:p>
            <a:pPr lvl="0">
              <a:buClrTx/>
              <a:buNone/>
            </a:pPr>
            <a:r>
              <a:rPr lang="en-US" altLang="zh-CN" kern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New Orleans, USA, September 19 - 22, 2016</a:t>
            </a:r>
            <a:endParaRPr lang="zh-CN" altLang="en-US" b="1" kern="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24328" y="406405"/>
            <a:ext cx="13516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r">
              <a:buClrTx/>
              <a:buNone/>
            </a:pPr>
            <a:r>
              <a:rPr lang="en-US" altLang="zh-CN" kern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RP-161881</a:t>
            </a:r>
          </a:p>
          <a:p>
            <a:pPr lvl="0" algn="r">
              <a:buClrTx/>
              <a:buNone/>
            </a:pPr>
            <a:r>
              <a:rPr lang="en-US" altLang="zh-CN" kern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AI: 10.11.1</a:t>
            </a:r>
            <a:endParaRPr lang="zh-CN" altLang="en-US" kern="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en-US" altLang="zh-CN" sz="3200" dirty="0" smtClean="0"/>
              <a:t>Background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947861"/>
            <a:ext cx="8640960" cy="4929411"/>
          </a:xfrm>
        </p:spPr>
        <p:txBody>
          <a:bodyPr>
            <a:normAutofit/>
          </a:bodyPr>
          <a:lstStyle/>
          <a:p>
            <a:pPr lvl="0"/>
            <a:r>
              <a:rPr lang="en-US" altLang="zh-CN" sz="2400" dirty="0" smtClean="0">
                <a:latin typeface="Calibri" pitchFamily="34" charset="0"/>
                <a:cs typeface="Calibri" pitchFamily="34" charset="0"/>
              </a:rPr>
              <a:t>Current scope of shortened TTI and processing time for LTE</a:t>
            </a:r>
          </a:p>
          <a:p>
            <a:pPr lvl="1"/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Processing time reduction for legacy 1ms TTI, for FS1/2/3</a:t>
            </a:r>
          </a:p>
          <a:p>
            <a:pPr lvl="1"/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For FS1, </a:t>
            </a:r>
            <a:r>
              <a:rPr lang="en-US" altLang="zh-CN" sz="2000" dirty="0" err="1" smtClean="0">
                <a:latin typeface="Calibri" pitchFamily="34" charset="0"/>
                <a:cs typeface="Calibri" pitchFamily="34" charset="0"/>
              </a:rPr>
              <a:t>sPDCCH</a:t>
            </a:r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altLang="zh-CN" sz="2000" dirty="0" err="1" smtClean="0">
                <a:latin typeface="Calibri" pitchFamily="34" charset="0"/>
                <a:cs typeface="Calibri" pitchFamily="34" charset="0"/>
              </a:rPr>
              <a:t>sPDSCH</a:t>
            </a:r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altLang="zh-CN" sz="2000" dirty="0" err="1" smtClean="0">
                <a:latin typeface="Calibri" pitchFamily="34" charset="0"/>
                <a:cs typeface="Calibri" pitchFamily="34" charset="0"/>
              </a:rPr>
              <a:t>sPUSCH</a:t>
            </a:r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altLang="zh-CN" sz="2000" dirty="0" err="1" smtClean="0">
                <a:latin typeface="Calibri" pitchFamily="34" charset="0"/>
                <a:cs typeface="Calibri" pitchFamily="34" charset="0"/>
              </a:rPr>
              <a:t>sPUCCH</a:t>
            </a:r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 design based on</a:t>
            </a:r>
          </a:p>
          <a:p>
            <a:pPr lvl="2"/>
            <a:r>
              <a:rPr lang="en-US" altLang="zh-CN" sz="1800" dirty="0" smtClean="0">
                <a:latin typeface="Calibri" pitchFamily="34" charset="0"/>
                <a:cs typeface="Calibri" pitchFamily="34" charset="0"/>
              </a:rPr>
              <a:t>2-symbol and 7-symbol for </a:t>
            </a:r>
            <a:r>
              <a:rPr lang="en-US" altLang="zh-CN" sz="1800" dirty="0" err="1" smtClean="0">
                <a:latin typeface="Calibri" pitchFamily="34" charset="0"/>
                <a:cs typeface="Calibri" pitchFamily="34" charset="0"/>
              </a:rPr>
              <a:t>sPDCCH</a:t>
            </a:r>
            <a:r>
              <a:rPr lang="en-US" altLang="zh-CN" sz="1800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altLang="zh-CN" sz="1800" dirty="0" err="1" smtClean="0">
                <a:latin typeface="Calibri" pitchFamily="34" charset="0"/>
                <a:cs typeface="Calibri" pitchFamily="34" charset="0"/>
              </a:rPr>
              <a:t>sPDSCH</a:t>
            </a:r>
            <a:endParaRPr lang="en-US" altLang="zh-CN" sz="1800" dirty="0" smtClean="0">
              <a:latin typeface="Calibri" pitchFamily="34" charset="0"/>
              <a:cs typeface="Calibri" pitchFamily="34" charset="0"/>
            </a:endParaRPr>
          </a:p>
          <a:p>
            <a:pPr lvl="2"/>
            <a:r>
              <a:rPr lang="en-US" altLang="zh-CN" sz="1800" dirty="0" smtClean="0">
                <a:latin typeface="Calibri" pitchFamily="34" charset="0"/>
                <a:cs typeface="Calibri" pitchFamily="34" charset="0"/>
              </a:rPr>
              <a:t>2-symbol, 4-symbol , and 7-symbol for </a:t>
            </a:r>
            <a:r>
              <a:rPr lang="en-US" altLang="zh-CN" sz="1800" dirty="0" err="1" smtClean="0">
                <a:latin typeface="Calibri" pitchFamily="34" charset="0"/>
                <a:cs typeface="Calibri" pitchFamily="34" charset="0"/>
              </a:rPr>
              <a:t>sPUSCH</a:t>
            </a:r>
            <a:r>
              <a:rPr lang="en-US" altLang="zh-CN" sz="1800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altLang="zh-CN" sz="1800" dirty="0" err="1" smtClean="0">
                <a:latin typeface="Calibri" pitchFamily="34" charset="0"/>
                <a:cs typeface="Calibri" pitchFamily="34" charset="0"/>
              </a:rPr>
              <a:t>sPUCCH</a:t>
            </a:r>
            <a:r>
              <a:rPr lang="en-US" altLang="zh-CN" sz="1800" dirty="0" smtClean="0">
                <a:latin typeface="Calibri" pitchFamily="34" charset="0"/>
                <a:cs typeface="Calibri" pitchFamily="34" charset="0"/>
              </a:rPr>
              <a:t> with possible down selection on supported </a:t>
            </a:r>
            <a:r>
              <a:rPr lang="en-US" altLang="zh-CN" sz="1800" dirty="0" err="1" smtClean="0">
                <a:latin typeface="Calibri" pitchFamily="34" charset="0"/>
                <a:cs typeface="Calibri" pitchFamily="34" charset="0"/>
              </a:rPr>
              <a:t>sTTI</a:t>
            </a:r>
            <a:r>
              <a:rPr lang="en-US" altLang="zh-CN" sz="1800" dirty="0" smtClean="0">
                <a:latin typeface="Calibri" pitchFamily="34" charset="0"/>
                <a:cs typeface="Calibri" pitchFamily="34" charset="0"/>
              </a:rPr>
              <a:t> duration</a:t>
            </a:r>
          </a:p>
          <a:p>
            <a:pPr lvl="1"/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For FS2, </a:t>
            </a:r>
            <a:r>
              <a:rPr lang="en-US" altLang="zh-CN" sz="2000" dirty="0" err="1" smtClean="0">
                <a:latin typeface="Calibri" pitchFamily="34" charset="0"/>
                <a:cs typeface="Calibri" pitchFamily="34" charset="0"/>
              </a:rPr>
              <a:t>sPDCCH</a:t>
            </a:r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altLang="zh-CN" sz="2000" dirty="0" err="1" smtClean="0">
                <a:latin typeface="Calibri" pitchFamily="34" charset="0"/>
                <a:cs typeface="Calibri" pitchFamily="34" charset="0"/>
              </a:rPr>
              <a:t>sPDSCH</a:t>
            </a:r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altLang="zh-CN" sz="2000" dirty="0" err="1" smtClean="0">
                <a:latin typeface="Calibri" pitchFamily="34" charset="0"/>
                <a:cs typeface="Calibri" pitchFamily="34" charset="0"/>
              </a:rPr>
              <a:t>sPUSCH</a:t>
            </a:r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altLang="zh-CN" sz="2000" dirty="0" err="1" smtClean="0">
                <a:latin typeface="Calibri" pitchFamily="34" charset="0"/>
                <a:cs typeface="Calibri" pitchFamily="34" charset="0"/>
              </a:rPr>
              <a:t>sPUCCH</a:t>
            </a:r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 design based on 7-symbol </a:t>
            </a:r>
          </a:p>
          <a:p>
            <a:pPr lvl="1"/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Both CRS based and DMRS based </a:t>
            </a:r>
            <a:r>
              <a:rPr lang="en-US" altLang="zh-CN" sz="2000" dirty="0" err="1" smtClean="0">
                <a:latin typeface="Calibri" pitchFamily="34" charset="0"/>
                <a:cs typeface="Calibri" pitchFamily="34" charset="0"/>
              </a:rPr>
              <a:t>sPDCCH</a:t>
            </a:r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altLang="zh-CN" sz="2000" dirty="0" err="1" smtClean="0">
                <a:latin typeface="Calibri" pitchFamily="34" charset="0"/>
                <a:cs typeface="Calibri" pitchFamily="34" charset="0"/>
              </a:rPr>
              <a:t>sPDSCH</a:t>
            </a:r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 included</a:t>
            </a:r>
          </a:p>
          <a:p>
            <a:pPr lvl="1"/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Both CA and non-CA included</a:t>
            </a:r>
          </a:p>
          <a:p>
            <a:endParaRPr lang="zh-CN" altLang="en-US" sz="24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07504" y="4293096"/>
          <a:ext cx="8985633" cy="2346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3411"/>
                <a:gridCol w="902018"/>
                <a:gridCol w="902018"/>
                <a:gridCol w="798830"/>
                <a:gridCol w="798830"/>
                <a:gridCol w="798830"/>
                <a:gridCol w="798830"/>
                <a:gridCol w="902018"/>
                <a:gridCol w="902018"/>
                <a:gridCol w="798830"/>
              </a:tblGrid>
              <a:tr h="168563"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 smtClean="0"/>
                        <a:t>2016.10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2016.11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2017.2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2017.4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2017.5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2017.8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2017.10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2017.11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2018.2</a:t>
                      </a:r>
                      <a:endParaRPr lang="zh-CN" altLang="en-US" sz="1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RAN1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zh-CN" altLang="en-US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3</a:t>
                      </a:r>
                      <a:endParaRPr lang="zh-CN" alt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RAN2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RAN4 RF core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RAN4 RD core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RAN4 RF </a:t>
                      </a:r>
                      <a:r>
                        <a:rPr lang="en-US" altLang="zh-CN" sz="1600" dirty="0" err="1" smtClean="0"/>
                        <a:t>perf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RAN4 RD</a:t>
                      </a:r>
                      <a:r>
                        <a:rPr lang="en-US" altLang="zh-CN" sz="1600" baseline="0" dirty="0" smtClean="0"/>
                        <a:t> </a:t>
                      </a:r>
                      <a:r>
                        <a:rPr lang="en-US" altLang="zh-CN" sz="1600" baseline="0" dirty="0" err="1" smtClean="0"/>
                        <a:t>perf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1.5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1.5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1.5</a:t>
                      </a:r>
                      <a:endParaRPr lang="zh-CN" altLang="en-US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06090"/>
          </a:xfrm>
        </p:spPr>
        <p:txBody>
          <a:bodyPr>
            <a:normAutofit/>
          </a:bodyPr>
          <a:lstStyle/>
          <a:p>
            <a:r>
              <a:rPr lang="en-US" altLang="zh-CN" sz="3200" dirty="0" smtClean="0"/>
              <a:t>Proposals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3417243"/>
          </a:xfrm>
        </p:spPr>
        <p:txBody>
          <a:bodyPr>
            <a:noAutofit/>
          </a:bodyPr>
          <a:lstStyle/>
          <a:p>
            <a:pPr lvl="0"/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Complete the following objectives by RAN#76 and include in Rel-14</a:t>
            </a:r>
          </a:p>
          <a:p>
            <a:pPr lvl="1"/>
            <a:r>
              <a:rPr lang="en-US" altLang="zh-CN" sz="1800" dirty="0" smtClean="0">
                <a:latin typeface="Calibri" pitchFamily="34" charset="0"/>
                <a:cs typeface="Calibri" pitchFamily="34" charset="0"/>
              </a:rPr>
              <a:t>Processing time reduction for legacy 1ms TTI, for FS1/2/3</a:t>
            </a:r>
          </a:p>
          <a:p>
            <a:pPr lvl="1"/>
            <a:r>
              <a:rPr lang="en-US" altLang="zh-CN" sz="1800" dirty="0" smtClean="0">
                <a:latin typeface="Calibri" pitchFamily="34" charset="0"/>
                <a:cs typeface="Calibri" pitchFamily="34" charset="0"/>
              </a:rPr>
              <a:t>For FS1, </a:t>
            </a:r>
            <a:r>
              <a:rPr lang="en-US" altLang="zh-CN" sz="1800" dirty="0" err="1" smtClean="0">
                <a:latin typeface="Calibri" pitchFamily="34" charset="0"/>
                <a:cs typeface="Calibri" pitchFamily="34" charset="0"/>
              </a:rPr>
              <a:t>sPDCCH</a:t>
            </a:r>
            <a:r>
              <a:rPr lang="en-US" altLang="zh-CN" sz="1800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altLang="zh-CN" sz="1800" dirty="0" err="1" smtClean="0">
                <a:latin typeface="Calibri" pitchFamily="34" charset="0"/>
                <a:cs typeface="Calibri" pitchFamily="34" charset="0"/>
              </a:rPr>
              <a:t>sPDSCH</a:t>
            </a:r>
            <a:r>
              <a:rPr lang="en-US" altLang="zh-CN" sz="1800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altLang="zh-CN" sz="1800" dirty="0" err="1" smtClean="0">
                <a:latin typeface="Calibri" pitchFamily="34" charset="0"/>
                <a:cs typeface="Calibri" pitchFamily="34" charset="0"/>
              </a:rPr>
              <a:t>sPUSCH</a:t>
            </a:r>
            <a:r>
              <a:rPr lang="en-US" altLang="zh-CN" sz="1800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altLang="zh-CN" sz="1800" dirty="0" err="1" smtClean="0">
                <a:latin typeface="Calibri" pitchFamily="34" charset="0"/>
                <a:cs typeface="Calibri" pitchFamily="34" charset="0"/>
              </a:rPr>
              <a:t>sPUCCH</a:t>
            </a:r>
            <a:r>
              <a:rPr lang="en-US" altLang="zh-CN" sz="1800" dirty="0" smtClean="0">
                <a:latin typeface="Calibri" pitchFamily="34" charset="0"/>
                <a:cs typeface="Calibri" pitchFamily="34" charset="0"/>
              </a:rPr>
              <a:t> design based on</a:t>
            </a:r>
          </a:p>
          <a:p>
            <a:pPr lvl="2"/>
            <a:r>
              <a:rPr lang="en-US" altLang="zh-CN" sz="1600" dirty="0" smtClean="0">
                <a:latin typeface="Calibri" pitchFamily="34" charset="0"/>
                <a:cs typeface="Calibri" pitchFamily="34" charset="0"/>
              </a:rPr>
              <a:t>2-symbol for </a:t>
            </a:r>
            <a:r>
              <a:rPr lang="en-US" altLang="zh-CN" sz="1600" dirty="0" err="1" smtClean="0">
                <a:latin typeface="Calibri" pitchFamily="34" charset="0"/>
                <a:cs typeface="Calibri" pitchFamily="34" charset="0"/>
              </a:rPr>
              <a:t>sPDCCH</a:t>
            </a:r>
            <a:r>
              <a:rPr lang="en-US" altLang="zh-CN" sz="1600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altLang="zh-CN" sz="1600" dirty="0" err="1" smtClean="0">
                <a:latin typeface="Calibri" pitchFamily="34" charset="0"/>
                <a:cs typeface="Calibri" pitchFamily="34" charset="0"/>
              </a:rPr>
              <a:t>sPDSCH</a:t>
            </a:r>
            <a:endParaRPr lang="en-US" altLang="zh-CN" sz="1600" dirty="0" smtClean="0">
              <a:latin typeface="Calibri" pitchFamily="34" charset="0"/>
              <a:cs typeface="Calibri" pitchFamily="34" charset="0"/>
            </a:endParaRPr>
          </a:p>
          <a:p>
            <a:pPr lvl="2"/>
            <a:r>
              <a:rPr lang="en-US" altLang="zh-CN" sz="1600" dirty="0" smtClean="0">
                <a:latin typeface="Calibri" pitchFamily="34" charset="0"/>
                <a:cs typeface="Calibri" pitchFamily="34" charset="0"/>
              </a:rPr>
              <a:t>2-symbol for </a:t>
            </a:r>
            <a:r>
              <a:rPr lang="en-US" altLang="zh-CN" sz="1600" dirty="0" err="1" smtClean="0">
                <a:latin typeface="Calibri" pitchFamily="34" charset="0"/>
                <a:cs typeface="Calibri" pitchFamily="34" charset="0"/>
              </a:rPr>
              <a:t>sPUSCH</a:t>
            </a:r>
            <a:r>
              <a:rPr lang="en-US" altLang="zh-CN" sz="1600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altLang="zh-CN" sz="1600" dirty="0" err="1" smtClean="0">
                <a:latin typeface="Calibri" pitchFamily="34" charset="0"/>
                <a:cs typeface="Calibri" pitchFamily="34" charset="0"/>
              </a:rPr>
              <a:t>sPUCCH</a:t>
            </a:r>
            <a:endParaRPr lang="en-US" altLang="zh-CN" sz="1600" dirty="0" smtClean="0">
              <a:latin typeface="Calibri" pitchFamily="34" charset="0"/>
              <a:cs typeface="Calibri" pitchFamily="34" charset="0"/>
            </a:endParaRPr>
          </a:p>
          <a:p>
            <a:pPr lvl="1"/>
            <a:r>
              <a:rPr lang="en-US" altLang="zh-CN" sz="1800" dirty="0" smtClean="0">
                <a:latin typeface="Calibri" pitchFamily="34" charset="0"/>
                <a:cs typeface="Calibri" pitchFamily="34" charset="0"/>
              </a:rPr>
              <a:t>CRS based and DMRS based </a:t>
            </a:r>
            <a:r>
              <a:rPr lang="en-US" altLang="zh-CN" sz="1800" dirty="0" err="1" smtClean="0">
                <a:latin typeface="Calibri" pitchFamily="34" charset="0"/>
                <a:cs typeface="Calibri" pitchFamily="34" charset="0"/>
              </a:rPr>
              <a:t>sPDCCH</a:t>
            </a:r>
            <a:r>
              <a:rPr lang="en-US" altLang="zh-CN" sz="1800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altLang="zh-CN" sz="1800" dirty="0" err="1" smtClean="0">
                <a:latin typeface="Calibri" pitchFamily="34" charset="0"/>
                <a:cs typeface="Calibri" pitchFamily="34" charset="0"/>
              </a:rPr>
              <a:t>sPDSCH</a:t>
            </a:r>
            <a:r>
              <a:rPr lang="en-US" altLang="zh-CN" sz="1800" dirty="0" smtClean="0">
                <a:latin typeface="Calibri" pitchFamily="34" charset="0"/>
                <a:cs typeface="Calibri" pitchFamily="34" charset="0"/>
              </a:rPr>
              <a:t> for FS1</a:t>
            </a:r>
          </a:p>
          <a:p>
            <a:pPr lvl="1"/>
            <a:r>
              <a:rPr lang="en-US" altLang="zh-CN" sz="1800" dirty="0" smtClean="0">
                <a:latin typeface="Calibri" pitchFamily="34" charset="0"/>
                <a:cs typeface="Calibri" pitchFamily="34" charset="0"/>
              </a:rPr>
              <a:t>DL CA and UL non-CA for FS1</a:t>
            </a:r>
          </a:p>
          <a:p>
            <a:pPr lvl="0" fontAlgn="base">
              <a:spcAft>
                <a:spcPct val="0"/>
              </a:spcAft>
              <a:buClr>
                <a:prstClr val="white">
                  <a:lumMod val="50000"/>
                </a:prstClr>
              </a:buClr>
              <a:buFontTx/>
              <a:buChar char="•"/>
            </a:pPr>
            <a:r>
              <a:rPr lang="en-US" altLang="zh-CN" sz="2000" kern="0" dirty="0" smtClean="0">
                <a:latin typeface="Calibri" pitchFamily="34" charset="0"/>
                <a:ea typeface="华文细黑"/>
                <a:cs typeface="Calibri" pitchFamily="34" charset="0"/>
              </a:rPr>
              <a:t>The other objectives will be completed by RAN#77 as currently planned, and will be discussed in WG meetings before RAN#76</a:t>
            </a:r>
          </a:p>
          <a:p>
            <a:pPr lvl="1" fontAlgn="base">
              <a:spcAft>
                <a:spcPct val="0"/>
              </a:spcAft>
              <a:buClr>
                <a:prstClr val="white">
                  <a:lumMod val="50000"/>
                </a:prstClr>
              </a:buClr>
              <a:buFontTx/>
              <a:buChar char="•"/>
            </a:pPr>
            <a:r>
              <a:rPr lang="en-US" altLang="zh-CN" sz="1800" kern="0" dirty="0" smtClean="0">
                <a:latin typeface="Calibri" pitchFamily="34" charset="0"/>
                <a:ea typeface="华文细黑"/>
                <a:cs typeface="Calibri" pitchFamily="34" charset="0"/>
              </a:rPr>
              <a:t>It is not precluded to include some of the other objectives in Rel-14 if completed by RAN#76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0863" y="4466416"/>
          <a:ext cx="8985633" cy="2346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3411"/>
                <a:gridCol w="902018"/>
                <a:gridCol w="902018"/>
                <a:gridCol w="798830"/>
                <a:gridCol w="798830"/>
                <a:gridCol w="798830"/>
                <a:gridCol w="798830"/>
                <a:gridCol w="902018"/>
                <a:gridCol w="902018"/>
                <a:gridCol w="798830"/>
              </a:tblGrid>
              <a:tr h="168563"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 smtClean="0"/>
                        <a:t>2016.10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2016.11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2017.2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2017.4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2017.5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2017.8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2017.10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2017.11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2018.2</a:t>
                      </a:r>
                      <a:endParaRPr lang="zh-CN" altLang="en-US" sz="1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RAN1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strike="sng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altLang="zh-CN" sz="16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4</a:t>
                      </a:r>
                      <a:endParaRPr lang="zh-CN" altLang="en-US" sz="16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strike="sng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altLang="zh-CN" sz="16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4</a:t>
                      </a:r>
                      <a:endParaRPr lang="zh-CN" alt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trike="sng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altLang="zh-CN" sz="16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4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RAN2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RAN4 RF core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RAN4 RD core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RAN4 RF </a:t>
                      </a:r>
                      <a:r>
                        <a:rPr lang="en-US" altLang="zh-CN" sz="1600" dirty="0" err="1" smtClean="0"/>
                        <a:t>perf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rgbClr val="FF0000"/>
                          </a:solidFill>
                        </a:rPr>
                        <a:t>0.5</a:t>
                      </a:r>
                      <a:endParaRPr lang="zh-CN" alt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0.5</a:t>
                      </a:r>
                      <a:endParaRPr lang="zh-CN" altLang="en-US" sz="1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RAN4 RD</a:t>
                      </a:r>
                      <a:r>
                        <a:rPr lang="en-US" altLang="zh-CN" sz="1600" baseline="0" dirty="0" smtClean="0"/>
                        <a:t> </a:t>
                      </a:r>
                      <a:r>
                        <a:rPr lang="en-US" altLang="zh-CN" sz="1600" baseline="0" dirty="0" err="1" smtClean="0"/>
                        <a:t>perf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rgbClr val="FF0000"/>
                          </a:solidFill>
                        </a:rPr>
                        <a:t>1.5</a:t>
                      </a:r>
                      <a:endParaRPr lang="zh-CN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1.5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1.5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1.5</a:t>
                      </a:r>
                      <a:endParaRPr lang="zh-CN" altLang="en-US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</TotalTime>
  <Words>342</Words>
  <Application>Microsoft Office PowerPoint</Application>
  <PresentationFormat>全屏显示(4:3)</PresentationFormat>
  <Paragraphs>111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the scope and timeline of shortened TTI and processing time for LTE</vt:lpstr>
      <vt:lpstr>Background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the scope and timeline of Shortened TTI and processing time for LTE</dc:title>
  <dc:creator>shenzukang</dc:creator>
  <cp:lastModifiedBy>Huawei</cp:lastModifiedBy>
  <cp:revision>56</cp:revision>
  <dcterms:created xsi:type="dcterms:W3CDTF">2016-09-21T11:29:08Z</dcterms:created>
  <dcterms:modified xsi:type="dcterms:W3CDTF">2016-09-22T16:05:59Z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(2)/p996I605ai9qe9fPA+aT/76At9OIRCfbIs4Br4Bak3ScsH95TFzpAzP75/FEAns1IqFitjI
ZUZkVlka4P/EwXSTdJvpXPFeJtJtDNp6oI0i0uzsum5LAJfQixHUtSPqw9s51SmxC64fwJZp
mBOaVa7+ajt/zZ5ij0pGYkWQ5BTAVtstOKsw549ZADbS9HP0fhmx8KdaI1M52dDz6lRxkSU1
4nVn7uwgKiPlj7Hnu+</vt:lpwstr>
  </property>
  <property fmtid="{D5CDD505-2E9C-101B-9397-08002B2CF9AE}" pid="3" name="_2015_ms_pID_7253431">
    <vt:lpwstr>Njz5rG0x9TgT/w3x8HyhxK0oFYdoXaBDWPPAsPgunuNS9eAg6DRlPZ
UEm+F4j81/bdYft9WqN8L48GY5bwf/b6FylGslvV8G+SmndOobF5C9Fjb5rm0qojv9eZIguE
3htJJC5oKwxSQjIaUScwCSGnjJtUtBwFlCfa3JfGSFbtAeg4fyGFEuk7/dy80N9sW9DnxaYn
7mCBiMPHyS/ixYon</vt:lpwstr>
  </property>
  <property fmtid="{D5CDD505-2E9C-101B-9397-08002B2CF9AE}" pid="4" name="sflag">
    <vt:lpwstr>1474560273</vt:lpwstr>
  </property>
</Properties>
</file>