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488" r:id="rId2"/>
    <p:sldId id="489" r:id="rId3"/>
  </p:sldIdLst>
  <p:sldSz cx="9144000" cy="6858000" type="screen4x3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71">
          <p15:clr>
            <a:srgbClr val="A4A3A4"/>
          </p15:clr>
        </p15:guide>
        <p15:guide id="2" pos="42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9EDF4"/>
    <a:srgbClr val="D0D8E8"/>
    <a:srgbClr val="FFFF99"/>
    <a:srgbClr val="CCFFFF"/>
    <a:srgbClr val="EAEAEA"/>
    <a:srgbClr val="FFFF66"/>
    <a:srgbClr val="FF6600"/>
    <a:srgbClr val="FFFFFF"/>
    <a:srgbClr val="CC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27" autoAdjust="0"/>
    <p:restoredTop sz="99894" autoAdjust="0"/>
  </p:normalViewPr>
  <p:slideViewPr>
    <p:cSldViewPr>
      <p:cViewPr varScale="1">
        <p:scale>
          <a:sx n="91" d="100"/>
          <a:sy n="91" d="100"/>
        </p:scale>
        <p:origin x="-1752" y="-102"/>
      </p:cViewPr>
      <p:guideLst>
        <p:guide orient="horz" pos="1071"/>
        <p:guide pos="42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3775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1200" y="4860925"/>
            <a:ext cx="56769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50" tIns="47325" rIns="94650" bIns="4732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2AB291F9-DB95-4401-8E59-5268EB5FC3A8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1796316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AB291F9-DB95-4401-8E59-5268EB5FC3A8}" type="slidenum">
              <a:rPr lang="en-GB" altLang="ja-JP" smtClean="0"/>
              <a:pPr>
                <a:defRPr/>
              </a:pPr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179493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61138" y="115888"/>
            <a:ext cx="2125662" cy="601027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388" y="115888"/>
            <a:ext cx="6229350" cy="601027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9388" y="115888"/>
            <a:ext cx="7129462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975"/>
            <a:ext cx="82296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テキストの書式設定</a:t>
            </a:r>
          </a:p>
          <a:p>
            <a:pPr lvl="1"/>
            <a:r>
              <a:rPr lang="ja-JP" altLang="en-GB" smtClean="0"/>
              <a:t>第 </a:t>
            </a:r>
            <a:r>
              <a:rPr lang="en-GB" altLang="ja-JP" smtClean="0"/>
              <a:t>2 </a:t>
            </a:r>
            <a:r>
              <a:rPr lang="ja-JP" altLang="en-GB" smtClean="0"/>
              <a:t>レベル</a:t>
            </a:r>
          </a:p>
          <a:p>
            <a:pPr lvl="2"/>
            <a:r>
              <a:rPr lang="ja-JP" altLang="en-GB" smtClean="0"/>
              <a:t>第 </a:t>
            </a:r>
            <a:r>
              <a:rPr lang="en-GB" altLang="ja-JP" smtClean="0"/>
              <a:t>3 </a:t>
            </a:r>
            <a:r>
              <a:rPr lang="ja-JP" altLang="en-GB" smtClean="0"/>
              <a:t>レベル</a:t>
            </a:r>
          </a:p>
          <a:p>
            <a:pPr lvl="3"/>
            <a:r>
              <a:rPr lang="ja-JP" altLang="en-GB" smtClean="0"/>
              <a:t>第 </a:t>
            </a:r>
            <a:r>
              <a:rPr lang="en-GB" altLang="ja-JP" smtClean="0"/>
              <a:t>4 </a:t>
            </a:r>
            <a:r>
              <a:rPr lang="ja-JP" altLang="en-GB" smtClean="0"/>
              <a:t>レベル</a:t>
            </a:r>
          </a:p>
          <a:p>
            <a:pPr lvl="4"/>
            <a:r>
              <a:rPr lang="ja-JP" altLang="en-GB" smtClean="0"/>
              <a:t>第 </a:t>
            </a:r>
            <a:r>
              <a:rPr lang="en-GB" altLang="ja-JP" smtClean="0"/>
              <a:t>5 </a:t>
            </a:r>
            <a:r>
              <a:rPr lang="ja-JP" altLang="en-GB" smtClean="0"/>
              <a:t>レベル</a:t>
            </a: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805863" y="6597650"/>
            <a:ext cx="4460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fld id="{E5A1BF97-7ED4-488A-9D43-839425B34582}" type="slidenum">
              <a:rPr lang="en-GB" altLang="ja-JP" sz="1200">
                <a:solidFill>
                  <a:schemeClr val="bg2"/>
                </a:solidFill>
                <a:ea typeface="ＭＳ Ｐゴシック" pitchFamily="50" charset="-128"/>
              </a:rPr>
              <a:pPr>
                <a:defRPr/>
              </a:pPr>
              <a:t>‹#›</a:t>
            </a:fld>
            <a:endParaRPr lang="en-GB" altLang="ja-JP" sz="1200">
              <a:solidFill>
                <a:schemeClr val="bg2"/>
              </a:solidFill>
              <a:ea typeface="ＭＳ Ｐゴシック" pitchFamily="50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sz="4000" dirty="0" smtClean="0"/>
              <a:t>Future RAN WG Planning for NR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51520" y="3886200"/>
            <a:ext cx="8568952" cy="1752600"/>
          </a:xfrm>
        </p:spPr>
        <p:txBody>
          <a:bodyPr/>
          <a:lstStyle/>
          <a:p>
            <a:endParaRPr lang="en-US" altLang="ja-JP" dirty="0" smtClean="0"/>
          </a:p>
          <a:p>
            <a:endParaRPr lang="en-US" altLang="ja-JP" dirty="0"/>
          </a:p>
          <a:p>
            <a:r>
              <a:rPr lang="en-US" altLang="ja-JP" dirty="0" smtClean="0"/>
              <a:t>RAN1 chairman,</a:t>
            </a:r>
            <a:r>
              <a:rPr kumimoji="1" lang="en-US" altLang="ja-JP" dirty="0" smtClean="0"/>
              <a:t>RAN2 chairman</a:t>
            </a:r>
            <a:r>
              <a:rPr lang="en-US" altLang="ja-JP" dirty="0"/>
              <a:t>,</a:t>
            </a:r>
            <a:r>
              <a:rPr kumimoji="1" lang="en-US" altLang="ja-JP" dirty="0" smtClean="0"/>
              <a:t> RAN3chairman, RAN4chairman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</a:t>
            </a:r>
            <a:r>
              <a:rPr lang="en-US" altLang="ja-JP" b="1" dirty="0"/>
              <a:t>2</a:t>
            </a:r>
            <a:endParaRPr lang="en-GB" altLang="ja-JP" b="1" dirty="0" smtClean="0"/>
          </a:p>
          <a:p>
            <a:r>
              <a:rPr lang="en-GB" altLang="ja-JP" b="1" dirty="0" smtClean="0"/>
              <a:t>Busan, Korea, June 13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-16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2016</a:t>
            </a:r>
            <a:r>
              <a:rPr lang="en-GB" altLang="ja-JP" b="1" dirty="0"/>
              <a:t>	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7443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RP-161288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37969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RAN WG Ad-Hoc Meeting Proposal for NR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4808" y="864096"/>
            <a:ext cx="9129192" cy="5733256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en-US" altLang="ja-JP" sz="2200" dirty="0"/>
              <a:t>F</a:t>
            </a:r>
            <a:r>
              <a:rPr lang="en-US" altLang="ja-JP" sz="2200" dirty="0" smtClean="0"/>
              <a:t>ollowings </a:t>
            </a:r>
            <a:r>
              <a:rPr lang="en-US" altLang="ja-JP" sz="2200" dirty="0" smtClean="0"/>
              <a:t>are proposed for RAN WG Ad-Hoc meetings focusing on NR until end </a:t>
            </a:r>
            <a:r>
              <a:rPr lang="en-US" altLang="ja-JP" sz="2200" dirty="0"/>
              <a:t>o</a:t>
            </a:r>
            <a:r>
              <a:rPr lang="en-US" altLang="ja-JP" sz="2200" dirty="0" smtClean="0"/>
              <a:t>f 2017</a:t>
            </a:r>
          </a:p>
          <a:p>
            <a:pPr lvl="1">
              <a:buFontTx/>
              <a:buChar char="-"/>
            </a:pPr>
            <a:r>
              <a:rPr lang="en-US" altLang="ja-JP" dirty="0" smtClean="0"/>
              <a:t>Note: Detailed date can be discussed later considering all proponent/meeting schedule</a:t>
            </a:r>
          </a:p>
          <a:p>
            <a:pPr lvl="1">
              <a:buFontTx/>
              <a:buChar char="-"/>
            </a:pPr>
            <a:r>
              <a:rPr lang="en-US" altLang="ja-JP" dirty="0" smtClean="0"/>
              <a:t>Note: Future meeting plan with square bracket (e.g., June, </a:t>
            </a:r>
            <a:r>
              <a:rPr lang="en-US" altLang="ja-JP" dirty="0" smtClean="0"/>
              <a:t>Sep, Nov </a:t>
            </a:r>
            <a:r>
              <a:rPr lang="en-US" altLang="ja-JP" dirty="0" smtClean="0"/>
              <a:t>2017</a:t>
            </a:r>
            <a:r>
              <a:rPr lang="en-US" altLang="ja-JP" dirty="0"/>
              <a:t>)</a:t>
            </a:r>
            <a:r>
              <a:rPr lang="en-US" altLang="ja-JP" dirty="0" smtClean="0"/>
              <a:t> can be reconsidered by seeing the progress of future WG meetings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807812"/>
              </p:ext>
            </p:extLst>
          </p:nvPr>
        </p:nvGraphicFramePr>
        <p:xfrm>
          <a:off x="107504" y="3140968"/>
          <a:ext cx="8784976" cy="341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4380"/>
                <a:gridCol w="3206060"/>
                <a:gridCol w="1872208"/>
                <a:gridCol w="2952328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Year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Date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WG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Note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(Tue) – 19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(Thu) Jan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RAN1/2/3/4 AH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Recommend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RAN1/4 co-location and also recommend RAN2/3 co-location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(5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– 8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June)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(RAN)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(Tue)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– 29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(Thu) June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RAN1/2/3[/4] AH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(11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(Mon) – 14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(Thu) Sep)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(RAN) 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[18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 (Mon) – 20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baseline="0" dirty="0" smtClean="0">
                          <a:solidFill>
                            <a:schemeClr val="tx1"/>
                          </a:solidFill>
                        </a:rPr>
                        <a:t> (Wed) Sep]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[RAN1/4 AH]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[7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(Tue) – 9</a:t>
                      </a:r>
                      <a:r>
                        <a:rPr kumimoji="1" lang="en-US" altLang="ja-JP" baseline="30000" dirty="0" smtClean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 (Thu) Nov]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[RAN1/2]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984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21795</TotalTime>
  <Words>188</Words>
  <Application>Microsoft Office PowerPoint</Application>
  <PresentationFormat>画面に合わせる (4:3)</PresentationFormat>
  <Paragraphs>30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標準デザイン</vt:lpstr>
      <vt:lpstr>Future RAN WG Planning for NR</vt:lpstr>
      <vt:lpstr>RAN WG Ad-Hoc Meeting Proposal for NR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Inter-RAT</dc:title>
  <dc:creator>DoCoMo</dc:creator>
  <cp:lastModifiedBy>エヌ・ティ・ティ・ドコモ情報システム部</cp:lastModifiedBy>
  <cp:revision>1080</cp:revision>
  <cp:lastPrinted>2013-08-27T12:24:51Z</cp:lastPrinted>
  <dcterms:created xsi:type="dcterms:W3CDTF">2008-05-20T02:15:22Z</dcterms:created>
  <dcterms:modified xsi:type="dcterms:W3CDTF">2016-06-16T01:16:12Z</dcterms:modified>
</cp:coreProperties>
</file>