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86" r:id="rId1"/>
  </p:sldMasterIdLst>
  <p:notesMasterIdLst>
    <p:notesMasterId r:id="rId13"/>
  </p:notesMasterIdLst>
  <p:handoutMasterIdLst>
    <p:handoutMasterId r:id="rId14"/>
  </p:handoutMasterIdLst>
  <p:sldIdLst>
    <p:sldId id="313" r:id="rId2"/>
    <p:sldId id="262" r:id="rId3"/>
    <p:sldId id="301" r:id="rId4"/>
    <p:sldId id="311" r:id="rId5"/>
    <p:sldId id="306" r:id="rId6"/>
    <p:sldId id="314" r:id="rId7"/>
    <p:sldId id="312" r:id="rId8"/>
    <p:sldId id="302" r:id="rId9"/>
    <p:sldId id="315" r:id="rId10"/>
    <p:sldId id="316" r:id="rId11"/>
    <p:sldId id="300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1">
          <p15:clr>
            <a:srgbClr val="A4A3A4"/>
          </p15:clr>
        </p15:guide>
        <p15:guide id="2" orient="horz" pos="3004">
          <p15:clr>
            <a:srgbClr val="A4A3A4"/>
          </p15:clr>
        </p15:guide>
        <p15:guide id="3" orient="horz" pos="422">
          <p15:clr>
            <a:srgbClr val="A4A3A4"/>
          </p15:clr>
        </p15:guide>
        <p15:guide id="4" orient="horz" pos="824">
          <p15:clr>
            <a:srgbClr val="A4A3A4"/>
          </p15:clr>
        </p15:guide>
        <p15:guide id="5" orient="horz" pos="2916">
          <p15:clr>
            <a:srgbClr val="A4A3A4"/>
          </p15:clr>
        </p15:guide>
        <p15:guide id="6" orient="horz" pos="1643">
          <p15:clr>
            <a:srgbClr val="A4A3A4"/>
          </p15:clr>
        </p15:guide>
        <p15:guide id="7" pos="5470">
          <p15:clr>
            <a:srgbClr val="A4A3A4"/>
          </p15:clr>
        </p15:guide>
        <p15:guide id="8" pos="287">
          <p15:clr>
            <a:srgbClr val="A4A3A4"/>
          </p15:clr>
        </p15:guide>
        <p15:guide id="9" pos="2909">
          <p15:clr>
            <a:srgbClr val="A4A3A4"/>
          </p15:clr>
        </p15:guide>
        <p15:guide id="10" pos="2811">
          <p15:clr>
            <a:srgbClr val="A4A3A4"/>
          </p15:clr>
        </p15:guide>
        <p15:guide id="11" pos="2852">
          <p15:clr>
            <a:srgbClr val="A4A3A4"/>
          </p15:clr>
        </p15:guide>
        <p15:guide id="12" orient="horz" pos="1576">
          <p15:clr>
            <a:srgbClr val="A4A3A4"/>
          </p15:clr>
        </p15:guide>
        <p15:guide id="13" orient="horz" pos="2059">
          <p15:clr>
            <a:srgbClr val="A4A3A4"/>
          </p15:clr>
        </p15:guide>
        <p15:guide id="14" orient="horz" pos="1164" userDrawn="1">
          <p15:clr>
            <a:srgbClr val="A4A3A4"/>
          </p15:clr>
        </p15:guide>
        <p15:guide id="15" pos="2182">
          <p15:clr>
            <a:srgbClr val="A4A3A4"/>
          </p15:clr>
        </p15:guide>
        <p15:guide id="16" pos="3517">
          <p15:clr>
            <a:srgbClr val="A4A3A4"/>
          </p15:clr>
        </p15:guide>
        <p15:guide id="17" orient="horz" pos="2108">
          <p15:clr>
            <a:srgbClr val="A4A3A4"/>
          </p15:clr>
        </p15:guide>
        <p15:guide id="18" orient="horz" pos="4005">
          <p15:clr>
            <a:srgbClr val="A4A3A4"/>
          </p15:clr>
        </p15:guide>
        <p15:guide id="19" orient="horz" pos="563">
          <p15:clr>
            <a:srgbClr val="A4A3A4"/>
          </p15:clr>
        </p15:guide>
        <p15:guide id="20" orient="horz" pos="1099">
          <p15:clr>
            <a:srgbClr val="A4A3A4"/>
          </p15:clr>
        </p15:guide>
        <p15:guide id="21" orient="horz" pos="3888">
          <p15:clr>
            <a:srgbClr val="A4A3A4"/>
          </p15:clr>
        </p15:guide>
        <p15:guide id="22" orient="horz" pos="2191">
          <p15:clr>
            <a:srgbClr val="A4A3A4"/>
          </p15:clr>
        </p15:guide>
        <p15:guide id="23" orient="horz" pos="2101">
          <p15:clr>
            <a:srgbClr val="A4A3A4"/>
          </p15:clr>
        </p15:guide>
        <p15:guide id="24" orient="horz" pos="2745">
          <p15:clr>
            <a:srgbClr val="A4A3A4"/>
          </p15:clr>
        </p15:guide>
        <p15:guide id="25" orient="horz" pos="155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E7BF"/>
    <a:srgbClr val="C1D99B"/>
    <a:srgbClr val="0071C5"/>
    <a:srgbClr val="D2E4B6"/>
    <a:srgbClr val="BCE292"/>
    <a:srgbClr val="D6EDBD"/>
    <a:srgbClr val="F83308"/>
    <a:srgbClr val="FD9208"/>
    <a:srgbClr val="009FDF"/>
    <a:srgbClr val="F3D5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78" autoAdjust="0"/>
    <p:restoredTop sz="87808" autoAdjust="0"/>
  </p:normalViewPr>
  <p:slideViewPr>
    <p:cSldViewPr snapToGrid="0">
      <p:cViewPr varScale="1">
        <p:scale>
          <a:sx n="92" d="100"/>
          <a:sy n="92" d="100"/>
        </p:scale>
        <p:origin x="798" y="90"/>
      </p:cViewPr>
      <p:guideLst>
        <p:guide orient="horz" pos="1581"/>
        <p:guide orient="horz" pos="3004"/>
        <p:guide orient="horz" pos="422"/>
        <p:guide orient="horz" pos="824"/>
        <p:guide orient="horz" pos="2916"/>
        <p:guide orient="horz" pos="1643"/>
        <p:guide pos="5470"/>
        <p:guide pos="287"/>
        <p:guide pos="2909"/>
        <p:guide pos="2811"/>
        <p:guide pos="2852"/>
        <p:guide orient="horz" pos="1576"/>
        <p:guide orient="horz" pos="2059"/>
        <p:guide orient="horz" pos="1164"/>
        <p:guide pos="2182"/>
        <p:guide pos="3517"/>
        <p:guide orient="horz" pos="2108"/>
        <p:guide orient="horz" pos="4005"/>
        <p:guide orient="horz" pos="563"/>
        <p:guide orient="horz" pos="1099"/>
        <p:guide orient="horz" pos="3888"/>
        <p:guide orient="horz" pos="2191"/>
        <p:guide orient="horz" pos="2101"/>
        <p:guide orient="horz" pos="2745"/>
        <p:guide orient="horz" pos="155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 snapToGrid="0" showGuides="1">
      <p:cViewPr varScale="1">
        <p:scale>
          <a:sx n="63" d="100"/>
          <a:sy n="63" d="100"/>
        </p:scale>
        <p:origin x="2285" y="53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_\iCDG%20NGS%20AIP\IoT\ibis\VoLTE%20ALU_1605_ETU70lo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4107424071991002E-2"/>
          <c:y val="7.4074013482131384E-2"/>
          <c:w val="0.64579090113735782"/>
          <c:h val="0.84731481481481485"/>
        </c:manualLayout>
      </c:layout>
      <c:scatterChart>
        <c:scatterStyle val="lineMarker"/>
        <c:varyColors val="0"/>
        <c:ser>
          <c:idx val="0"/>
          <c:order val="0"/>
          <c:tx>
            <c:strRef>
              <c:f>figures!$C$4</c:f>
              <c:strCache>
                <c:ptCount val="1"/>
                <c:pt idx="0">
                  <c:v>DL PRB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figures!$B$5:$B$16</c:f>
              <c:numCache>
                <c:formatCode>General</c:formatCode>
                <c:ptCount val="12"/>
                <c:pt idx="0">
                  <c:v>-9</c:v>
                </c:pt>
                <c:pt idx="1">
                  <c:v>-8</c:v>
                </c:pt>
                <c:pt idx="2">
                  <c:v>-7</c:v>
                </c:pt>
                <c:pt idx="3">
                  <c:v>-6</c:v>
                </c:pt>
                <c:pt idx="4">
                  <c:v>-5</c:v>
                </c:pt>
                <c:pt idx="5">
                  <c:v>-4</c:v>
                </c:pt>
                <c:pt idx="6">
                  <c:v>-3</c:v>
                </c:pt>
                <c:pt idx="7">
                  <c:v>-2</c:v>
                </c:pt>
                <c:pt idx="8">
                  <c:v>-1</c:v>
                </c:pt>
                <c:pt idx="9">
                  <c:v>0</c:v>
                </c:pt>
                <c:pt idx="10">
                  <c:v>1</c:v>
                </c:pt>
                <c:pt idx="11">
                  <c:v>2</c:v>
                </c:pt>
              </c:numCache>
            </c:numRef>
          </c:xVal>
          <c:yVal>
            <c:numRef>
              <c:f>figures!$C$5:$C$16</c:f>
              <c:numCache>
                <c:formatCode>General</c:formatCode>
                <c:ptCount val="12"/>
                <c:pt idx="1">
                  <c:v>25.569600000000001</c:v>
                </c:pt>
                <c:pt idx="2">
                  <c:v>24.029399999999999</c:v>
                </c:pt>
                <c:pt idx="3">
                  <c:v>20.628599999999999</c:v>
                </c:pt>
                <c:pt idx="4">
                  <c:v>20.788900000000002</c:v>
                </c:pt>
                <c:pt idx="5">
                  <c:v>16.793299999999999</c:v>
                </c:pt>
                <c:pt idx="6">
                  <c:v>13.421900000000001</c:v>
                </c:pt>
                <c:pt idx="7">
                  <c:v>10.8729</c:v>
                </c:pt>
                <c:pt idx="8">
                  <c:v>9.3240999999999996</c:v>
                </c:pt>
                <c:pt idx="9">
                  <c:v>8.1028000000000002</c:v>
                </c:pt>
                <c:pt idx="10">
                  <c:v>8.4026999999999994</c:v>
                </c:pt>
                <c:pt idx="11">
                  <c:v>5.6783999999999999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11459592"/>
        <c:axId val="311459984"/>
      </c:scatterChart>
      <c:scatterChart>
        <c:scatterStyle val="lineMarker"/>
        <c:varyColors val="0"/>
        <c:ser>
          <c:idx val="1"/>
          <c:order val="1"/>
          <c:tx>
            <c:strRef>
              <c:f>figures!$D$4</c:f>
              <c:strCache>
                <c:ptCount val="1"/>
                <c:pt idx="0">
                  <c:v>POLQA</c:v>
                </c:pt>
              </c:strCache>
            </c:strRef>
          </c:tx>
          <c:spPr>
            <a:ln w="19050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6"/>
                </a:solidFill>
              </a:ln>
              <a:effectLst/>
            </c:spPr>
          </c:marker>
          <c:xVal>
            <c:numRef>
              <c:f>figures!$B$5:$B$16</c:f>
              <c:numCache>
                <c:formatCode>General</c:formatCode>
                <c:ptCount val="12"/>
                <c:pt idx="0">
                  <c:v>-9</c:v>
                </c:pt>
                <c:pt idx="1">
                  <c:v>-8</c:v>
                </c:pt>
                <c:pt idx="2">
                  <c:v>-7</c:v>
                </c:pt>
                <c:pt idx="3">
                  <c:v>-6</c:v>
                </c:pt>
                <c:pt idx="4">
                  <c:v>-5</c:v>
                </c:pt>
                <c:pt idx="5">
                  <c:v>-4</c:v>
                </c:pt>
                <c:pt idx="6">
                  <c:v>-3</c:v>
                </c:pt>
                <c:pt idx="7">
                  <c:v>-2</c:v>
                </c:pt>
                <c:pt idx="8">
                  <c:v>-1</c:v>
                </c:pt>
                <c:pt idx="9">
                  <c:v>0</c:v>
                </c:pt>
                <c:pt idx="10">
                  <c:v>1</c:v>
                </c:pt>
                <c:pt idx="11">
                  <c:v>2</c:v>
                </c:pt>
              </c:numCache>
            </c:numRef>
          </c:xVal>
          <c:yVal>
            <c:numRef>
              <c:f>figures!$D$5:$D$16</c:f>
              <c:numCache>
                <c:formatCode>General</c:formatCode>
                <c:ptCount val="12"/>
                <c:pt idx="0">
                  <c:v>1.51</c:v>
                </c:pt>
                <c:pt idx="1">
                  <c:v>2.8304999999999998</c:v>
                </c:pt>
                <c:pt idx="2">
                  <c:v>2.7450000000000001</c:v>
                </c:pt>
                <c:pt idx="3">
                  <c:v>2.5234000000000001</c:v>
                </c:pt>
                <c:pt idx="4">
                  <c:v>3.4239999999999999</c:v>
                </c:pt>
                <c:pt idx="5">
                  <c:v>3.9028</c:v>
                </c:pt>
                <c:pt idx="6">
                  <c:v>3.9340000000000002</c:v>
                </c:pt>
                <c:pt idx="7">
                  <c:v>3.9420000000000002</c:v>
                </c:pt>
                <c:pt idx="8">
                  <c:v>3.9388000000000001</c:v>
                </c:pt>
                <c:pt idx="9">
                  <c:v>3.8980000000000001</c:v>
                </c:pt>
                <c:pt idx="10">
                  <c:v>3.911</c:v>
                </c:pt>
                <c:pt idx="11">
                  <c:v>3.9485999999999999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11461944"/>
        <c:axId val="311465080"/>
      </c:scatterChart>
      <c:valAx>
        <c:axId val="31145959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1459984"/>
        <c:crosses val="autoZero"/>
        <c:crossBetween val="midCat"/>
      </c:valAx>
      <c:valAx>
        <c:axId val="3114599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1459592"/>
        <c:crossesAt val="-10"/>
        <c:crossBetween val="midCat"/>
      </c:valAx>
      <c:valAx>
        <c:axId val="311465080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1461944"/>
        <c:crosses val="max"/>
        <c:crossBetween val="midCat"/>
      </c:valAx>
      <c:valAx>
        <c:axId val="31146194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1146508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6383289588801406"/>
          <c:y val="0.4123873578302712"/>
          <c:w val="0.21672265966754156"/>
          <c:h val="0.2215212160979877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CFD7B2-88A6-E34E-8EF8-CB0C7BA47ADD}" type="datetimeFigureOut">
              <a:rPr lang="en-US" smtClean="0">
                <a:latin typeface="Arial" panose="020B0604020202020204" pitchFamily="34" charset="0"/>
              </a:rPr>
              <a:pPr/>
              <a:t>6/7/2016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CFA4E-18EB-6D49-8DE2-7A74038C2C1C}" type="slidenum">
              <a:rPr lang="en-US" smtClean="0">
                <a:latin typeface="Arial" panose="020B0604020202020204" pitchFamily="34" charset="0"/>
              </a:rPr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9941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ED7FC5FE-6F0D-D34A-8EE6-C95B4F5F4DC8}" type="datetimeFigureOut">
              <a:rPr lang="en-US" smtClean="0"/>
              <a:pPr/>
              <a:t>6/7/2016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D61C8689-8455-3546-ADF9-3B7273760F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4292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BL</a:t>
            </a:r>
            <a:r>
              <a:rPr lang="en-US" b="1" baseline="0" dirty="0" smtClean="0"/>
              <a:t> </a:t>
            </a:r>
            <a:r>
              <a:rPr lang="en-US" b="0" baseline="0" dirty="0" smtClean="0"/>
              <a:t>= Bandwidth reduced Low complexity</a:t>
            </a:r>
          </a:p>
          <a:p>
            <a:r>
              <a:rPr lang="en-US" b="1" baseline="0" dirty="0" smtClean="0"/>
              <a:t>MT </a:t>
            </a:r>
            <a:r>
              <a:rPr lang="en-US" b="0" baseline="0" dirty="0" smtClean="0"/>
              <a:t> = Mobile Terminated calls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67648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Why vending machine “red”?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lang="en-US" sz="1200" i="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 </a:t>
            </a:r>
            <a:r>
              <a:rPr lang="en-US" sz="1200" i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high end vending machine where you need to be able to contact an help with the support of voice. </a:t>
            </a:r>
            <a:endParaRPr lang="en-US" sz="1200" kern="1200" dirty="0" smtClean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  <a:p>
            <a:pPr lvl="0"/>
            <a:r>
              <a:rPr lang="en-US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Why process and safety monitoring “green”?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 </a:t>
            </a:r>
            <a:r>
              <a:rPr lang="en-US" sz="1200" i="1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I </a:t>
            </a:r>
            <a:r>
              <a:rPr lang="en-US" sz="1200" i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assume that this is safety for industrial control, so I would imagine examples like fire detector or level of for example irradiation in nuclear stations or level of chemical substances in a chemical industry which would switch on an alarm. Here I agree one could also consider cases when there is the need to support voice to help people evacuating certain areas for example. </a:t>
            </a:r>
            <a:endParaRPr lang="en-US" sz="1200" kern="1200" dirty="0" smtClean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  <a:p>
            <a:pPr lvl="0"/>
            <a:r>
              <a:rPr lang="en-US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Why location status “green”?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OTDOA is not supported as of now. Any other LPP based positioning has been defined?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 </a:t>
            </a:r>
            <a:r>
              <a:rPr lang="en-US" sz="1200" i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Isn’t it true that for Cat M1 there is positioning supported?</a:t>
            </a:r>
            <a:endParaRPr lang="en-US" sz="1200" kern="1200" dirty="0" smtClean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  <a:p>
            <a:pPr lvl="0"/>
            <a:r>
              <a:rPr lang="en-US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Why alarm system “red”?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Any latency issue?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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lang="en-US" sz="1200" i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This is in the family of smart buildings so I would imagine an alarm system which send you in real time video when someone rings the bell and you are not at home, or that triggers a call so that you can answer even if you are not an home. So I assumed the support of voice.</a:t>
            </a:r>
            <a:endParaRPr lang="en-US" sz="1200" kern="1200" dirty="0" smtClean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34884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Rel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 13 BL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eMTC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= </a:t>
            </a:r>
            <a:r>
              <a:rPr lang="en-US" sz="1200" i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Rel-13 Bandwidth reduced Low complexity </a:t>
            </a:r>
            <a:r>
              <a:rPr lang="en-US" sz="1200" i="1" kern="1200" dirty="0" err="1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eMTC</a:t>
            </a:r>
            <a:r>
              <a:rPr lang="en-US" sz="1200" i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 = Cat. M1.</a:t>
            </a:r>
            <a:endParaRPr lang="en-US" sz="1200" kern="1200" dirty="0" smtClean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53764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66180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Harvard sentences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lang="en-US" sz="1200" i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are collection of sentences which are normally used to test the speech quality.</a:t>
            </a:r>
            <a:endParaRPr lang="en-US" sz="1200" kern="1200" dirty="0" smtClean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  <a:p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POLQA </a:t>
            </a:r>
            <a:r>
              <a:rPr lang="en-US" sz="1200" i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is the quality index, from 1 (very bad) to 5 (excellent). Good voice quality is around 3.5…4</a:t>
            </a:r>
            <a:r>
              <a:rPr lang="en-US" sz="1200" i="1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 or higher.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98032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Radial Gradien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4674712"/>
            <a:ext cx="6330212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rgbClr val="F3D54E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438337" y="3372523"/>
            <a:ext cx="8212886" cy="1336387"/>
          </a:xfrm>
        </p:spPr>
        <p:txBody>
          <a:bodyPr lIns="0" rIns="0" anchor="b" anchorCtr="0">
            <a:noAutofit/>
          </a:bodyPr>
          <a:lstStyle>
            <a:lvl1pPr>
              <a:lnSpc>
                <a:spcPts val="5500"/>
              </a:lnSpc>
              <a:spcBef>
                <a:spcPts val="2400"/>
              </a:spcBef>
              <a:defRPr sz="5000" b="0" spc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Radial Gradient</a:t>
            </a:r>
            <a:endParaRPr lang="en-US" dirty="0"/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1738150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 userDrawn="1"/>
        </p:nvSpPr>
        <p:spPr>
          <a:xfrm>
            <a:off x="455613" y="6626245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1416327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4678364" y="2"/>
            <a:ext cx="4465637" cy="6468531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4006850" cy="1158240"/>
          </a:xfrm>
        </p:spPr>
        <p:txBody>
          <a:bodyPr>
            <a:noAutofit/>
          </a:bodyPr>
          <a:lstStyle>
            <a:lvl1pPr>
              <a:defRPr sz="2800" baseline="0"/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4" y="1766992"/>
            <a:ext cx="4006850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84909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438337" y="3016478"/>
            <a:ext cx="8212886" cy="1336387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4000" b="0" spc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solidFill>
                  <a:srgbClr val="003C71"/>
                </a:solidFill>
              </a:rPr>
              <a:t>40pt Arial</a:t>
            </a:r>
            <a:br>
              <a:rPr lang="en-US" dirty="0" smtClean="0">
                <a:solidFill>
                  <a:srgbClr val="003C71"/>
                </a:solidFill>
              </a:rPr>
            </a:br>
            <a:r>
              <a:rPr lang="en-US" dirty="0" smtClean="0">
                <a:solidFill>
                  <a:srgbClr val="003C71"/>
                </a:solidFill>
              </a:rPr>
              <a:t>White Section Break</a:t>
            </a:r>
            <a:endParaRPr lang="en-US" dirty="0">
              <a:solidFill>
                <a:srgbClr val="003C71"/>
              </a:solidFill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455613" y="4318668"/>
            <a:ext cx="6330212" cy="1233813"/>
          </a:xfrm>
        </p:spPr>
        <p:txBody>
          <a:bodyPr/>
          <a:lstStyle>
            <a:lvl1pPr>
              <a:defRPr sz="1600">
                <a:solidFill>
                  <a:srgbClr val="0071C5"/>
                </a:solidFill>
              </a:defRPr>
            </a:lvl1pPr>
          </a:lstStyle>
          <a:p>
            <a:r>
              <a:rPr lang="en-US" b="0" dirty="0" smtClean="0"/>
              <a:t>16pt Arial Subhead, Date, Etc.</a:t>
            </a:r>
            <a:endParaRPr lang="en-US" b="0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8260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Section Break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455613" y="4318668"/>
            <a:ext cx="6330212" cy="1233813"/>
          </a:xfrm>
        </p:spPr>
        <p:txBody>
          <a:bodyPr/>
          <a:lstStyle>
            <a:lvl1pPr>
              <a:defRPr sz="1600">
                <a:solidFill>
                  <a:srgbClr val="F3D54E"/>
                </a:solidFill>
              </a:defRPr>
            </a:lvl1pPr>
          </a:lstStyle>
          <a:p>
            <a:r>
              <a:rPr lang="en-US" b="0" dirty="0" smtClean="0"/>
              <a:t>16pt Arial Subhead, Date, Etc.</a:t>
            </a:r>
            <a:endParaRPr lang="en-US" b="0" dirty="0"/>
          </a:p>
        </p:txBody>
      </p:sp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438337" y="3016478"/>
            <a:ext cx="8212886" cy="1336387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4000" b="0" spc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40pt Arial</a:t>
            </a:r>
            <a:br>
              <a:rPr lang="en-US" dirty="0" smtClean="0"/>
            </a:br>
            <a:r>
              <a:rPr lang="en-US" dirty="0" smtClean="0"/>
              <a:t>Blue Section Break</a:t>
            </a:r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455613" y="6626245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20549760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er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1469059"/>
            <a:ext cx="7772400" cy="1362075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4000" b="0" cap="none" spc="100" baseline="0">
                <a:solidFill>
                  <a:srgbClr val="003C71"/>
                </a:solidFill>
                <a:latin typeface="Arial"/>
                <a:ea typeface="Arial"/>
                <a:cs typeface="Arial"/>
              </a:defRPr>
            </a:lvl1pPr>
          </a:lstStyle>
          <a:p>
            <a:r>
              <a:rPr lang="en-US" dirty="0" smtClean="0"/>
              <a:t>40pt Arial Hero Text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2979843"/>
            <a:ext cx="77724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4000" b="0" baseline="0">
                <a:solidFill>
                  <a:schemeClr val="accent2"/>
                </a:solidFill>
                <a:latin typeface="Arial"/>
                <a:ea typeface="Arial"/>
                <a:cs typeface="Arial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40pt Arial Body.</a:t>
            </a:r>
            <a:br>
              <a:rPr lang="en-US" dirty="0" smtClean="0"/>
            </a:br>
            <a:r>
              <a:rPr lang="en-US" dirty="0" smtClean="0"/>
              <a:t>For content that is not a section, but has a big idea in text only.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054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Section Break Image">
    <p:bg>
      <p:bgPr>
        <a:gradFill>
          <a:gsLst>
            <a:gs pos="0">
              <a:schemeClr val="tx2"/>
            </a:gs>
            <a:gs pos="5000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4465049"/>
            <a:ext cx="77724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baseline="0">
                <a:solidFill>
                  <a:srgbClr val="F3D54E"/>
                </a:solidFill>
                <a:latin typeface="Arial"/>
                <a:cs typeface="Arial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2"/>
            <a:ext cx="9144000" cy="3432175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>
                <a:solidFill>
                  <a:srgbClr val="0071C5"/>
                </a:solidFill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438337" y="2715006"/>
            <a:ext cx="8212886" cy="1617028"/>
          </a:xfrm>
        </p:spPr>
        <p:txBody>
          <a:bodyPr lIns="0" rIns="0" anchor="b" anchorCtr="0">
            <a:noAutofit/>
          </a:bodyPr>
          <a:lstStyle>
            <a:lvl1pPr>
              <a:lnSpc>
                <a:spcPts val="5500"/>
              </a:lnSpc>
              <a:spcBef>
                <a:spcPts val="2400"/>
              </a:spcBef>
              <a:defRPr sz="4000" b="0" spc="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40pt Arial Blue Section Break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455613" y="6626245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Intel Confidential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3759427" y="6626245"/>
            <a:ext cx="1639873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iCDG - Intel Communication and Devices Group</a:t>
            </a:r>
          </a:p>
        </p:txBody>
      </p:sp>
    </p:spTree>
    <p:extLst>
      <p:ext uri="{BB962C8B-B14F-4D97-AF65-F5344CB8AC3E}">
        <p14:creationId xmlns:p14="http://schemas.microsoft.com/office/powerpoint/2010/main" val="25745298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8012" cy="115824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409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5217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ack Cover Radial Gradi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.psf\Home\Desktop\Intel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432" y="2847150"/>
            <a:ext cx="2108795" cy="138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 userDrawn="1"/>
        </p:nvSpPr>
        <p:spPr>
          <a:xfrm>
            <a:off x="1381327" y="4840594"/>
            <a:ext cx="6478621" cy="700392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Intel Communication and Devices Group</a:t>
            </a:r>
          </a:p>
          <a:p>
            <a:pPr algn="ctr"/>
            <a:endParaRPr lang="en-GB" sz="2400" dirty="0" smtClean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61789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ack Cover Radial Gradi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nt_experience_wht_rgb_3000.png"/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0232" y="2694414"/>
            <a:ext cx="2085380" cy="2113879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455613" y="6626245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28264430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8B5CA9C-FFAE-734D-8488-685557D6D07F}" type="datetime1">
              <a:rPr lang="en-US" smtClean="0">
                <a:solidFill>
                  <a:prstClr val="black"/>
                </a:solidFill>
              </a:rPr>
              <a:pPr/>
              <a:t>6/7/2016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Inhaltsplatzhalter 30"/>
          <p:cNvSpPr>
            <a:spLocks noGrp="1"/>
          </p:cNvSpPr>
          <p:nvPr>
            <p:ph idx="17" hasCustomPrompt="1"/>
          </p:nvPr>
        </p:nvSpPr>
        <p:spPr>
          <a:xfrm>
            <a:off x="455617" y="1608667"/>
            <a:ext cx="8272458" cy="4637524"/>
          </a:xfrm>
        </p:spPr>
        <p:txBody>
          <a:bodyPr/>
          <a:lstStyle>
            <a:lvl1pPr marL="179388" indent="-179388">
              <a:buFont typeface="Wingdings" pitchFamily="2" charset="2"/>
              <a:buChar char="§"/>
              <a:defRPr sz="1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18pt Regular Big Bullet One</a:t>
            </a:r>
          </a:p>
          <a:p>
            <a:pPr lvl="2"/>
            <a:r>
              <a:rPr lang="en-US" smtClean="0"/>
              <a:t>Sub-bullet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920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 with Radial Gradien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438337" y="3372523"/>
            <a:ext cx="8212886" cy="1336387"/>
          </a:xfrm>
        </p:spPr>
        <p:txBody>
          <a:bodyPr lIns="0" rIns="0" anchor="b" anchorCtr="0">
            <a:noAutofit/>
          </a:bodyPr>
          <a:lstStyle>
            <a:lvl1pPr>
              <a:lnSpc>
                <a:spcPts val="5500"/>
              </a:lnSpc>
              <a:spcBef>
                <a:spcPts val="2400"/>
              </a:spcBef>
              <a:defRPr sz="5000" b="0" spc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Radial Gradient</a:t>
            </a:r>
            <a:endParaRPr lang="en-US" dirty="0"/>
          </a:p>
        </p:txBody>
      </p:sp>
      <p:pic>
        <p:nvPicPr>
          <p:cNvPr id="6" name="Picture 5" descr="int_experience_hrz_wht_rgb_1500.png"/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93" y="1744663"/>
            <a:ext cx="2121766" cy="887284"/>
          </a:xfrm>
          <a:prstGeom prst="rect">
            <a:avLst/>
          </a:prstGeom>
        </p:spPr>
      </p:pic>
      <p:sp>
        <p:nvSpPr>
          <p:cNvPr id="1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4674712"/>
            <a:ext cx="6330212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rgbClr val="F3D54E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16918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with Linear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3220833"/>
            <a:ext cx="8212886" cy="1470025"/>
          </a:xfrm>
        </p:spPr>
        <p:txBody>
          <a:bodyPr lIns="0" rIns="0" anchor="b" anchorCtr="0">
            <a:noAutofit/>
          </a:bodyPr>
          <a:lstStyle>
            <a:lvl1pPr>
              <a:lnSpc>
                <a:spcPct val="8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50pt Intel Clear Title</a:t>
            </a:r>
            <a:br>
              <a:rPr lang="en-US" dirty="0" smtClean="0"/>
            </a:br>
            <a:r>
              <a:rPr lang="en-US" dirty="0" smtClean="0"/>
              <a:t>with Linear gradient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4657344"/>
            <a:ext cx="6330212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Subhead, Date, Etc.</a:t>
            </a:r>
            <a:endParaRPr lang="en-US" dirty="0"/>
          </a:p>
        </p:txBody>
      </p:sp>
      <p:pic>
        <p:nvPicPr>
          <p:cNvPr id="6" name="Picture 5" descr="int_experience_hrz_wht_rgb_1500.png"/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93" y="1744663"/>
            <a:ext cx="2121766" cy="887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952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9600" cy="115824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455613" y="1604434"/>
            <a:ext cx="8228012" cy="4567767"/>
          </a:xfrm>
        </p:spPr>
        <p:txBody>
          <a:bodyPr/>
          <a:lstStyle>
            <a:lvl1pPr>
              <a:defRPr>
                <a:solidFill>
                  <a:srgbClr val="0071C5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18pt Arial body text</a:t>
            </a:r>
          </a:p>
          <a:p>
            <a:pPr lvl="1"/>
            <a:r>
              <a:rPr lang="en-US" dirty="0" smtClean="0"/>
              <a:t>18pt Arial bullet one</a:t>
            </a:r>
          </a:p>
          <a:p>
            <a:pPr lvl="2"/>
            <a:r>
              <a:rPr lang="en-US" dirty="0" smtClean="0"/>
              <a:t>16pt Arial sub-bullet</a:t>
            </a:r>
          </a:p>
          <a:p>
            <a:pPr lvl="3"/>
            <a:r>
              <a:rPr lang="en-US" dirty="0" smtClean="0"/>
              <a:t>14pt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51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604432"/>
            <a:ext cx="4006851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4678363" y="1604432"/>
            <a:ext cx="4005264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9600" cy="115824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06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with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613" y="1604434"/>
            <a:ext cx="8228013" cy="4567767"/>
          </a:xfrm>
        </p:spPr>
        <p:txBody>
          <a:bodyPr anchor="ctr" anchorCtr="0"/>
          <a:lstStyle>
            <a:lvl1pPr marL="190500" indent="-190500">
              <a:defRPr sz="3600" b="1" baseline="0">
                <a:solidFill>
                  <a:schemeClr val="accent1"/>
                </a:solidFill>
                <a:latin typeface="+mn-lt"/>
                <a:cs typeface="Arial" panose="020B0604020202020204" pitchFamily="34" charset="0"/>
              </a:defRPr>
            </a:lvl1pPr>
            <a:lvl2pPr marL="417513" indent="-225425">
              <a:buFont typeface="Intel Clear" pitchFamily="34" charset="0"/>
              <a:buChar char="–"/>
              <a:defRPr sz="1200" baseline="0">
                <a:latin typeface="+mn-lt"/>
                <a:cs typeface="Arial" panose="020B0604020202020204" pitchFamily="34" charset="0"/>
              </a:defRPr>
            </a:lvl2pPr>
            <a:lvl3pPr marL="685800" indent="-228600">
              <a:buFont typeface="Intel Clear" pitchFamily="34" charset="0"/>
              <a:buChar char="–"/>
              <a:defRPr sz="1200">
                <a:latin typeface="+mn-lt"/>
              </a:defRPr>
            </a:lvl3pPr>
            <a:lvl4pPr>
              <a:buFont typeface="Intel Clear" pitchFamily="34" charset="0"/>
              <a:buChar char="–"/>
              <a:defRPr sz="1100">
                <a:latin typeface="+mn-lt"/>
              </a:defRPr>
            </a:lvl4pPr>
            <a:lvl5pPr>
              <a:buFont typeface="Intel Clear" pitchFamily="34" charset="0"/>
              <a:buChar char="–"/>
              <a:defRPr sz="1050">
                <a:latin typeface="+mn-lt"/>
              </a:defRPr>
            </a:lvl5pPr>
          </a:lstStyle>
          <a:p>
            <a:pPr lvl="0"/>
            <a:r>
              <a:rPr lang="en-US" dirty="0" smtClean="0"/>
              <a:t>“36pt Arial Bold Text”</a:t>
            </a:r>
          </a:p>
          <a:p>
            <a:pPr lvl="1"/>
            <a:r>
              <a:rPr lang="en-US" dirty="0" err="1" smtClean="0"/>
              <a:t>12pt</a:t>
            </a:r>
            <a:r>
              <a:rPr lang="en-US" dirty="0" smtClean="0"/>
              <a:t> Attribution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9600" cy="115824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946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9600" cy="115824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71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">
    <p:bg>
      <p:bgPr>
        <a:gradFill>
          <a:gsLst>
            <a:gs pos="0">
              <a:schemeClr val="tx2"/>
            </a:gs>
            <a:gs pos="5000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9144000" cy="647337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438337" y="3372523"/>
            <a:ext cx="8212886" cy="1336387"/>
          </a:xfrm>
        </p:spPr>
        <p:txBody>
          <a:bodyPr lIns="0" rIns="0" anchor="b" anchorCtr="0">
            <a:noAutofit/>
          </a:bodyPr>
          <a:lstStyle>
            <a:lvl1pPr>
              <a:lnSpc>
                <a:spcPts val="5500"/>
              </a:lnSpc>
              <a:spcBef>
                <a:spcPts val="2400"/>
              </a:spcBef>
              <a:defRPr sz="5000" b="0" spc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Image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4674712"/>
            <a:ext cx="6330212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rgbClr val="F3D54E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  <p:pic>
        <p:nvPicPr>
          <p:cNvPr id="13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1738150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 userDrawn="1"/>
        </p:nvSpPr>
        <p:spPr>
          <a:xfrm>
            <a:off x="455613" y="6626245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Intel Confidential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3759427" y="6626245"/>
            <a:ext cx="1639873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iCDG - Intel Communication and Devices Group</a:t>
            </a:r>
          </a:p>
        </p:txBody>
      </p:sp>
    </p:spTree>
    <p:extLst>
      <p:ext uri="{BB962C8B-B14F-4D97-AF65-F5344CB8AC3E}">
        <p14:creationId xmlns:p14="http://schemas.microsoft.com/office/powerpoint/2010/main" val="1144005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9600" cy="1158240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455613" y="1604434"/>
            <a:ext cx="8228012" cy="4567767"/>
          </a:xfrm>
        </p:spPr>
        <p:txBody>
          <a:bodyPr/>
          <a:lstStyle>
            <a:lvl1pPr>
              <a:defRPr>
                <a:solidFill>
                  <a:srgbClr val="0071C5"/>
                </a:solidFill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1800">
                <a:latin typeface="Arial"/>
                <a:cs typeface="Arial"/>
              </a:defRPr>
            </a:lvl3pPr>
            <a:lvl4pPr>
              <a:defRPr sz="1600">
                <a:latin typeface="Arial"/>
                <a:cs typeface="Arial"/>
              </a:defRPr>
            </a:lvl4pPr>
            <a:lvl5pPr>
              <a:defRPr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18pt Arial body text</a:t>
            </a:r>
          </a:p>
          <a:p>
            <a:pPr lvl="1"/>
            <a:r>
              <a:rPr lang="en-US" dirty="0" smtClean="0"/>
              <a:t>18pt Arial bullet one</a:t>
            </a:r>
          </a:p>
          <a:p>
            <a:pPr lvl="2"/>
            <a:r>
              <a:rPr lang="en-US" dirty="0" smtClean="0"/>
              <a:t>18pt Arial sub-bullet</a:t>
            </a:r>
          </a:p>
          <a:p>
            <a:pPr lvl="3"/>
            <a:r>
              <a:rPr lang="en-US" dirty="0" smtClean="0"/>
              <a:t>16pt Arial fourth level</a:t>
            </a:r>
          </a:p>
          <a:p>
            <a:pPr lvl="4"/>
            <a:r>
              <a:rPr lang="en-US" dirty="0" smtClean="0"/>
              <a:t>14pt Arial fifth level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8378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8012" cy="1158240"/>
          </a:xfr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4" y="1604433"/>
            <a:ext cx="4006851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830764" y="1283959"/>
            <a:ext cx="3181123" cy="2227933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1800"/>
            </a:lvl1pPr>
          </a:lstStyle>
          <a:p>
            <a:endParaRPr lang="en-US" sz="1100" dirty="0">
              <a:latin typeface="Arial"/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830764" y="3817915"/>
            <a:ext cx="3181123" cy="2227933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1800"/>
            </a:lvl1pPr>
          </a:lstStyle>
          <a:p>
            <a:endParaRPr lang="en-US" sz="1100" dirty="0">
              <a:latin typeface="Arial"/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343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8012" cy="1158240"/>
          </a:xfr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4" y="1604433"/>
            <a:ext cx="4006851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4678363" y="1604433"/>
            <a:ext cx="4005264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870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Quote with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8012" cy="115824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i="0" u="none" strike="noStrike" baseline="0" smtClean="0">
                <a:latin typeface="Arial"/>
                <a:cs typeface="Arial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614" y="1604434"/>
            <a:ext cx="8228013" cy="4567767"/>
          </a:xfrm>
        </p:spPr>
        <p:txBody>
          <a:bodyPr anchor="ctr" anchorCtr="0"/>
          <a:lstStyle>
            <a:lvl1pPr marL="190500" indent="-190500">
              <a:defRPr sz="3600" b="1" baseline="0">
                <a:solidFill>
                  <a:schemeClr val="accent2"/>
                </a:solidFill>
                <a:latin typeface="Arial"/>
                <a:cs typeface="Arial"/>
              </a:defRPr>
            </a:lvl1pPr>
            <a:lvl2pPr marL="417513" indent="-225425">
              <a:buFont typeface="Arial"/>
              <a:buChar char="−"/>
              <a:defRPr sz="1200" baseline="0">
                <a:latin typeface="Arial"/>
                <a:cs typeface="Arial"/>
              </a:defRPr>
            </a:lvl2pPr>
            <a:lvl3pPr marL="685800" indent="-228600">
              <a:buFont typeface="Intel Clear"/>
              <a:buChar char="−"/>
              <a:defRPr sz="1200">
                <a:latin typeface="Arial"/>
                <a:cs typeface="Arial"/>
              </a:defRPr>
            </a:lvl3pPr>
            <a:lvl4pPr marL="969963" indent="-228600">
              <a:buFont typeface="Arial"/>
              <a:buChar char="−"/>
              <a:defRPr sz="1100">
                <a:latin typeface="Arial"/>
                <a:cs typeface="Arial"/>
              </a:defRPr>
            </a:lvl4pPr>
            <a:lvl5pPr marL="1319213" indent="-228600">
              <a:buFont typeface="Intel Clear"/>
              <a:buChar char="−"/>
              <a:defRPr sz="105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“36pt Arial Bold Text”</a:t>
            </a:r>
          </a:p>
          <a:p>
            <a:pPr lvl="1"/>
            <a:r>
              <a:rPr lang="en-US" dirty="0" smtClean="0"/>
              <a:t>12pt Attribution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938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6485467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8012" cy="1158240"/>
          </a:xfrm>
        </p:spPr>
        <p:txBody>
          <a:bodyPr>
            <a:normAutofit/>
          </a:bodyPr>
          <a:lstStyle>
            <a:lvl1pPr>
              <a:defRPr sz="2800" b="0" i="0" baseline="0">
                <a:latin typeface="Arial"/>
                <a:cs typeface="Arial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8291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ottom Half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32174"/>
            <a:ext cx="9144000" cy="3047647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lvl1pPr>
          </a:lstStyle>
          <a:p>
            <a:r>
              <a:rPr lang="en-US" dirty="0" smtClean="0"/>
              <a:t>Insert photo here. Drag picture to placeholder or click icon to add.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8012" cy="1158240"/>
          </a:xfrm>
        </p:spPr>
        <p:txBody>
          <a:bodyPr>
            <a:noAutofit/>
          </a:bodyPr>
          <a:lstStyle>
            <a:lvl1pPr>
              <a:defRPr sz="2800" b="0" i="0" baseline="0">
                <a:latin typeface="Arial"/>
                <a:cs typeface="Arial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4" y="1604433"/>
            <a:ext cx="4006851" cy="174572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4678363" y="1604433"/>
            <a:ext cx="4005264" cy="1745720"/>
          </a:xfrm>
        </p:spPr>
        <p:txBody>
          <a:bodyPr vert="horz" lIns="0" tIns="0" rIns="0" bIns="0" rtlCol="0">
            <a:noAutofit/>
          </a:bodyPr>
          <a:lstStyle>
            <a:lvl1pPr>
              <a:defRPr lang="en-US" baseline="0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1009487" y="6634394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003C71"/>
              </a:solidFill>
              <a:latin typeface="Arial"/>
              <a:cs typeface="Arial"/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5531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613" y="413507"/>
            <a:ext cx="8229600" cy="115824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613" y="1604434"/>
            <a:ext cx="8228012" cy="456776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18pt Arial body text</a:t>
            </a:r>
          </a:p>
          <a:p>
            <a:pPr lvl="1"/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16pt Arial sub-bullet</a:t>
            </a:r>
          </a:p>
          <a:p>
            <a:pPr lvl="3"/>
            <a:r>
              <a:rPr lang="en-US" dirty="0" smtClean="0"/>
              <a:t>14pt Arial fourth level</a:t>
            </a:r>
          </a:p>
          <a:p>
            <a:pPr lvl="4"/>
            <a:r>
              <a:rPr lang="en-US" dirty="0" smtClean="0"/>
              <a:t>14pt Arial fifth level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-1587" y="6473952"/>
            <a:ext cx="9144000" cy="384048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50000">
                <a:schemeClr val="accent2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8718552" y="6507480"/>
            <a:ext cx="2381" cy="316992"/>
          </a:xfrm>
          <a:prstGeom prst="line">
            <a:avLst/>
          </a:prstGeom>
          <a:ln w="952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8" name="Picture 2" descr="\\.psf\Home\Desktop\Intel.png"/>
          <p:cNvPicPr>
            <a:picLocks noChangeAspect="1" noChangeArrowheads="1"/>
          </p:cNvPicPr>
          <p:nvPr userDrawn="1"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915" y="6545911"/>
            <a:ext cx="364336" cy="240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2539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  <p:sldLayoutId id="2147483702" r:id="rId16"/>
    <p:sldLayoutId id="2147483703" r:id="rId17"/>
    <p:sldLayoutId id="2147483704" r:id="rId18"/>
    <p:sldLayoutId id="2147483705" r:id="rId19"/>
    <p:sldLayoutId id="2147483706" r:id="rId20"/>
    <p:sldLayoutId id="2147483650" r:id="rId21"/>
    <p:sldLayoutId id="2147483652" r:id="rId22"/>
    <p:sldLayoutId id="2147483660" r:id="rId23"/>
    <p:sldLayoutId id="2147483654" r:id="rId2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800" b="0" i="0" kern="1200" spc="0" baseline="0">
          <a:solidFill>
            <a:srgbClr val="003C71"/>
          </a:solidFill>
          <a:latin typeface="Arial"/>
          <a:ea typeface="Arial"/>
          <a:cs typeface="Arial"/>
        </a:defRPr>
      </a:lvl1pPr>
    </p:titleStyle>
    <p:bodyStyle>
      <a:lvl1pPr marL="0" indent="0" algn="l" defTabSz="457200" rtl="0" eaLnBrk="1" latinLnBrk="0" hangingPunct="1">
        <a:spcBef>
          <a:spcPts val="1200"/>
        </a:spcBef>
        <a:spcAft>
          <a:spcPts val="0"/>
        </a:spcAft>
        <a:buFont typeface="Wingdings" panose="05000000000000000000" pitchFamily="2" charset="2"/>
        <a:buNone/>
        <a:defRPr sz="1800" b="0" kern="1200">
          <a:solidFill>
            <a:srgbClr val="0071C5"/>
          </a:solidFill>
          <a:latin typeface="Arial"/>
          <a:ea typeface="+mn-ea"/>
          <a:cs typeface="Arial"/>
        </a:defRPr>
      </a:lvl1pPr>
      <a:lvl2pPr marL="225425" indent="-225425" algn="l" defTabSz="457200" rtl="0" eaLnBrk="1" latinLnBrk="0" hangingPunct="1">
        <a:spcBef>
          <a:spcPts val="1200"/>
        </a:spcBef>
        <a:buFont typeface="Wingdings" charset="2"/>
        <a:buChar char="§"/>
        <a:defRPr sz="1600" kern="1200" baseline="0">
          <a:solidFill>
            <a:srgbClr val="003C71"/>
          </a:solidFill>
          <a:latin typeface="Arial"/>
          <a:ea typeface="+mn-ea"/>
          <a:cs typeface="Arial"/>
        </a:defRPr>
      </a:lvl2pPr>
      <a:lvl3pPr marL="571500" indent="-228600" algn="l" defTabSz="457200" rtl="0" eaLnBrk="1" latinLnBrk="0" hangingPunct="1">
        <a:spcBef>
          <a:spcPts val="800"/>
        </a:spcBef>
        <a:buFont typeface="Intel Clear" panose="020B0604020203020204" pitchFamily="34" charset="0"/>
        <a:buChar char="–"/>
        <a:defRPr sz="1600" kern="1200">
          <a:solidFill>
            <a:srgbClr val="003C71"/>
          </a:solidFill>
          <a:latin typeface="Arial"/>
          <a:ea typeface="+mn-ea"/>
          <a:cs typeface="Arial"/>
        </a:defRPr>
      </a:lvl3pPr>
      <a:lvl4pPr marL="969963" indent="-228600" algn="l" defTabSz="457200" rtl="0" eaLnBrk="1" latinLnBrk="0" hangingPunct="1">
        <a:spcBef>
          <a:spcPct val="20000"/>
        </a:spcBef>
        <a:buFont typeface="Arial"/>
        <a:buChar char="–"/>
        <a:defRPr sz="1400" kern="1200">
          <a:solidFill>
            <a:srgbClr val="003C71"/>
          </a:solidFill>
          <a:latin typeface="Arial"/>
          <a:ea typeface="+mn-ea"/>
          <a:cs typeface="Arial"/>
        </a:defRPr>
      </a:lvl4pPr>
      <a:lvl5pPr marL="1319213" indent="-228600" algn="l" defTabSz="457200" rtl="0" eaLnBrk="1" latinLnBrk="0" hangingPunct="1">
        <a:spcBef>
          <a:spcPct val="20000"/>
        </a:spcBef>
        <a:buFont typeface="Intel Clear" panose="020B0604020203020204" pitchFamily="34" charset="0"/>
        <a:buChar char="–"/>
        <a:defRPr sz="1400" kern="1200">
          <a:solidFill>
            <a:srgbClr val="003C7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0723" y="3047359"/>
            <a:ext cx="8688387" cy="1470025"/>
          </a:xfrm>
        </p:spPr>
        <p:txBody>
          <a:bodyPr/>
          <a:lstStyle/>
          <a:p>
            <a:r>
              <a:rPr lang="en-US" sz="4400" dirty="0"/>
              <a:t>Motivation for New WI: </a:t>
            </a:r>
            <a:br>
              <a:rPr lang="en-US" sz="4400" dirty="0"/>
            </a:br>
            <a:r>
              <a:rPr lang="en-US" sz="4400" dirty="0"/>
              <a:t>High-Performance </a:t>
            </a:r>
            <a:r>
              <a:rPr lang="en-US" sz="4400" dirty="0" smtClean="0"/>
              <a:t>eMTC </a:t>
            </a:r>
            <a:r>
              <a:rPr lang="en-US" sz="4400" dirty="0"/>
              <a:t>(</a:t>
            </a:r>
            <a:r>
              <a:rPr lang="en-US" sz="4400" dirty="0" smtClean="0"/>
              <a:t>HeMTC</a:t>
            </a:r>
            <a:r>
              <a:rPr lang="en-US" sz="4400" smtClean="0"/>
              <a:t>) for LTE</a:t>
            </a:r>
            <a:endParaRPr lang="en-US" sz="4400" dirty="0">
              <a:solidFill>
                <a:schemeClr val="bg1">
                  <a:alpha val="9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fr-FR" dirty="0" smtClean="0">
                <a:solidFill>
                  <a:schemeClr val="bg1"/>
                </a:solidFill>
              </a:rPr>
              <a:t>Agenda </a:t>
            </a:r>
            <a:r>
              <a:rPr lang="fr-FR" dirty="0">
                <a:solidFill>
                  <a:schemeClr val="bg1"/>
                </a:solidFill>
              </a:rPr>
              <a:t>item:	</a:t>
            </a:r>
            <a:r>
              <a:rPr lang="fr-FR" dirty="0" smtClean="0">
                <a:solidFill>
                  <a:schemeClr val="bg1"/>
                </a:solidFill>
              </a:rPr>
              <a:t>10.1.1</a:t>
            </a:r>
            <a:endParaRPr lang="fr-FR" dirty="0">
              <a:solidFill>
                <a:schemeClr val="bg1"/>
              </a:solidFill>
            </a:endParaRPr>
          </a:p>
          <a:p>
            <a:pPr>
              <a:spcBef>
                <a:spcPts val="600"/>
              </a:spcBef>
            </a:pPr>
            <a:r>
              <a:rPr lang="fr-FR" dirty="0">
                <a:solidFill>
                  <a:schemeClr val="bg1"/>
                </a:solidFill>
              </a:rPr>
              <a:t>Source:		</a:t>
            </a:r>
            <a:r>
              <a:rPr lang="fr-FR" dirty="0" smtClean="0">
                <a:solidFill>
                  <a:schemeClr val="bg1"/>
                </a:solidFill>
              </a:rPr>
              <a:t>Intel Corporation</a:t>
            </a:r>
            <a:endParaRPr lang="fr-FR" dirty="0">
              <a:solidFill>
                <a:schemeClr val="bg1"/>
              </a:solidFill>
            </a:endParaRPr>
          </a:p>
          <a:p>
            <a:pPr>
              <a:spcBef>
                <a:spcPts val="600"/>
              </a:spcBef>
            </a:pPr>
            <a:r>
              <a:rPr lang="fr-FR" dirty="0">
                <a:solidFill>
                  <a:schemeClr val="bg1"/>
                </a:solidFill>
              </a:rPr>
              <a:t>Document for:	</a:t>
            </a:r>
            <a:r>
              <a:rPr lang="fr-FR" dirty="0" smtClean="0">
                <a:solidFill>
                  <a:schemeClr val="bg1"/>
                </a:solidFill>
              </a:rPr>
              <a:t>Discussion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2261" y="375730"/>
            <a:ext cx="8105312" cy="9144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3GPP TSG RAN Meeting #</a:t>
            </a:r>
            <a:r>
              <a:rPr lang="en-GB" dirty="0" smtClean="0">
                <a:solidFill>
                  <a:schemeClr val="bg1"/>
                </a:solidFill>
              </a:rPr>
              <a:t>72</a:t>
            </a:r>
            <a:r>
              <a:rPr lang="en-GB" i="1" dirty="0">
                <a:solidFill>
                  <a:schemeClr val="bg1"/>
                </a:solidFill>
              </a:rPr>
              <a:t>	</a:t>
            </a:r>
            <a:r>
              <a:rPr lang="en-GB" i="1" dirty="0" smtClean="0">
                <a:solidFill>
                  <a:schemeClr val="bg1"/>
                </a:solidFill>
              </a:rPr>
              <a:t>							</a:t>
            </a:r>
            <a:r>
              <a:rPr lang="en-GB" sz="2400" dirty="0" smtClean="0">
                <a:solidFill>
                  <a:schemeClr val="bg1"/>
                </a:solidFill>
              </a:rPr>
              <a:t>RP-160952</a:t>
            </a:r>
            <a:endParaRPr lang="en-GB" sz="2400" dirty="0">
              <a:solidFill>
                <a:schemeClr val="bg1"/>
              </a:solidFill>
            </a:endParaRPr>
          </a:p>
          <a:p>
            <a:r>
              <a:rPr lang="en-GB" dirty="0" smtClean="0">
                <a:solidFill>
                  <a:schemeClr val="bg1"/>
                </a:solidFill>
              </a:rPr>
              <a:t>Busan, Korea, 13</a:t>
            </a:r>
            <a:r>
              <a:rPr lang="en-GB" baseline="30000" dirty="0" smtClean="0">
                <a:solidFill>
                  <a:schemeClr val="bg1"/>
                </a:solidFill>
              </a:rPr>
              <a:t>th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>
                <a:solidFill>
                  <a:schemeClr val="bg1"/>
                </a:solidFill>
              </a:rPr>
              <a:t>– </a:t>
            </a:r>
            <a:r>
              <a:rPr lang="en-GB" dirty="0" smtClean="0">
                <a:solidFill>
                  <a:schemeClr val="bg1"/>
                </a:solidFill>
              </a:rPr>
              <a:t>16</a:t>
            </a:r>
            <a:r>
              <a:rPr lang="en-GB" baseline="30000" dirty="0" smtClean="0">
                <a:solidFill>
                  <a:schemeClr val="bg1"/>
                </a:solidFill>
              </a:rPr>
              <a:t>th</a:t>
            </a:r>
            <a:r>
              <a:rPr lang="en-GB" dirty="0" smtClean="0">
                <a:solidFill>
                  <a:schemeClr val="bg1"/>
                </a:solidFill>
              </a:rPr>
              <a:t> June 2016 			                </a:t>
            </a:r>
            <a:r>
              <a:rPr lang="en-GB" sz="1400" dirty="0" smtClean="0">
                <a:solidFill>
                  <a:schemeClr val="bg1"/>
                </a:solidFill>
              </a:rPr>
              <a:t>updated from RP-160531</a:t>
            </a:r>
          </a:p>
        </p:txBody>
      </p:sp>
    </p:spTree>
    <p:extLst>
      <p:ext uri="{BB962C8B-B14F-4D97-AF65-F5344CB8AC3E}">
        <p14:creationId xmlns:p14="http://schemas.microsoft.com/office/powerpoint/2010/main" val="311949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Chart 15"/>
          <p:cNvGraphicFramePr>
            <a:graphicFrameLocks/>
          </p:cNvGraphicFramePr>
          <p:nvPr>
            <p:extLst/>
          </p:nvPr>
        </p:nvGraphicFramePr>
        <p:xfrm>
          <a:off x="455613" y="999952"/>
          <a:ext cx="5334000" cy="36675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Measurement Results Cat 1 (DL</a:t>
            </a:r>
            <a:r>
              <a:rPr lang="en-US" dirty="0"/>
              <a:t>): A Case study for VoLTE 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605853" y="3144991"/>
            <a:ext cx="95783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i="1" dirty="0"/>
              <a:t>right y axis</a:t>
            </a:r>
          </a:p>
        </p:txBody>
      </p:sp>
      <p:sp>
        <p:nvSpPr>
          <p:cNvPr id="7" name="Rectangle 6"/>
          <p:cNvSpPr/>
          <p:nvPr/>
        </p:nvSpPr>
        <p:spPr>
          <a:xfrm>
            <a:off x="4654614" y="2321201"/>
            <a:ext cx="86030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i="1" dirty="0"/>
              <a:t>left y axis</a:t>
            </a:r>
          </a:p>
        </p:txBody>
      </p:sp>
      <p:cxnSp>
        <p:nvCxnSpPr>
          <p:cNvPr id="9" name="Straight Connector 8"/>
          <p:cNvCxnSpPr/>
          <p:nvPr/>
        </p:nvCxnSpPr>
        <p:spPr>
          <a:xfrm flipH="1">
            <a:off x="2108433" y="2105840"/>
            <a:ext cx="2256" cy="2588375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2324333" y="4563410"/>
            <a:ext cx="266969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i="1" dirty="0" smtClean="0"/>
              <a:t>Good POLQA, but &gt; 6 PRB allocated</a:t>
            </a:r>
            <a:endParaRPr lang="en-US" sz="1100" i="1" dirty="0"/>
          </a:p>
        </p:txBody>
      </p:sp>
      <p:sp>
        <p:nvSpPr>
          <p:cNvPr id="13" name="Rectangle 12"/>
          <p:cNvSpPr/>
          <p:nvPr/>
        </p:nvSpPr>
        <p:spPr>
          <a:xfrm>
            <a:off x="889310" y="4448233"/>
            <a:ext cx="53583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/>
              <a:t>SNR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032257" y="1723568"/>
            <a:ext cx="77874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/>
              <a:t>ETU70L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762466" y="1189598"/>
            <a:ext cx="3119178" cy="4124206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en-US" sz="1600" dirty="0" smtClean="0">
                <a:solidFill>
                  <a:srgbClr val="0071C5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Scenario: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002060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DL 2 RX; BW: 20 MHz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2060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Each SNR point consists of 50 Harvard sentences (~ 50*10 </a:t>
            </a:r>
            <a:r>
              <a:rPr lang="en-US" sz="1400" dirty="0" smtClean="0">
                <a:solidFill>
                  <a:srgbClr val="002060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sec.)</a:t>
            </a:r>
            <a:endParaRPr lang="en-US" sz="1400" dirty="0">
              <a:solidFill>
                <a:srgbClr val="002060"/>
              </a:solidFill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2060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Averaging of </a:t>
            </a:r>
            <a:r>
              <a:rPr lang="en-US" sz="1400" dirty="0" smtClean="0">
                <a:solidFill>
                  <a:srgbClr val="002060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POLQA and PRB allocation over 500sec. is </a:t>
            </a:r>
            <a:r>
              <a:rPr lang="en-US" sz="1400" dirty="0">
                <a:solidFill>
                  <a:srgbClr val="002060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done for each SNR point.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002060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AMR-WB 12.65 </a:t>
            </a:r>
            <a:r>
              <a:rPr lang="en-US" sz="1400" dirty="0">
                <a:solidFill>
                  <a:srgbClr val="002060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kbps </a:t>
            </a:r>
            <a:r>
              <a:rPr lang="en-US" sz="1400" dirty="0" smtClean="0">
                <a:solidFill>
                  <a:srgbClr val="002060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TBS 712 bits</a:t>
            </a:r>
            <a:endParaRPr lang="en-US" sz="1400" dirty="0">
              <a:solidFill>
                <a:srgbClr val="002060"/>
              </a:solidFill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2060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IPv4 (20 byte) + RoHC + </a:t>
            </a:r>
            <a:r>
              <a:rPr lang="en-US" sz="1400" dirty="0" smtClean="0">
                <a:solidFill>
                  <a:srgbClr val="002060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C-DRX-40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3C71"/>
                </a:solidFill>
              </a:rPr>
              <a:t>Target Coverage: </a:t>
            </a:r>
            <a:r>
              <a:rPr lang="en-US" sz="1400" dirty="0" err="1">
                <a:solidFill>
                  <a:srgbClr val="003C71"/>
                </a:solidFill>
              </a:rPr>
              <a:t>SNR</a:t>
            </a:r>
            <a:r>
              <a:rPr lang="en-US" sz="1400" baseline="-25000" dirty="0" err="1">
                <a:solidFill>
                  <a:srgbClr val="003C71"/>
                </a:solidFill>
              </a:rPr>
              <a:t>Target</a:t>
            </a:r>
            <a:r>
              <a:rPr lang="en-US" sz="1400" dirty="0">
                <a:solidFill>
                  <a:srgbClr val="003C71"/>
                </a:solidFill>
              </a:rPr>
              <a:t> = –4 dB (R1-143769</a:t>
            </a:r>
            <a:r>
              <a:rPr lang="en-US" sz="1400" dirty="0" smtClean="0">
                <a:solidFill>
                  <a:srgbClr val="003C71"/>
                </a:solidFill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 smtClean="0">
              <a:solidFill>
                <a:srgbClr val="002060"/>
              </a:solidFill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 smtClean="0">
              <a:solidFill>
                <a:srgbClr val="002060"/>
              </a:solidFill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</a:endParaRPr>
          </a:p>
          <a:p>
            <a:r>
              <a:rPr lang="en-US" sz="1400" dirty="0" smtClean="0">
                <a:solidFill>
                  <a:srgbClr val="002060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Wingdings" panose="05000000000000000000" pitchFamily="2" charset="2"/>
              </a:rPr>
              <a:t> </a:t>
            </a:r>
            <a:r>
              <a:rPr lang="en-US" sz="1400" dirty="0" smtClean="0">
                <a:solidFill>
                  <a:srgbClr val="002060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For </a:t>
            </a:r>
            <a:r>
              <a:rPr lang="en-US" sz="1400" dirty="0">
                <a:solidFill>
                  <a:srgbClr val="002060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Cat 1, </a:t>
            </a:r>
            <a:r>
              <a:rPr lang="en-US" sz="1400" dirty="0" smtClean="0">
                <a:solidFill>
                  <a:srgbClr val="002060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an </a:t>
            </a:r>
            <a:r>
              <a:rPr lang="en-US" sz="1400" dirty="0">
                <a:solidFill>
                  <a:srgbClr val="002060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allocation with up to </a:t>
            </a:r>
            <a:r>
              <a:rPr lang="en-US" sz="1400" dirty="0" smtClean="0">
                <a:solidFill>
                  <a:srgbClr val="002060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a maximum of </a:t>
            </a:r>
            <a:r>
              <a:rPr lang="en-US" sz="1400" dirty="0">
                <a:solidFill>
                  <a:srgbClr val="002060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6 PRB is only possible for SNR ≥ 2 </a:t>
            </a:r>
            <a:r>
              <a:rPr lang="en-US" sz="1400" dirty="0" err="1">
                <a:solidFill>
                  <a:srgbClr val="002060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dB.</a:t>
            </a:r>
            <a:endParaRPr lang="en-US" sz="1400" dirty="0">
              <a:solidFill>
                <a:srgbClr val="002060"/>
              </a:solidFill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02060"/>
              </a:solidFill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</a:endParaRPr>
          </a:p>
          <a:p>
            <a:endParaRPr lang="en-US" sz="1400" dirty="0" smtClean="0">
              <a:solidFill>
                <a:srgbClr val="002060"/>
              </a:solidFill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 flipH="1">
            <a:off x="2110688" y="3749158"/>
            <a:ext cx="1390730" cy="0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786047" y="3922368"/>
            <a:ext cx="638056" cy="246221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en-US" sz="1600" dirty="0" smtClean="0">
                <a:solidFill>
                  <a:srgbClr val="003C71"/>
                </a:solidFill>
              </a:rPr>
              <a:t>~6dB</a:t>
            </a:r>
          </a:p>
        </p:txBody>
      </p:sp>
      <p:sp>
        <p:nvSpPr>
          <p:cNvPr id="28" name="Rectangle 27"/>
          <p:cNvSpPr/>
          <p:nvPr/>
        </p:nvSpPr>
        <p:spPr>
          <a:xfrm>
            <a:off x="340399" y="4946546"/>
            <a:ext cx="853090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71C5"/>
                </a:solidFill>
                <a:cs typeface="Arial" panose="020B0604020202020204" pitchFamily="34" charset="0"/>
              </a:rPr>
              <a:t>Cat </a:t>
            </a:r>
            <a:r>
              <a:rPr lang="en-US" dirty="0">
                <a:solidFill>
                  <a:srgbClr val="0071C5"/>
                </a:solidFill>
                <a:cs typeface="Arial" panose="020B0604020202020204" pitchFamily="34" charset="0"/>
              </a:rPr>
              <a:t>M1 needs to enhance coverage by </a:t>
            </a:r>
            <a:r>
              <a:rPr lang="en-US" dirty="0" smtClean="0">
                <a:solidFill>
                  <a:srgbClr val="0071C5"/>
                </a:solidFill>
                <a:cs typeface="Arial" panose="020B0604020202020204" pitchFamily="34" charset="0"/>
              </a:rPr>
              <a:t>~10 </a:t>
            </a:r>
            <a:r>
              <a:rPr lang="en-US" dirty="0">
                <a:solidFill>
                  <a:srgbClr val="0071C5"/>
                </a:solidFill>
                <a:cs typeface="Arial" panose="020B0604020202020204" pitchFamily="34" charset="0"/>
              </a:rPr>
              <a:t>dB to support AMR12.65 like with legacy LTE </a:t>
            </a:r>
            <a:r>
              <a:rPr lang="en-US" dirty="0" smtClean="0">
                <a:solidFill>
                  <a:srgbClr val="0071C5"/>
                </a:solidFill>
                <a:cs typeface="Arial" panose="020B0604020202020204" pitchFamily="34" charset="0"/>
              </a:rPr>
              <a:t>categories: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2"/>
                </a:solidFill>
                <a:cs typeface="Arial" panose="020B0604020202020204" pitchFamily="34" charset="0"/>
              </a:rPr>
              <a:t>6 </a:t>
            </a:r>
            <a:r>
              <a:rPr lang="en-US" dirty="0">
                <a:solidFill>
                  <a:schemeClr val="tx2"/>
                </a:solidFill>
                <a:cs typeface="Arial" panose="020B0604020202020204" pitchFamily="34" charset="0"/>
              </a:rPr>
              <a:t>dB </a:t>
            </a:r>
            <a:r>
              <a:rPr lang="en-US" dirty="0" smtClean="0">
                <a:solidFill>
                  <a:schemeClr val="tx2"/>
                </a:solidFill>
                <a:cs typeface="Arial" panose="020B0604020202020204" pitchFamily="34" charset="0"/>
              </a:rPr>
              <a:t>due to </a:t>
            </a:r>
            <a:r>
              <a:rPr lang="en-US" dirty="0">
                <a:solidFill>
                  <a:schemeClr val="tx2"/>
                </a:solidFill>
                <a:cs typeface="Arial" panose="020B0604020202020204" pitchFamily="34" charset="0"/>
              </a:rPr>
              <a:t>the lower number of PRBs in Cat. </a:t>
            </a:r>
            <a:r>
              <a:rPr lang="en-US" dirty="0" smtClean="0">
                <a:solidFill>
                  <a:schemeClr val="tx2"/>
                </a:solidFill>
                <a:cs typeface="Arial" panose="020B0604020202020204" pitchFamily="34" charset="0"/>
              </a:rPr>
              <a:t>M1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2"/>
                </a:solidFill>
                <a:cs typeface="Arial" panose="020B0604020202020204" pitchFamily="34" charset="0"/>
              </a:rPr>
              <a:t>3-4 </a:t>
            </a:r>
            <a:r>
              <a:rPr lang="en-US" dirty="0">
                <a:solidFill>
                  <a:schemeClr val="tx2"/>
                </a:solidFill>
                <a:cs typeface="Arial" panose="020B0604020202020204" pitchFamily="34" charset="0"/>
              </a:rPr>
              <a:t>dB </a:t>
            </a:r>
            <a:r>
              <a:rPr lang="en-US" dirty="0" smtClean="0">
                <a:solidFill>
                  <a:schemeClr val="tx2"/>
                </a:solidFill>
                <a:cs typeface="Arial" panose="020B0604020202020204" pitchFamily="34" charset="0"/>
              </a:rPr>
              <a:t>due to </a:t>
            </a:r>
            <a:r>
              <a:rPr lang="en-US" dirty="0">
                <a:solidFill>
                  <a:schemeClr val="tx2"/>
                </a:solidFill>
                <a:cs typeface="Arial" panose="020B0604020202020204" pitchFamily="34" charset="0"/>
              </a:rPr>
              <a:t>the </a:t>
            </a:r>
            <a:r>
              <a:rPr lang="en-US" dirty="0" smtClean="0">
                <a:solidFill>
                  <a:schemeClr val="tx2"/>
                </a:solidFill>
                <a:cs typeface="Arial" panose="020B0604020202020204" pitchFamily="34" charset="0"/>
              </a:rPr>
              <a:t>single </a:t>
            </a:r>
            <a:r>
              <a:rPr lang="en-US" dirty="0">
                <a:solidFill>
                  <a:schemeClr val="tx2"/>
                </a:solidFill>
                <a:cs typeface="Arial" panose="020B0604020202020204" pitchFamily="34" charset="0"/>
              </a:rPr>
              <a:t>antenna </a:t>
            </a:r>
            <a:r>
              <a:rPr lang="en-US" dirty="0" smtClean="0">
                <a:solidFill>
                  <a:schemeClr val="tx2"/>
                </a:solidFill>
                <a:cs typeface="Arial" panose="020B0604020202020204" pitchFamily="34" charset="0"/>
              </a:rPr>
              <a:t>in Cat M1</a:t>
            </a:r>
            <a:endParaRPr lang="en-US" dirty="0">
              <a:solidFill>
                <a:schemeClr val="tx2"/>
              </a:solidFill>
              <a:cs typeface="Arial" panose="020B0604020202020204" pitchFamily="34" charset="0"/>
            </a:endParaRPr>
          </a:p>
          <a:p>
            <a:r>
              <a:rPr lang="en-US" dirty="0" smtClean="0">
                <a:solidFill>
                  <a:srgbClr val="0071C5"/>
                </a:solidFill>
              </a:rPr>
              <a:t>Therefore </a:t>
            </a:r>
            <a:r>
              <a:rPr lang="en-US" dirty="0">
                <a:solidFill>
                  <a:srgbClr val="0071C5"/>
                </a:solidFill>
              </a:rPr>
              <a:t>Cat M1 </a:t>
            </a:r>
            <a:r>
              <a:rPr lang="en-US" dirty="0" smtClean="0">
                <a:solidFill>
                  <a:srgbClr val="0071C5"/>
                </a:solidFill>
              </a:rPr>
              <a:t>does not support VoLTE with </a:t>
            </a:r>
            <a:r>
              <a:rPr lang="en-US" dirty="0">
                <a:solidFill>
                  <a:srgbClr val="0071C5"/>
                </a:solidFill>
              </a:rPr>
              <a:t>the same coverage as for </a:t>
            </a:r>
            <a:r>
              <a:rPr lang="en-US" dirty="0" smtClean="0">
                <a:solidFill>
                  <a:srgbClr val="0071C5"/>
                </a:solidFill>
              </a:rPr>
              <a:t>Cat </a:t>
            </a:r>
            <a:r>
              <a:rPr lang="en-US" dirty="0">
                <a:solidFill>
                  <a:srgbClr val="0071C5"/>
                </a:solidFill>
              </a:rPr>
              <a:t>1</a:t>
            </a:r>
            <a:endParaRPr lang="en-US" dirty="0" smtClean="0">
              <a:solidFill>
                <a:srgbClr val="0071C5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4401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91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Introduction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3"/>
          </p:nvPr>
        </p:nvSpPr>
        <p:spPr>
          <a:xfrm>
            <a:off x="455613" y="1153551"/>
            <a:ext cx="8228012" cy="5247250"/>
          </a:xfrm>
        </p:spPr>
        <p:txBody>
          <a:bodyPr>
            <a:normAutofit lnSpcReduction="10000"/>
          </a:bodyPr>
          <a:lstStyle/>
          <a:p>
            <a:pPr>
              <a:spcBef>
                <a:spcPts val="600"/>
              </a:spcBef>
            </a:pPr>
            <a:r>
              <a:rPr lang="en-US" altLang="en-US" sz="1400" dirty="0" smtClean="0"/>
              <a:t>In Release 12: Category 0 UE and Power Saving Mode (PSM)</a:t>
            </a:r>
          </a:p>
          <a:p>
            <a:pPr lvl="1">
              <a:spcBef>
                <a:spcPts val="600"/>
              </a:spcBef>
            </a:pPr>
            <a:r>
              <a:rPr lang="en-US" altLang="en-US" sz="1400" dirty="0" smtClean="0"/>
              <a:t>Cat. 0 UE reduces the UE complexity and the peak data rate compared to Cat. 1 UE.</a:t>
            </a:r>
          </a:p>
          <a:p>
            <a:pPr lvl="1">
              <a:spcBef>
                <a:spcPts val="600"/>
              </a:spcBef>
            </a:pPr>
            <a:r>
              <a:rPr lang="en-US" altLang="en-US" sz="1400" dirty="0" smtClean="0"/>
              <a:t>PSM extends the battery life for devices with relaxed MT reachability requirements.</a:t>
            </a:r>
          </a:p>
          <a:p>
            <a:pPr lvl="1">
              <a:spcBef>
                <a:spcPts val="600"/>
              </a:spcBef>
            </a:pPr>
            <a:endParaRPr lang="en-US" altLang="en-US" sz="1400" dirty="0" smtClean="0"/>
          </a:p>
          <a:p>
            <a:pPr>
              <a:spcBef>
                <a:spcPts val="600"/>
              </a:spcBef>
            </a:pPr>
            <a:r>
              <a:rPr lang="en-US" altLang="en-US" sz="1400" dirty="0" smtClean="0"/>
              <a:t>In Release 13: </a:t>
            </a:r>
            <a:r>
              <a:rPr lang="en-US" altLang="en-US" sz="1400" dirty="0" err="1" smtClean="0"/>
              <a:t>eMTC</a:t>
            </a:r>
            <a:r>
              <a:rPr lang="en-US" altLang="en-US" sz="1400" dirty="0" smtClean="0"/>
              <a:t>, </a:t>
            </a:r>
            <a:r>
              <a:rPr lang="en-US" altLang="en-US" sz="1400" dirty="0" err="1" smtClean="0"/>
              <a:t>eDRX</a:t>
            </a:r>
            <a:r>
              <a:rPr lang="en-US" altLang="en-US" sz="1400" dirty="0" smtClean="0"/>
              <a:t> and NB-IoT UE</a:t>
            </a:r>
          </a:p>
          <a:p>
            <a:pPr lvl="1">
              <a:spcBef>
                <a:spcPts val="600"/>
              </a:spcBef>
            </a:pPr>
            <a:r>
              <a:rPr lang="en-US" altLang="en-US" sz="1400" dirty="0" err="1" smtClean="0"/>
              <a:t>eDRX</a:t>
            </a:r>
            <a:r>
              <a:rPr lang="en-US" altLang="en-US" sz="1400" dirty="0" smtClean="0"/>
              <a:t> extends the battery life for devices with stricter MT reachability requirements.</a:t>
            </a:r>
          </a:p>
          <a:p>
            <a:pPr lvl="1">
              <a:spcBef>
                <a:spcPts val="600"/>
              </a:spcBef>
            </a:pPr>
            <a:r>
              <a:rPr lang="en-US" altLang="en-US" sz="1400" dirty="0" err="1" smtClean="0"/>
              <a:t>eMTC</a:t>
            </a:r>
            <a:endParaRPr lang="en-US" altLang="en-US" sz="1400" dirty="0" smtClean="0"/>
          </a:p>
          <a:p>
            <a:pPr lvl="2">
              <a:spcBef>
                <a:spcPts val="600"/>
              </a:spcBef>
            </a:pPr>
            <a:r>
              <a:rPr lang="en-US" altLang="en-US" sz="1200" dirty="0" smtClean="0"/>
              <a:t>Cat. M1 UE reduces device </a:t>
            </a:r>
            <a:r>
              <a:rPr lang="en-US" altLang="en-US" sz="1200" dirty="0"/>
              <a:t>complexity </a:t>
            </a:r>
            <a:r>
              <a:rPr lang="en-US" altLang="en-US" sz="1200" dirty="0" smtClean="0"/>
              <a:t>vs. Cat. 0 UE (e.g. </a:t>
            </a:r>
            <a:r>
              <a:rPr lang="en-US" altLang="en-US" sz="1200" dirty="0" smtClean="0">
                <a:sym typeface="Wingdings" panose="05000000000000000000" pitchFamily="2" charset="2"/>
              </a:rPr>
              <a:t>simplifying features, 1.4 MHz BW operation).</a:t>
            </a:r>
            <a:endParaRPr lang="en-US" altLang="en-US" sz="1200" dirty="0" smtClean="0"/>
          </a:p>
          <a:p>
            <a:pPr lvl="2">
              <a:spcBef>
                <a:spcPts val="600"/>
              </a:spcBef>
            </a:pPr>
            <a:r>
              <a:rPr lang="en-US" altLang="en-US" sz="1200" dirty="0" smtClean="0"/>
              <a:t>Cat. M1 reduces the peak data rate vs. Cat. 0 (e.g. around 300 kbps when operating in HD-FDD and 800 kpbs when operating in FD-FDD)</a:t>
            </a:r>
          </a:p>
          <a:p>
            <a:pPr lvl="2">
              <a:spcBef>
                <a:spcPts val="600"/>
              </a:spcBef>
            </a:pPr>
            <a:r>
              <a:rPr lang="en-US" altLang="en-US" sz="1200" dirty="0" smtClean="0"/>
              <a:t>Enhanced coverage (+15 dB over LTE).</a:t>
            </a:r>
          </a:p>
          <a:p>
            <a:pPr lvl="1">
              <a:spcBef>
                <a:spcPts val="600"/>
              </a:spcBef>
            </a:pPr>
            <a:r>
              <a:rPr lang="en-US" altLang="en-US" sz="1400" dirty="0" smtClean="0"/>
              <a:t>NB-IOT</a:t>
            </a:r>
          </a:p>
          <a:p>
            <a:pPr lvl="2">
              <a:spcBef>
                <a:spcPts val="600"/>
              </a:spcBef>
            </a:pPr>
            <a:r>
              <a:rPr lang="en-US" altLang="en-US" sz="1200" dirty="0" smtClean="0"/>
              <a:t>Cat. NB1 UE reduces device complexity vs. </a:t>
            </a:r>
            <a:r>
              <a:rPr lang="en-US" altLang="en-US" sz="1200" dirty="0"/>
              <a:t>Cat</a:t>
            </a:r>
            <a:r>
              <a:rPr lang="en-US" altLang="en-US" sz="1200" dirty="0" smtClean="0"/>
              <a:t>. M1 UE (e.g. </a:t>
            </a:r>
            <a:r>
              <a:rPr lang="en-US" altLang="en-US" sz="1200" dirty="0" smtClean="0">
                <a:sym typeface="Wingdings" panose="05000000000000000000" pitchFamily="2" charset="2"/>
              </a:rPr>
              <a:t>simplifying features, 180 kHz BW operation).</a:t>
            </a:r>
            <a:endParaRPr lang="en-US" altLang="en-US" sz="1200" dirty="0" smtClean="0"/>
          </a:p>
          <a:p>
            <a:pPr lvl="2">
              <a:spcBef>
                <a:spcPts val="600"/>
              </a:spcBef>
            </a:pPr>
            <a:r>
              <a:rPr lang="en-US" altLang="en-US" sz="1200" dirty="0" smtClean="0"/>
              <a:t>Cat. NB1 UE reduces the peak data rate vs. Cat. M1 (e.g. &lt; 30 kbps)</a:t>
            </a:r>
          </a:p>
          <a:p>
            <a:pPr lvl="2">
              <a:spcBef>
                <a:spcPts val="600"/>
              </a:spcBef>
            </a:pPr>
            <a:r>
              <a:rPr lang="en-US" altLang="en-US" sz="1200" dirty="0" smtClean="0"/>
              <a:t>Support for extreme coverage (+20dB)</a:t>
            </a:r>
          </a:p>
          <a:p>
            <a:pPr lvl="1">
              <a:spcBef>
                <a:spcPts val="600"/>
              </a:spcBef>
            </a:pPr>
            <a:endParaRPr lang="en-US" altLang="en-US" sz="1400" dirty="0" smtClean="0"/>
          </a:p>
          <a:p>
            <a:pPr>
              <a:spcBef>
                <a:spcPts val="600"/>
              </a:spcBef>
            </a:pPr>
            <a:r>
              <a:rPr lang="en-US" altLang="en-US" sz="1400" dirty="0" smtClean="0"/>
              <a:t>In Release 14: High-performance eMTC UE</a:t>
            </a:r>
          </a:p>
          <a:p>
            <a:pPr lvl="1">
              <a:spcBef>
                <a:spcPts val="600"/>
              </a:spcBef>
            </a:pPr>
            <a:r>
              <a:rPr lang="en-US" altLang="en-US" sz="1400" dirty="0"/>
              <a:t>Support of use cases requiring higher data rates (audio/video streaming) and possibly also lower latency (e.g., VoLTE) </a:t>
            </a:r>
            <a:r>
              <a:rPr lang="en-US" altLang="en-US" sz="1400" u="sng" dirty="0"/>
              <a:t>with no coverage loss compared to Cat. 1 LTE </a:t>
            </a:r>
            <a:r>
              <a:rPr lang="en-US" altLang="en-US" sz="1400" u="sng" dirty="0" smtClean="0"/>
              <a:t>UE </a:t>
            </a:r>
            <a:r>
              <a:rPr lang="en-US" altLang="en-US" sz="1400" dirty="0" smtClean="0"/>
              <a:t>while getting the benefits introduced by </a:t>
            </a:r>
            <a:r>
              <a:rPr lang="en-US" altLang="en-US" sz="1400" dirty="0"/>
              <a:t>Rel-13 Cat M1 UEs </a:t>
            </a:r>
            <a:r>
              <a:rPr lang="en-US" altLang="en-US" sz="1400" dirty="0" smtClean="0"/>
              <a:t>(e.g., UE complexity reduction, support coverage enhancements) amongst others.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081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Use Case 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5613" y="968275"/>
            <a:ext cx="8688387" cy="919163"/>
          </a:xfrm>
        </p:spPr>
        <p:txBody>
          <a:bodyPr/>
          <a:lstStyle/>
          <a:p>
            <a:r>
              <a:rPr lang="en-US" sz="1600" dirty="0" smtClean="0"/>
              <a:t>MTC/</a:t>
            </a:r>
            <a:r>
              <a:rPr lang="en-US" sz="1600" dirty="0" err="1" smtClean="0"/>
              <a:t>IoT</a:t>
            </a:r>
            <a:r>
              <a:rPr lang="en-US" sz="1600" dirty="0" smtClean="0"/>
              <a:t> use cases for higher data rates and lower latency than Rel-13 </a:t>
            </a:r>
            <a:r>
              <a:rPr lang="en-US" sz="1600" dirty="0" err="1" smtClean="0"/>
              <a:t>eMTC</a:t>
            </a:r>
            <a:r>
              <a:rPr lang="en-US" sz="1600" dirty="0" smtClean="0"/>
              <a:t> and NB-</a:t>
            </a:r>
            <a:r>
              <a:rPr lang="en-US" sz="1600" dirty="0" err="1" smtClean="0"/>
              <a:t>IoT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872352" y="6485681"/>
            <a:ext cx="2133600" cy="365125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88" y="1247982"/>
            <a:ext cx="7933099" cy="3634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Rectangle 27"/>
          <p:cNvSpPr/>
          <p:nvPr/>
        </p:nvSpPr>
        <p:spPr bwMode="auto">
          <a:xfrm>
            <a:off x="883346" y="1574782"/>
            <a:ext cx="2032978" cy="860769"/>
          </a:xfrm>
          <a:prstGeom prst="rect">
            <a:avLst/>
          </a:prstGeom>
          <a:solidFill>
            <a:srgbClr val="92D050">
              <a:alpha val="3411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9" name="Rectangle 28"/>
          <p:cNvSpPr/>
          <p:nvPr/>
        </p:nvSpPr>
        <p:spPr bwMode="auto">
          <a:xfrm>
            <a:off x="883346" y="2898031"/>
            <a:ext cx="2032978" cy="793658"/>
          </a:xfrm>
          <a:prstGeom prst="rect">
            <a:avLst/>
          </a:prstGeom>
          <a:solidFill>
            <a:srgbClr val="92D050">
              <a:alpha val="3411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0" name="Rectangle 29"/>
          <p:cNvSpPr/>
          <p:nvPr/>
        </p:nvSpPr>
        <p:spPr bwMode="auto">
          <a:xfrm>
            <a:off x="883346" y="4286931"/>
            <a:ext cx="2032978" cy="646306"/>
          </a:xfrm>
          <a:prstGeom prst="rect">
            <a:avLst/>
          </a:prstGeom>
          <a:solidFill>
            <a:srgbClr val="92D050">
              <a:alpha val="3411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2" name="Rectangle 31"/>
          <p:cNvSpPr/>
          <p:nvPr/>
        </p:nvSpPr>
        <p:spPr bwMode="auto">
          <a:xfrm>
            <a:off x="6172078" y="1580618"/>
            <a:ext cx="2032978" cy="523755"/>
          </a:xfrm>
          <a:prstGeom prst="rect">
            <a:avLst/>
          </a:prstGeom>
          <a:solidFill>
            <a:srgbClr val="92D050">
              <a:alpha val="3411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3" name="Rectangle 32"/>
          <p:cNvSpPr/>
          <p:nvPr/>
        </p:nvSpPr>
        <p:spPr bwMode="auto">
          <a:xfrm>
            <a:off x="6172078" y="3469931"/>
            <a:ext cx="2034473" cy="618586"/>
          </a:xfrm>
          <a:prstGeom prst="rect">
            <a:avLst/>
          </a:prstGeom>
          <a:solidFill>
            <a:srgbClr val="92D050">
              <a:alpha val="3411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4" name="Rectangle 33"/>
          <p:cNvSpPr/>
          <p:nvPr/>
        </p:nvSpPr>
        <p:spPr bwMode="auto">
          <a:xfrm>
            <a:off x="3524722" y="1551557"/>
            <a:ext cx="2032978" cy="193998"/>
          </a:xfrm>
          <a:prstGeom prst="rect">
            <a:avLst/>
          </a:prstGeom>
          <a:solidFill>
            <a:srgbClr val="FF000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5" name="Rectangle 34"/>
          <p:cNvSpPr/>
          <p:nvPr/>
        </p:nvSpPr>
        <p:spPr bwMode="auto">
          <a:xfrm>
            <a:off x="3527712" y="2857181"/>
            <a:ext cx="2032978" cy="1072314"/>
          </a:xfrm>
          <a:prstGeom prst="rect">
            <a:avLst/>
          </a:prstGeom>
          <a:solidFill>
            <a:srgbClr val="FF0000">
              <a:alpha val="3411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6" name="Rectangle 35"/>
          <p:cNvSpPr/>
          <p:nvPr/>
        </p:nvSpPr>
        <p:spPr bwMode="auto">
          <a:xfrm>
            <a:off x="6166098" y="2104374"/>
            <a:ext cx="2034473" cy="793658"/>
          </a:xfrm>
          <a:prstGeom prst="rect">
            <a:avLst/>
          </a:prstGeom>
          <a:solidFill>
            <a:srgbClr val="FF0000">
              <a:alpha val="3411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 bwMode="auto">
          <a:xfrm>
            <a:off x="883346" y="3691680"/>
            <a:ext cx="2032978" cy="198414"/>
          </a:xfrm>
          <a:prstGeom prst="rect">
            <a:avLst/>
          </a:prstGeom>
          <a:solidFill>
            <a:srgbClr val="FF0000">
              <a:alpha val="3411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41" name="TextBox 20"/>
          <p:cNvSpPr txBox="1">
            <a:spLocks noChangeArrowheads="1"/>
          </p:cNvSpPr>
          <p:nvPr/>
        </p:nvSpPr>
        <p:spPr bwMode="auto">
          <a:xfrm>
            <a:off x="139035" y="6208682"/>
            <a:ext cx="299299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aseline="30000" dirty="0"/>
              <a:t>(*)</a:t>
            </a:r>
            <a:r>
              <a:rPr lang="en-US" altLang="en-US" sz="1200" dirty="0"/>
              <a:t>Source for use cases: Analysis Mason, 2015</a:t>
            </a:r>
          </a:p>
        </p:txBody>
      </p:sp>
      <p:sp>
        <p:nvSpPr>
          <p:cNvPr id="38" name="Rectangle 37"/>
          <p:cNvSpPr/>
          <p:nvPr/>
        </p:nvSpPr>
        <p:spPr>
          <a:xfrm>
            <a:off x="3071457" y="4764563"/>
            <a:ext cx="373062" cy="118165"/>
          </a:xfrm>
          <a:prstGeom prst="rect">
            <a:avLst/>
          </a:prstGeom>
          <a:solidFill>
            <a:srgbClr val="FF0000">
              <a:alpha val="3411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3071457" y="4513055"/>
            <a:ext cx="373062" cy="136218"/>
          </a:xfrm>
          <a:prstGeom prst="rect">
            <a:avLst/>
          </a:prstGeom>
          <a:solidFill>
            <a:srgbClr val="92D050">
              <a:alpha val="3411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916324" y="4128238"/>
            <a:ext cx="6309224" cy="2392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</a:pPr>
            <a:r>
              <a:rPr lang="en-US" sz="1600" dirty="0" smtClean="0">
                <a:solidFill>
                  <a:srgbClr val="0071C5"/>
                </a:solidFill>
              </a:rPr>
              <a:t>Exemplary use cases are categorized</a:t>
            </a:r>
            <a:endParaRPr lang="en-US" sz="1600" dirty="0" smtClean="0">
              <a:solidFill>
                <a:srgbClr val="002060"/>
              </a:solidFill>
            </a:endParaRPr>
          </a:p>
          <a:p>
            <a:pPr marL="225425" lvl="1">
              <a:spcAft>
                <a:spcPts val="300"/>
              </a:spcAft>
            </a:pPr>
            <a:r>
              <a:rPr lang="en-US" sz="1000" dirty="0" smtClean="0">
                <a:solidFill>
                  <a:srgbClr val="002060"/>
                </a:solidFill>
              </a:rPr>
              <a:t>	</a:t>
            </a:r>
            <a:r>
              <a:rPr lang="en-US" sz="1400" dirty="0" smtClean="0">
                <a:solidFill>
                  <a:srgbClr val="002060"/>
                </a:solidFill>
              </a:rPr>
              <a:t>Use </a:t>
            </a:r>
            <a:r>
              <a:rPr lang="en-US" sz="1400" dirty="0">
                <a:solidFill>
                  <a:srgbClr val="002060"/>
                </a:solidFill>
              </a:rPr>
              <a:t>cases that </a:t>
            </a:r>
            <a:r>
              <a:rPr lang="en-US" sz="1400" dirty="0" smtClean="0">
                <a:solidFill>
                  <a:srgbClr val="002060"/>
                </a:solidFill>
              </a:rPr>
              <a:t>are </a:t>
            </a:r>
            <a:r>
              <a:rPr lang="en-US" sz="1400" dirty="0">
                <a:solidFill>
                  <a:srgbClr val="002060"/>
                </a:solidFill>
              </a:rPr>
              <a:t>optimally supported </a:t>
            </a:r>
            <a:r>
              <a:rPr lang="en-US" sz="1400">
                <a:solidFill>
                  <a:srgbClr val="002060"/>
                </a:solidFill>
              </a:rPr>
              <a:t>by </a:t>
            </a:r>
            <a:r>
              <a:rPr lang="en-US" sz="1400" smtClean="0">
                <a:solidFill>
                  <a:srgbClr val="002060"/>
                </a:solidFill>
              </a:rPr>
              <a:t>Cat. </a:t>
            </a:r>
            <a:r>
              <a:rPr lang="en-US" sz="1400" dirty="0" smtClean="0">
                <a:solidFill>
                  <a:srgbClr val="002060"/>
                </a:solidFill>
              </a:rPr>
              <a:t>M1 or Cat. NB1</a:t>
            </a:r>
          </a:p>
          <a:p>
            <a:pPr marL="225425" lvl="1">
              <a:spcAft>
                <a:spcPts val="300"/>
              </a:spcAft>
            </a:pPr>
            <a:r>
              <a:rPr lang="en-US" sz="1400" dirty="0" smtClean="0">
                <a:solidFill>
                  <a:srgbClr val="002060"/>
                </a:solidFill>
              </a:rPr>
              <a:t>	Use </a:t>
            </a:r>
            <a:r>
              <a:rPr lang="en-US" sz="1400" dirty="0">
                <a:solidFill>
                  <a:srgbClr val="002060"/>
                </a:solidFill>
              </a:rPr>
              <a:t>case </a:t>
            </a:r>
            <a:r>
              <a:rPr lang="en-US" sz="1400" dirty="0" smtClean="0">
                <a:solidFill>
                  <a:srgbClr val="002060"/>
                </a:solidFill>
              </a:rPr>
              <a:t>that </a:t>
            </a:r>
            <a:r>
              <a:rPr lang="en-US" sz="1400" dirty="0">
                <a:solidFill>
                  <a:srgbClr val="002060"/>
                </a:solidFill>
              </a:rPr>
              <a:t>might not be optimally supported by </a:t>
            </a:r>
            <a:r>
              <a:rPr lang="en-US" sz="1400" dirty="0" smtClean="0">
                <a:solidFill>
                  <a:srgbClr val="002060"/>
                </a:solidFill>
              </a:rPr>
              <a:t>Cat. </a:t>
            </a:r>
            <a:r>
              <a:rPr lang="en-US" sz="1400" dirty="0">
                <a:solidFill>
                  <a:srgbClr val="002060"/>
                </a:solidFill>
              </a:rPr>
              <a:t>M1 or </a:t>
            </a:r>
            <a:r>
              <a:rPr lang="en-US" sz="1400" dirty="0" smtClean="0">
                <a:solidFill>
                  <a:srgbClr val="002060"/>
                </a:solidFill>
              </a:rPr>
              <a:t>Cat. </a:t>
            </a:r>
            <a:r>
              <a:rPr lang="en-US" sz="1400" dirty="0">
                <a:solidFill>
                  <a:srgbClr val="002060"/>
                </a:solidFill>
              </a:rPr>
              <a:t>NB1 UEs due to the required support of voice or the data rate, e.g.:</a:t>
            </a:r>
          </a:p>
          <a:p>
            <a:pPr marL="511175" lvl="1" indent="-285750">
              <a:buFontTx/>
              <a:buChar char="-"/>
            </a:pPr>
            <a:r>
              <a:rPr lang="en-US" sz="1400" dirty="0">
                <a:solidFill>
                  <a:srgbClr val="002060"/>
                </a:solidFill>
              </a:rPr>
              <a:t>Wearables supporting audio/video streaming</a:t>
            </a:r>
          </a:p>
          <a:p>
            <a:pPr marL="511175" lvl="1" indent="-285750">
              <a:buFontTx/>
              <a:buChar char="-"/>
            </a:pPr>
            <a:r>
              <a:rPr lang="en-US" sz="1400" dirty="0" smtClean="0">
                <a:solidFill>
                  <a:srgbClr val="002060"/>
                </a:solidFill>
              </a:rPr>
              <a:t>Wearables supporting voice </a:t>
            </a:r>
            <a:r>
              <a:rPr lang="en-US" sz="1400" dirty="0">
                <a:solidFill>
                  <a:srgbClr val="002060"/>
                </a:solidFill>
              </a:rPr>
              <a:t>or video </a:t>
            </a:r>
            <a:r>
              <a:rPr lang="en-US" sz="1400" dirty="0" smtClean="0">
                <a:solidFill>
                  <a:srgbClr val="002060"/>
                </a:solidFill>
              </a:rPr>
              <a:t>connecting </a:t>
            </a:r>
            <a:r>
              <a:rPr lang="en-US" sz="1400" dirty="0">
                <a:solidFill>
                  <a:srgbClr val="002060"/>
                </a:solidFill>
              </a:rPr>
              <a:t>directly to the network without using the smart phone as concentrator.</a:t>
            </a:r>
          </a:p>
          <a:p>
            <a:pPr marL="511175" lvl="1" indent="-285750">
              <a:buFontTx/>
              <a:buChar char="-"/>
            </a:pPr>
            <a:r>
              <a:rPr lang="en-US" sz="1400" dirty="0">
                <a:solidFill>
                  <a:srgbClr val="002060"/>
                </a:solidFill>
              </a:rPr>
              <a:t>Health care requiring call feedback opportunities </a:t>
            </a:r>
            <a:r>
              <a:rPr lang="en-US" sz="1400" dirty="0" smtClean="0">
                <a:solidFill>
                  <a:srgbClr val="002060"/>
                </a:solidFill>
              </a:rPr>
              <a:t>for emergency</a:t>
            </a:r>
            <a:endParaRPr lang="en-US" sz="1400" dirty="0">
              <a:solidFill>
                <a:srgbClr val="002060"/>
              </a:solidFill>
            </a:endParaRPr>
          </a:p>
          <a:p>
            <a:pPr marL="511175" lvl="1" indent="-285750">
              <a:buFontTx/>
              <a:buChar char="-"/>
            </a:pPr>
            <a:r>
              <a:rPr lang="en-US" sz="1400" dirty="0" smtClean="0">
                <a:solidFill>
                  <a:srgbClr val="002060"/>
                </a:solidFill>
              </a:rPr>
              <a:t>Tracking with voice to </a:t>
            </a:r>
            <a:r>
              <a:rPr lang="en-US" sz="1400" dirty="0">
                <a:solidFill>
                  <a:srgbClr val="002060"/>
                </a:solidFill>
              </a:rPr>
              <a:t>guide lost </a:t>
            </a:r>
            <a:r>
              <a:rPr lang="en-US" sz="1400" dirty="0" smtClean="0">
                <a:solidFill>
                  <a:srgbClr val="002060"/>
                </a:solidFill>
              </a:rPr>
              <a:t>children or trouble shooting</a:t>
            </a:r>
          </a:p>
          <a:p>
            <a:pPr marL="511175" lvl="1" indent="-285750">
              <a:buFontTx/>
              <a:buChar char="-"/>
            </a:pPr>
            <a:r>
              <a:rPr lang="en-US" sz="1400" dirty="0" smtClean="0">
                <a:solidFill>
                  <a:srgbClr val="002060"/>
                </a:solidFill>
              </a:rPr>
              <a:t>Surveillance </a:t>
            </a:r>
            <a:r>
              <a:rPr lang="en-US" sz="1400" dirty="0">
                <a:solidFill>
                  <a:srgbClr val="002060"/>
                </a:solidFill>
              </a:rPr>
              <a:t>to trigger voice </a:t>
            </a:r>
            <a:r>
              <a:rPr lang="en-US" sz="1400" dirty="0" smtClean="0">
                <a:solidFill>
                  <a:srgbClr val="002060"/>
                </a:solidFill>
              </a:rPr>
              <a:t>or </a:t>
            </a:r>
            <a:r>
              <a:rPr lang="en-US" sz="1400" dirty="0">
                <a:solidFill>
                  <a:srgbClr val="002060"/>
                </a:solidFill>
              </a:rPr>
              <a:t>video </a:t>
            </a:r>
            <a:r>
              <a:rPr lang="en-US" sz="1400" dirty="0" smtClean="0">
                <a:solidFill>
                  <a:srgbClr val="002060"/>
                </a:solidFill>
              </a:rPr>
              <a:t>for monitoring purposes</a:t>
            </a:r>
            <a:endParaRPr lang="en-US" sz="1400" dirty="0">
              <a:solidFill>
                <a:srgbClr val="002060"/>
              </a:solidFill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3524722" y="1764381"/>
            <a:ext cx="2032978" cy="339991"/>
          </a:xfrm>
          <a:prstGeom prst="rect">
            <a:avLst/>
          </a:prstGeom>
          <a:solidFill>
            <a:srgbClr val="92D050">
              <a:alpha val="3411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917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5613" y="1028700"/>
            <a:ext cx="8493189" cy="5309755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A </a:t>
            </a:r>
            <a:r>
              <a:rPr lang="en-US" dirty="0"/>
              <a:t>new </a:t>
            </a:r>
            <a:r>
              <a:rPr lang="en-US" dirty="0" smtClean="0"/>
              <a:t>feature for a UE targeting higher data rate </a:t>
            </a:r>
            <a:r>
              <a:rPr lang="en-US" dirty="0"/>
              <a:t>MTC/IoT applications as </a:t>
            </a:r>
            <a:r>
              <a:rPr lang="en-US" dirty="0" smtClean="0"/>
              <a:t>a (backward compatible) evolution </a:t>
            </a:r>
            <a:r>
              <a:rPr lang="en-US" dirty="0"/>
              <a:t>of </a:t>
            </a:r>
            <a:r>
              <a:rPr lang="en-US" dirty="0" smtClean="0"/>
              <a:t>Rel-13 eMTC aiming to re-use the Rel-13 design</a:t>
            </a:r>
          </a:p>
          <a:p>
            <a:r>
              <a:rPr lang="en-US" dirty="0" smtClean="0"/>
              <a:t>Primary objectives include:</a:t>
            </a:r>
          </a:p>
          <a:p>
            <a:pPr lvl="1"/>
            <a:r>
              <a:rPr lang="en-GB" dirty="0" smtClean="0"/>
              <a:t>Enhancements </a:t>
            </a:r>
            <a:r>
              <a:rPr lang="en-GB" dirty="0"/>
              <a:t>to </a:t>
            </a:r>
            <a:r>
              <a:rPr lang="en-GB" dirty="0" smtClean="0"/>
              <a:t>(i) increase </a:t>
            </a:r>
            <a:r>
              <a:rPr lang="en-GB" dirty="0"/>
              <a:t>peak data </a:t>
            </a:r>
            <a:r>
              <a:rPr lang="en-GB" dirty="0" smtClean="0"/>
              <a:t>rates for unicast traffic, (ii) increase </a:t>
            </a:r>
            <a:r>
              <a:rPr lang="en-GB" dirty="0"/>
              <a:t>cell-edge DL data rates </a:t>
            </a:r>
            <a:r>
              <a:rPr lang="en-GB" dirty="0" smtClean="0"/>
              <a:t>(</a:t>
            </a:r>
            <a:r>
              <a:rPr lang="en-GB" dirty="0"/>
              <a:t>e.g., </a:t>
            </a:r>
            <a:r>
              <a:rPr lang="en-GB" dirty="0" smtClean="0"/>
              <a:t>target support of audio </a:t>
            </a:r>
            <a:r>
              <a:rPr lang="en-GB" dirty="0"/>
              <a:t>streaming </a:t>
            </a:r>
            <a:r>
              <a:rPr lang="en-GB" dirty="0" smtClean="0"/>
              <a:t>rate </a:t>
            </a:r>
            <a:r>
              <a:rPr lang="en-GB"/>
              <a:t>of </a:t>
            </a:r>
            <a:r>
              <a:rPr lang="en-GB" smtClean="0"/>
              <a:t>64 </a:t>
            </a:r>
            <a:r>
              <a:rPr lang="en-GB" dirty="0" smtClean="0"/>
              <a:t>kbps </a:t>
            </a:r>
            <a:r>
              <a:rPr lang="en-GB" dirty="0"/>
              <a:t>at DL SINR of </a:t>
            </a:r>
            <a:r>
              <a:rPr lang="en-GB" dirty="0" smtClean="0"/>
              <a:t>-4.1 dB), </a:t>
            </a:r>
            <a:r>
              <a:rPr lang="en-GB" dirty="0"/>
              <a:t>and </a:t>
            </a:r>
            <a:r>
              <a:rPr lang="en-GB" dirty="0" smtClean="0"/>
              <a:t>(iii) improve </a:t>
            </a:r>
            <a:r>
              <a:rPr lang="en-GB" dirty="0"/>
              <a:t>support of delay sensitive services </a:t>
            </a:r>
            <a:r>
              <a:rPr lang="en-GB" dirty="0" smtClean="0"/>
              <a:t>(</a:t>
            </a:r>
            <a:r>
              <a:rPr lang="en-GB" dirty="0" err="1" smtClean="0"/>
              <a:t>e.g.,VoLTE</a:t>
            </a:r>
            <a:r>
              <a:rPr lang="en-GB" dirty="0"/>
              <a:t>) compared to </a:t>
            </a:r>
            <a:r>
              <a:rPr lang="en-GB" dirty="0" smtClean="0"/>
              <a:t>Cat-M1, </a:t>
            </a:r>
            <a:r>
              <a:rPr lang="en-GB" i="1" dirty="0" smtClean="0"/>
              <a:t>e.g., </a:t>
            </a:r>
            <a:r>
              <a:rPr lang="en-US" i="1" dirty="0" smtClean="0"/>
              <a:t>AMR-WB </a:t>
            </a:r>
            <a:r>
              <a:rPr lang="en-US" i="1" dirty="0"/>
              <a:t>requires a TBS of </a:t>
            </a:r>
            <a:r>
              <a:rPr lang="en-US" i="1" dirty="0" smtClean="0"/>
              <a:t> up to 2000 </a:t>
            </a:r>
            <a:r>
              <a:rPr lang="en-US" i="1" dirty="0"/>
              <a:t>bits for voice packets with uncompressed IP headers (DRX-40)</a:t>
            </a:r>
            <a:endParaRPr lang="en-GB" i="1" dirty="0" smtClean="0"/>
          </a:p>
          <a:p>
            <a:pPr lvl="2"/>
            <a:r>
              <a:rPr lang="en-GB" dirty="0" smtClean="0"/>
              <a:t>Increased values </a:t>
            </a:r>
            <a:r>
              <a:rPr lang="en-GB" dirty="0"/>
              <a:t>of maximum transport block size (TBS) for both DL and </a:t>
            </a:r>
            <a:r>
              <a:rPr lang="en-GB" dirty="0" smtClean="0"/>
              <a:t>UL</a:t>
            </a:r>
            <a:r>
              <a:rPr lang="en-GB" dirty="0"/>
              <a:t>, and FDD, TDD, and HD-FDD</a:t>
            </a:r>
            <a:r>
              <a:rPr lang="en-GB" dirty="0" smtClean="0"/>
              <a:t> </a:t>
            </a:r>
            <a:r>
              <a:rPr lang="en-GB" dirty="0"/>
              <a:t>beyond those for </a:t>
            </a:r>
            <a:r>
              <a:rPr lang="en-GB" dirty="0" smtClean="0"/>
              <a:t>Cat-M1</a:t>
            </a:r>
          </a:p>
          <a:p>
            <a:pPr lvl="2"/>
            <a:r>
              <a:rPr lang="en-US" dirty="0" smtClean="0"/>
              <a:t>Wider </a:t>
            </a:r>
            <a:r>
              <a:rPr lang="en-US" dirty="0"/>
              <a:t>than 1.4 MHz </a:t>
            </a:r>
            <a:r>
              <a:rPr lang="en-US" dirty="0" smtClean="0"/>
              <a:t>UE </a:t>
            </a:r>
            <a:r>
              <a:rPr lang="en-US" dirty="0"/>
              <a:t>bandwidth at RF and scalable UE bandwidth at baseband within the maximum supported LTE system </a:t>
            </a:r>
            <a:r>
              <a:rPr lang="en-US" dirty="0" smtClean="0"/>
              <a:t>bandwidth</a:t>
            </a:r>
          </a:p>
          <a:p>
            <a:pPr lvl="3"/>
            <a:r>
              <a:rPr lang="en-US" u="sng" dirty="0"/>
              <a:t>UE BW at RF:</a:t>
            </a:r>
            <a:r>
              <a:rPr lang="en-US" dirty="0"/>
              <a:t> Determine the maximum supported bandwidth considering power consumption, complexity, data rates, and </a:t>
            </a:r>
            <a:r>
              <a:rPr lang="en-US" dirty="0" smtClean="0"/>
              <a:t>latency</a:t>
            </a:r>
          </a:p>
          <a:p>
            <a:pPr lvl="3"/>
            <a:r>
              <a:rPr lang="en-US" u="sng" dirty="0"/>
              <a:t>UE BW at baseband:</a:t>
            </a:r>
            <a:r>
              <a:rPr lang="en-US" dirty="0"/>
              <a:t> Enhance Rel-13 eMTC solution to enable scalable bandwidth support at the baseband </a:t>
            </a:r>
            <a:r>
              <a:rPr lang="en-US" dirty="0" smtClean="0"/>
              <a:t>(</a:t>
            </a:r>
            <a:r>
              <a:rPr lang="en-GB" dirty="0"/>
              <a:t>from 1.4MHz up to the maximum RF bandwidth</a:t>
            </a:r>
            <a:r>
              <a:rPr lang="en-US" dirty="0" smtClean="0"/>
              <a:t>) </a:t>
            </a:r>
            <a:r>
              <a:rPr lang="en-US" dirty="0"/>
              <a:t>in RRC connected mode depending on data rate and latency requirements </a:t>
            </a:r>
            <a:r>
              <a:rPr lang="en-US" dirty="0" smtClean="0"/>
              <a:t>to </a:t>
            </a:r>
            <a:r>
              <a:rPr lang="en-US" dirty="0"/>
              <a:t>effectively trade-off performance against power consumption and device </a:t>
            </a:r>
            <a:r>
              <a:rPr lang="en-US" dirty="0" smtClean="0"/>
              <a:t>complexity</a:t>
            </a:r>
          </a:p>
          <a:p>
            <a:pPr lvl="3"/>
            <a:r>
              <a:rPr lang="en-GB" dirty="0"/>
              <a:t>Support use of Rel-13 coverage enhancement techniques by non-BL UEs with greater than 1.4 MHz bandwidth support at the baseband in RRC connected mode [RAN1/RAN2].</a:t>
            </a:r>
            <a:endParaRPr lang="en-US" dirty="0" smtClean="0"/>
          </a:p>
          <a:p>
            <a:pPr lvl="2"/>
            <a:r>
              <a:rPr lang="en-GB" dirty="0"/>
              <a:t>HARQ-ACK bundling/multiplexing for HD-FDD UEs and up to 10 DL HARQ processes for FD-FDD to enhance peak data rates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9542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Alternative solutions: A quick comparison (1/2)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0" name="Content Placeholder 5"/>
          <p:cNvSpPr txBox="1">
            <a:spLocks/>
          </p:cNvSpPr>
          <p:nvPr/>
        </p:nvSpPr>
        <p:spPr>
          <a:xfrm>
            <a:off x="455613" y="1020618"/>
            <a:ext cx="8229600" cy="2807918"/>
          </a:xfrm>
          <a:prstGeom prst="rect">
            <a:avLst/>
          </a:prstGeom>
        </p:spPr>
        <p:txBody>
          <a:bodyPr vert="horz" lIns="0" tIns="0" rIns="0" bIns="0" rtlCol="0">
            <a:normAutofit fontScale="92500" lnSpcReduction="20000"/>
          </a:bodyPr>
          <a:lstStyle>
            <a:lvl1pPr marL="0" indent="0" algn="l" defTabSz="457200" rtl="0" eaLnBrk="1" latinLnBrk="0" hangingPunct="1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None/>
              <a:defRPr sz="1800" b="0" kern="1200">
                <a:solidFill>
                  <a:srgbClr val="0071C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5425" indent="-225425" algn="l" defTabSz="457200" rtl="0" eaLnBrk="1" latinLnBrk="0" hangingPunct="1">
              <a:spcBef>
                <a:spcPts val="1200"/>
              </a:spcBef>
              <a:buFont typeface="Wingdings" charset="2"/>
              <a:buChar char="§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571500" indent="-228600" algn="l" defTabSz="457200" rtl="0" eaLnBrk="1" latinLnBrk="0" hangingPunct="1">
              <a:spcBef>
                <a:spcPts val="800"/>
              </a:spcBef>
              <a:buFont typeface="Intel Clear" panose="020B0604020203020204" pitchFamily="34" charset="0"/>
              <a:buChar char="–"/>
              <a:defRPr sz="1600" kern="1200">
                <a:solidFill>
                  <a:schemeClr val="tx2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969963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1319213" indent="-228600" algn="l" defTabSz="457200" rtl="0" eaLnBrk="1" latinLnBrk="0" hangingPunct="1">
              <a:spcBef>
                <a:spcPct val="20000"/>
              </a:spcBef>
              <a:buFont typeface="Intel Clear" panose="020B0604020203020204" pitchFamily="34" charset="0"/>
              <a:buChar char="–"/>
              <a:defRPr sz="1200" kern="1200">
                <a:solidFill>
                  <a:schemeClr val="tx2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r>
              <a:rPr lang="en-US" sz="1900" b="1" dirty="0" smtClean="0"/>
              <a:t>Advantages of HeMTC over Cat. 1 and (hypothetical) Cat. 1 with 1Rx</a:t>
            </a:r>
          </a:p>
          <a:p>
            <a:pPr lvl="1">
              <a:spcBef>
                <a:spcPts val="600"/>
              </a:spcBef>
            </a:pPr>
            <a:r>
              <a:rPr lang="en-US" sz="1700" dirty="0"/>
              <a:t>BW on demand for scalable data </a:t>
            </a:r>
            <a:r>
              <a:rPr lang="en-US" sz="1700" dirty="0" smtClean="0"/>
              <a:t>rates </a:t>
            </a:r>
            <a:r>
              <a:rPr lang="en-US" sz="1700" dirty="0"/>
              <a:t>up to a maximum </a:t>
            </a:r>
            <a:r>
              <a:rPr lang="en-US" sz="1700" dirty="0" smtClean="0"/>
              <a:t>UE RF bandwidth </a:t>
            </a:r>
            <a:r>
              <a:rPr lang="en-US" sz="1700" dirty="0"/>
              <a:t>within </a:t>
            </a:r>
            <a:r>
              <a:rPr lang="en-GB" sz="1700" dirty="0"/>
              <a:t>the </a:t>
            </a:r>
            <a:r>
              <a:rPr lang="en-GB" sz="1700" dirty="0" smtClean="0"/>
              <a:t>supported </a:t>
            </a:r>
            <a:r>
              <a:rPr lang="en-GB" sz="1700" dirty="0"/>
              <a:t>LTE system bandwidth </a:t>
            </a:r>
            <a:endParaRPr lang="en-US" sz="1700" dirty="0"/>
          </a:p>
          <a:p>
            <a:pPr lvl="1">
              <a:spcBef>
                <a:spcPts val="600"/>
              </a:spcBef>
            </a:pPr>
            <a:r>
              <a:rPr lang="en-US" sz="1700" dirty="0"/>
              <a:t>Reduced </a:t>
            </a:r>
            <a:r>
              <a:rPr lang="en-US" sz="1700" dirty="0" smtClean="0"/>
              <a:t>UE complexity</a:t>
            </a:r>
            <a:endParaRPr lang="en-US" sz="1700" dirty="0"/>
          </a:p>
          <a:p>
            <a:pPr lvl="1">
              <a:spcBef>
                <a:spcPts val="600"/>
              </a:spcBef>
            </a:pPr>
            <a:endParaRPr lang="en-US" sz="1700" dirty="0"/>
          </a:p>
          <a:p>
            <a:pPr lvl="1">
              <a:spcBef>
                <a:spcPts val="600"/>
              </a:spcBef>
            </a:pPr>
            <a:endParaRPr lang="en-US" sz="1700" dirty="0" smtClean="0"/>
          </a:p>
          <a:p>
            <a:pPr lvl="2">
              <a:spcBef>
                <a:spcPts val="600"/>
              </a:spcBef>
            </a:pPr>
            <a:endParaRPr lang="en-US" sz="1500" u="sng" dirty="0" smtClean="0"/>
          </a:p>
          <a:p>
            <a:pPr lvl="2">
              <a:spcBef>
                <a:spcPts val="600"/>
              </a:spcBef>
            </a:pPr>
            <a:r>
              <a:rPr lang="en-US" sz="1300" b="1" i="1" u="sng" dirty="0" smtClean="0"/>
              <a:t>Note</a:t>
            </a:r>
            <a:r>
              <a:rPr lang="en-US" sz="1300" i="1" u="sng" dirty="0" smtClean="0"/>
              <a:t>:</a:t>
            </a:r>
            <a:r>
              <a:rPr lang="en-US" sz="1300" i="1" dirty="0" smtClean="0"/>
              <a:t> The complexity analysis above follows the framework in TR 36.888. It does not consider functionality-related device complexity (e.g., support of all Rel-8 mandatory features is needed for Cat. 1 and Cat.1  w/ 1 Rx, while this is not needed for Cat M1 or HeMTC). </a:t>
            </a:r>
            <a:r>
              <a:rPr lang="en-US" sz="1300" i="1" u="sng" dirty="0" smtClean="0"/>
              <a:t>Thus, the actual complexity gap can be expected to be larger between HeMTC against Cat. 1 and Cat. 1 w/ 1Rx than shown above.</a:t>
            </a:r>
          </a:p>
          <a:p>
            <a:pPr lvl="1">
              <a:spcBef>
                <a:spcPts val="600"/>
              </a:spcBef>
            </a:pPr>
            <a:r>
              <a:rPr lang="en-US" sz="1700" dirty="0" smtClean="0"/>
              <a:t>Reduced UE power consumption</a:t>
            </a:r>
            <a:endParaRPr lang="en-US" sz="1500" dirty="0" smtClean="0"/>
          </a:p>
          <a:p>
            <a:pPr lvl="1">
              <a:spcBef>
                <a:spcPts val="600"/>
              </a:spcBef>
            </a:pPr>
            <a:endParaRPr lang="en-US" sz="1500" b="1" dirty="0"/>
          </a:p>
          <a:p>
            <a:pPr lvl="1">
              <a:spcBef>
                <a:spcPts val="600"/>
              </a:spcBef>
            </a:pPr>
            <a:endParaRPr lang="en-US" sz="1500" b="1" dirty="0" smtClean="0"/>
          </a:p>
          <a:p>
            <a:pPr lvl="1">
              <a:spcBef>
                <a:spcPts val="600"/>
              </a:spcBef>
            </a:pPr>
            <a:endParaRPr lang="en-US" sz="1500" b="1" dirty="0"/>
          </a:p>
          <a:p>
            <a:pPr marL="0" lvl="1" indent="0">
              <a:spcBef>
                <a:spcPts val="600"/>
              </a:spcBef>
              <a:buNone/>
            </a:pPr>
            <a:endParaRPr lang="en-US" sz="1500" b="1" dirty="0"/>
          </a:p>
          <a:p>
            <a:pPr lvl="1">
              <a:spcBef>
                <a:spcPts val="600"/>
              </a:spcBef>
            </a:pPr>
            <a:endParaRPr lang="en-US" sz="1700" dirty="0" smtClean="0"/>
          </a:p>
          <a:p>
            <a:pPr lvl="1">
              <a:spcBef>
                <a:spcPts val="600"/>
              </a:spcBef>
            </a:pPr>
            <a:endParaRPr lang="en-US" sz="1400" dirty="0" smtClean="0"/>
          </a:p>
          <a:p>
            <a:pPr lvl="1">
              <a:spcBef>
                <a:spcPts val="600"/>
              </a:spcBef>
            </a:pPr>
            <a:endParaRPr lang="en-US" sz="1200" i="1" dirty="0" smtClean="0"/>
          </a:p>
        </p:txBody>
      </p:sp>
      <p:sp>
        <p:nvSpPr>
          <p:cNvPr id="13" name="Rectangle 12"/>
          <p:cNvSpPr/>
          <p:nvPr/>
        </p:nvSpPr>
        <p:spPr>
          <a:xfrm>
            <a:off x="700736" y="5428435"/>
            <a:ext cx="7984477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en-US" sz="1100" baseline="30000" dirty="0" smtClean="0">
                <a:sym typeface="Wingdings" panose="05000000000000000000" pitchFamily="2" charset="2"/>
              </a:rPr>
              <a:t>(1)</a:t>
            </a:r>
            <a:r>
              <a:rPr lang="en-US" altLang="en-US" sz="1100" dirty="0" smtClean="0">
                <a:sym typeface="Wingdings" panose="05000000000000000000" pitchFamily="2" charset="2"/>
              </a:rPr>
              <a:t> Based on a maximum bandwidth of 5MHz. FD-FDD assumed for all options.</a:t>
            </a:r>
          </a:p>
          <a:p>
            <a:pPr>
              <a:spcBef>
                <a:spcPct val="0"/>
              </a:spcBef>
            </a:pPr>
            <a:r>
              <a:rPr lang="en-US" altLang="en-US" sz="1100" baseline="30000" dirty="0" smtClean="0">
                <a:sym typeface="Wingdings" panose="05000000000000000000" pitchFamily="2" charset="2"/>
              </a:rPr>
              <a:t>(2)</a:t>
            </a:r>
            <a:r>
              <a:rPr lang="en-US" sz="1100" dirty="0" smtClean="0"/>
              <a:t> 1.28s </a:t>
            </a:r>
            <a:r>
              <a:rPr lang="en-US" sz="1100" dirty="0" err="1" smtClean="0"/>
              <a:t>eDRX</a:t>
            </a:r>
            <a:endParaRPr lang="en-US" sz="1100" dirty="0" smtClean="0"/>
          </a:p>
          <a:p>
            <a:pPr marL="0" lvl="1">
              <a:spcBef>
                <a:spcPct val="0"/>
              </a:spcBef>
            </a:pPr>
            <a:r>
              <a:rPr lang="en-US" sz="1100" baseline="30000" dirty="0" smtClean="0"/>
              <a:t>(3)</a:t>
            </a:r>
            <a:r>
              <a:rPr lang="en-US" sz="1100" dirty="0"/>
              <a:t> DRX 40ms, </a:t>
            </a:r>
            <a:r>
              <a:rPr lang="en-US" sz="1100" dirty="0" smtClean="0"/>
              <a:t>(M-)PDCCH</a:t>
            </a:r>
            <a:r>
              <a:rPr lang="en-US" sz="1100" dirty="0"/>
              <a:t>, on duration 4ms, inactivity timer 4ms, max. HARQ </a:t>
            </a:r>
            <a:r>
              <a:rPr lang="en-US" sz="1100" dirty="0" err="1"/>
              <a:t>Tx</a:t>
            </a:r>
            <a:r>
              <a:rPr lang="en-US" sz="1100" dirty="0"/>
              <a:t> 4, Band 4, speech activity </a:t>
            </a:r>
            <a:r>
              <a:rPr lang="en-US" sz="1100" dirty="0" smtClean="0"/>
              <a:t>40/40/20 </a:t>
            </a:r>
          </a:p>
          <a:p>
            <a:pPr marL="0" lvl="1">
              <a:spcBef>
                <a:spcPct val="0"/>
              </a:spcBef>
            </a:pPr>
            <a:r>
              <a:rPr lang="en-US" sz="1100" baseline="30000" dirty="0" smtClean="0"/>
              <a:t>(4)</a:t>
            </a:r>
            <a:r>
              <a:rPr lang="en-US" sz="1100" dirty="0" smtClean="0"/>
              <a:t> 0dBm, 6PRB </a:t>
            </a:r>
            <a:r>
              <a:rPr lang="en-US" sz="1100" dirty="0" err="1" smtClean="0"/>
              <a:t>PxSCH</a:t>
            </a:r>
            <a:endParaRPr lang="en-US" sz="1100" dirty="0" smtClean="0"/>
          </a:p>
          <a:p>
            <a:r>
              <a:rPr lang="en-US" sz="1100" baseline="30000" dirty="0" smtClean="0"/>
              <a:t>(5)</a:t>
            </a:r>
            <a:r>
              <a:rPr lang="en-US" sz="1100" dirty="0"/>
              <a:t> PDSCH: 18 PRB for 1-rx, 9 PRB for </a:t>
            </a:r>
            <a:r>
              <a:rPr lang="en-US" sz="1100" dirty="0" smtClean="0"/>
              <a:t>2-rx (Cat 1), PUSCH</a:t>
            </a:r>
            <a:r>
              <a:rPr lang="en-US" sz="1100" dirty="0"/>
              <a:t>: 6 PRB, 23 </a:t>
            </a:r>
            <a:r>
              <a:rPr lang="en-US" sz="1100" dirty="0" smtClean="0"/>
              <a:t>dBm</a:t>
            </a:r>
          </a:p>
          <a:p>
            <a:r>
              <a:rPr lang="en-US" sz="1100" baseline="30000" dirty="0" smtClean="0"/>
              <a:t>(6)</a:t>
            </a:r>
            <a:r>
              <a:rPr lang="en-US" sz="1100" dirty="0"/>
              <a:t> Audio streaming at 64 kbps </a:t>
            </a:r>
            <a:r>
              <a:rPr lang="en-US" sz="1100" dirty="0" smtClean="0"/>
              <a:t>with enhanced coverage (i.e., @ low SNR) would </a:t>
            </a:r>
            <a:r>
              <a:rPr lang="en-US" sz="1100" dirty="0"/>
              <a:t>not be feasible with Cat 1 w/ 1 Rx or Cat. M1</a:t>
            </a:r>
          </a:p>
          <a:p>
            <a:pPr>
              <a:spcBef>
                <a:spcPct val="0"/>
              </a:spcBef>
            </a:pPr>
            <a:endParaRPr lang="en-US" sz="1000" dirty="0"/>
          </a:p>
        </p:txBody>
      </p:sp>
      <p:graphicFrame>
        <p:nvGraphicFramePr>
          <p:cNvPr id="7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9599026"/>
              </p:ext>
            </p:extLst>
          </p:nvPr>
        </p:nvGraphicFramePr>
        <p:xfrm>
          <a:off x="1714502" y="2025032"/>
          <a:ext cx="5330536" cy="73775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205561"/>
                <a:gridCol w="1205561"/>
                <a:gridCol w="1613329"/>
                <a:gridCol w="1306085"/>
              </a:tblGrid>
              <a:tr h="50182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 smtClean="0">
                          <a:effectLst/>
                        </a:rPr>
                        <a:t>Cat.</a:t>
                      </a:r>
                      <a:r>
                        <a:rPr lang="en-US" sz="1200" u="none" strike="noStrike" baseline="0" dirty="0" smtClean="0">
                          <a:effectLst/>
                        </a:rPr>
                        <a:t> </a:t>
                      </a:r>
                      <a:r>
                        <a:rPr lang="en-US" sz="1200" u="none" strike="noStrike" dirty="0" smtClean="0"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en-US" sz="1200" u="none" strike="noStrike" kern="1200" dirty="0" smtClean="0">
                          <a:effectLst/>
                        </a:rPr>
                        <a:t>Cat.1 w/ 1Rx</a:t>
                      </a:r>
                      <a:endParaRPr lang="en-US" sz="12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 smtClean="0">
                          <a:effectLst/>
                        </a:rPr>
                        <a:t>HeMTC</a:t>
                      </a:r>
                      <a:r>
                        <a:rPr lang="en-US" sz="1200" u="none" strike="noStrike" baseline="30000" dirty="0" smtClean="0">
                          <a:effectLst/>
                        </a:rPr>
                        <a:t>(1)</a:t>
                      </a:r>
                      <a:endParaRPr lang="en-US" sz="1200" b="1" i="0" u="none" strike="noStrike" baseline="3000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 smtClean="0">
                          <a:effectLst/>
                        </a:rPr>
                        <a:t>Cat. M1</a:t>
                      </a:r>
                      <a:endParaRPr 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359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u="none" strike="noStrike" dirty="0">
                          <a:effectLst/>
                        </a:rPr>
                        <a:t>100%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u="none" strike="noStrike" dirty="0" smtClean="0">
                          <a:effectLst/>
                        </a:rPr>
                        <a:t>75%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u="none" strike="noStrike" dirty="0" smtClean="0">
                          <a:effectLst/>
                        </a:rPr>
                        <a:t>~55%</a:t>
                      </a:r>
                      <a:endParaRPr 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u="none" strike="noStrike" dirty="0" smtClean="0">
                          <a:effectLst/>
                        </a:rPr>
                        <a:t>45%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11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56936779"/>
              </p:ext>
            </p:extLst>
          </p:nvPr>
        </p:nvGraphicFramePr>
        <p:xfrm>
          <a:off x="1272093" y="3701536"/>
          <a:ext cx="6448351" cy="167397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99564"/>
                <a:gridCol w="1012596"/>
                <a:gridCol w="1012596"/>
                <a:gridCol w="1380816"/>
                <a:gridCol w="1142779"/>
              </a:tblGrid>
              <a:tr h="410155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Scenario</a:t>
                      </a:r>
                      <a:endParaRPr lang="en-US" sz="12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 smtClean="0">
                          <a:effectLst/>
                        </a:rPr>
                        <a:t>Cat. 1</a:t>
                      </a:r>
                      <a:endParaRPr 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none" strike="noStrike" kern="1200" dirty="0" smtClean="0">
                          <a:effectLst/>
                        </a:rPr>
                        <a:t>Cat.1 w/ 1Rx</a:t>
                      </a:r>
                      <a:endParaRPr lang="en-US" sz="1200" b="1" u="none" strike="noStrike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 smtClean="0">
                          <a:effectLst/>
                        </a:rPr>
                        <a:t>HeMTC</a:t>
                      </a:r>
                      <a:r>
                        <a:rPr lang="en-US" sz="1200" u="none" strike="noStrike" baseline="30000" dirty="0" smtClean="0">
                          <a:effectLst/>
                        </a:rPr>
                        <a:t>((1)</a:t>
                      </a:r>
                      <a:r>
                        <a:rPr lang="en-US" sz="1200" u="none" strike="noStrike" dirty="0" smtClean="0">
                          <a:effectLst/>
                        </a:rPr>
                        <a:t> 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 smtClean="0">
                          <a:effectLst/>
                        </a:rPr>
                        <a:t>Cat. M1</a:t>
                      </a:r>
                      <a:endParaRPr 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064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u="none" strike="noStrike" dirty="0" smtClean="0">
                          <a:effectLst/>
                        </a:rPr>
                        <a:t>Idle</a:t>
                      </a:r>
                      <a:r>
                        <a:rPr lang="en-US" sz="1100" u="none" strike="noStrike" baseline="30000" dirty="0" smtClean="0">
                          <a:effectLst/>
                        </a:rPr>
                        <a:t>(2)</a:t>
                      </a:r>
                      <a:endParaRPr lang="en-US" sz="1100" b="1" i="0" u="none" strike="noStrike" baseline="300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u="none" strike="noStrike" dirty="0">
                          <a:effectLst/>
                        </a:rPr>
                        <a:t>100%</a:t>
                      </a:r>
                      <a:endParaRPr 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u="none" strike="noStrike" dirty="0" smtClean="0">
                          <a:effectLst/>
                        </a:rPr>
                        <a:t>85%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u="none" strike="noStrike" dirty="0" smtClean="0">
                          <a:effectLst/>
                        </a:rPr>
                        <a:t>~65%</a:t>
                      </a:r>
                      <a:endParaRPr 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u="none" strike="noStrike" dirty="0" smtClean="0">
                          <a:effectLst/>
                        </a:rPr>
                        <a:t>60%</a:t>
                      </a:r>
                      <a:endParaRPr 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367720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u="none" strike="noStrike" dirty="0" err="1" smtClean="0">
                          <a:effectLst/>
                        </a:rPr>
                        <a:t>VoLTE</a:t>
                      </a:r>
                      <a:r>
                        <a:rPr lang="en-US" sz="1100" u="none" strike="noStrike" dirty="0" smtClean="0">
                          <a:effectLst/>
                        </a:rPr>
                        <a:t> (high</a:t>
                      </a:r>
                      <a:r>
                        <a:rPr lang="en-US" sz="1100" u="none" strike="noStrike" baseline="0" dirty="0" smtClean="0">
                          <a:effectLst/>
                        </a:rPr>
                        <a:t> SNR, normal coverage</a:t>
                      </a:r>
                      <a:r>
                        <a:rPr lang="en-US" sz="1100" u="none" strike="noStrike" dirty="0" smtClean="0">
                          <a:effectLst/>
                        </a:rPr>
                        <a:t>) </a:t>
                      </a:r>
                      <a:r>
                        <a:rPr lang="en-US" sz="1100" u="none" strike="noStrike" baseline="30000" dirty="0" smtClean="0">
                          <a:effectLst/>
                        </a:rPr>
                        <a:t>(3,4)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u="none" strike="noStrike" dirty="0" smtClean="0">
                          <a:effectLst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u="none" strike="noStrike" dirty="0" smtClean="0">
                          <a:effectLst/>
                        </a:rPr>
                        <a:t>75%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u="none" strike="noStrike" dirty="0" smtClean="0">
                          <a:effectLst/>
                        </a:rPr>
                        <a:t>~55%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u="none" strike="noStrike" dirty="0" smtClean="0">
                          <a:effectLst/>
                        </a:rPr>
                        <a:t>55%</a:t>
                      </a:r>
                    </a:p>
                  </a:txBody>
                  <a:tcPr marL="9525" marR="9525" marT="9525" marB="0" anchor="ctr"/>
                </a:tc>
              </a:tr>
              <a:tr h="324184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u="none" strike="noStrike" dirty="0" err="1" smtClean="0">
                          <a:effectLst/>
                        </a:rPr>
                        <a:t>VoLTE</a:t>
                      </a:r>
                      <a:r>
                        <a:rPr lang="en-US" sz="1100" u="none" strike="noStrike" dirty="0" smtClean="0">
                          <a:effectLst/>
                        </a:rPr>
                        <a:t> (low SNR, low coverage) </a:t>
                      </a:r>
                      <a:r>
                        <a:rPr lang="en-US" sz="1100" u="none" strike="noStrike" baseline="30000" dirty="0" smtClean="0">
                          <a:effectLst/>
                        </a:rPr>
                        <a:t>(3,5)</a:t>
                      </a:r>
                      <a:endParaRPr lang="en-US" sz="1100" b="1" i="0" u="none" strike="noStrike" baseline="300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u="none" strike="noStrike" dirty="0" smtClean="0">
                          <a:effectLst/>
                        </a:rPr>
                        <a:t>100%</a:t>
                      </a:r>
                      <a:endParaRPr 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u="none" strike="noStrike" dirty="0" smtClean="0">
                          <a:effectLst/>
                        </a:rPr>
                        <a:t>80%</a:t>
                      </a:r>
                      <a:endParaRPr lang="en-US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u="none" strike="noStrike" dirty="0" smtClean="0">
                          <a:effectLst/>
                        </a:rPr>
                        <a:t>~65%</a:t>
                      </a:r>
                      <a:endParaRPr 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u="none" strike="noStrike" dirty="0" smtClean="0">
                          <a:effectLst/>
                        </a:rPr>
                        <a:t>NA</a:t>
                      </a:r>
                      <a:endParaRPr lang="en-US" sz="1100" b="1" i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32418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Audio </a:t>
                      </a:r>
                      <a:r>
                        <a:rPr lang="en-US" sz="1100" dirty="0">
                          <a:effectLst/>
                        </a:rPr>
                        <a:t>streaming </a:t>
                      </a:r>
                      <a:r>
                        <a:rPr lang="en-US" sz="1100" dirty="0" smtClean="0">
                          <a:effectLst/>
                        </a:rPr>
                        <a:t>(normal </a:t>
                      </a:r>
                      <a:r>
                        <a:rPr lang="en-US" sz="1100" dirty="0">
                          <a:effectLst/>
                        </a:rPr>
                        <a:t>coverage</a:t>
                      </a:r>
                      <a:r>
                        <a:rPr lang="en-US" sz="1100" dirty="0" smtClean="0">
                          <a:effectLst/>
                        </a:rPr>
                        <a:t>)</a:t>
                      </a:r>
                      <a:r>
                        <a:rPr lang="en-US" sz="1100" baseline="30000" dirty="0" smtClean="0">
                          <a:effectLst/>
                        </a:rPr>
                        <a:t>(6)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100%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75%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~65</a:t>
                      </a:r>
                      <a:r>
                        <a:rPr lang="en-US" sz="1100" dirty="0">
                          <a:effectLst/>
                        </a:rPr>
                        <a:t>%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70%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4325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Alternative solutions: A quick comparison (2/2)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9" name="Content Placeholder 3"/>
          <p:cNvSpPr txBox="1">
            <a:spLocks/>
          </p:cNvSpPr>
          <p:nvPr/>
        </p:nvSpPr>
        <p:spPr>
          <a:xfrm>
            <a:off x="374073" y="1122217"/>
            <a:ext cx="8520579" cy="4254861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0" indent="0" algn="l" defTabSz="457200" rtl="0" eaLnBrk="1" latinLnBrk="0" hangingPunct="1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None/>
              <a:defRPr sz="1800" b="0" kern="1200">
                <a:solidFill>
                  <a:srgbClr val="0071C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5425" indent="-225425" algn="l" defTabSz="457200" rtl="0" eaLnBrk="1" latinLnBrk="0" hangingPunct="1">
              <a:spcBef>
                <a:spcPts val="1200"/>
              </a:spcBef>
              <a:buFont typeface="Wingdings" charset="2"/>
              <a:buChar char="§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571500" indent="-228600" algn="l" defTabSz="457200" rtl="0" eaLnBrk="1" latinLnBrk="0" hangingPunct="1">
              <a:spcBef>
                <a:spcPts val="800"/>
              </a:spcBef>
              <a:buFont typeface="Intel Clear" panose="020B0604020203020204" pitchFamily="34" charset="0"/>
              <a:buChar char="–"/>
              <a:defRPr sz="1600" kern="1200">
                <a:solidFill>
                  <a:schemeClr val="tx2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969963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1319213" indent="-228600" algn="l" defTabSz="457200" rtl="0" eaLnBrk="1" latinLnBrk="0" hangingPunct="1">
              <a:spcBef>
                <a:spcPct val="20000"/>
              </a:spcBef>
              <a:buFont typeface="Intel Clear" panose="020B0604020203020204" pitchFamily="34" charset="0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r>
              <a:rPr lang="en-US" sz="2100" b="1" dirty="0" smtClean="0"/>
              <a:t>Other advantages </a:t>
            </a:r>
            <a:r>
              <a:rPr lang="en-US" sz="2100" b="1" dirty="0"/>
              <a:t>of HeMTC over </a:t>
            </a:r>
            <a:r>
              <a:rPr lang="en-US" sz="2100" b="1" dirty="0" smtClean="0"/>
              <a:t>Cat. 1 and </a:t>
            </a:r>
            <a:r>
              <a:rPr lang="en-US" sz="2100" b="1" dirty="0"/>
              <a:t>(hypothetical) </a:t>
            </a:r>
            <a:r>
              <a:rPr lang="en-US" sz="2100" b="1" dirty="0" smtClean="0"/>
              <a:t>Cat. 1 </a:t>
            </a:r>
            <a:r>
              <a:rPr lang="en-US" sz="2100" b="1" dirty="0"/>
              <a:t>with 1Rx</a:t>
            </a:r>
          </a:p>
          <a:p>
            <a:pPr lvl="1">
              <a:spcBef>
                <a:spcPts val="600"/>
              </a:spcBef>
            </a:pPr>
            <a:r>
              <a:rPr lang="en-US" dirty="0" smtClean="0"/>
              <a:t>Support of use cases with higher data rates and lower latency with same coverage as Cat 1</a:t>
            </a:r>
          </a:p>
          <a:p>
            <a:pPr lvl="2">
              <a:spcBef>
                <a:spcPts val="600"/>
              </a:spcBef>
            </a:pPr>
            <a:r>
              <a:rPr lang="en-US" b="1" dirty="0" smtClean="0"/>
              <a:t>Cat.1 w/ 1Rx: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No</a:t>
            </a:r>
          </a:p>
          <a:p>
            <a:pPr lvl="2">
              <a:spcBef>
                <a:spcPts val="600"/>
              </a:spcBef>
            </a:pPr>
            <a:r>
              <a:rPr lang="en-US" b="1" dirty="0" smtClean="0"/>
              <a:t>HeMTC: </a:t>
            </a:r>
            <a:r>
              <a:rPr lang="en-US" dirty="0" smtClean="0">
                <a:solidFill>
                  <a:srgbClr val="00B050"/>
                </a:solidFill>
              </a:rPr>
              <a:t>Yes</a:t>
            </a:r>
          </a:p>
          <a:p>
            <a:pPr lvl="1">
              <a:spcBef>
                <a:spcPts val="600"/>
              </a:spcBef>
            </a:pPr>
            <a:r>
              <a:rPr lang="en-US" dirty="0" smtClean="0"/>
              <a:t>Rel-13 enhanced coverage for &gt; 6 PRBs</a:t>
            </a:r>
          </a:p>
          <a:p>
            <a:pPr lvl="2">
              <a:spcBef>
                <a:spcPts val="600"/>
              </a:spcBef>
            </a:pPr>
            <a:r>
              <a:rPr lang="en-US" b="1" dirty="0"/>
              <a:t>Cat.1 &amp; Cat.1 w/ </a:t>
            </a:r>
            <a:r>
              <a:rPr lang="en-US" b="1" dirty="0" smtClean="0"/>
              <a:t>1Rx: </a:t>
            </a:r>
            <a:r>
              <a:rPr lang="en-US" dirty="0" smtClean="0">
                <a:solidFill>
                  <a:srgbClr val="FF0000"/>
                </a:solidFill>
              </a:rPr>
              <a:t>No</a:t>
            </a:r>
          </a:p>
          <a:p>
            <a:pPr lvl="2">
              <a:spcBef>
                <a:spcPts val="600"/>
              </a:spcBef>
            </a:pPr>
            <a:r>
              <a:rPr lang="en-US" b="1" dirty="0" smtClean="0"/>
              <a:t>HeMTC: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B050"/>
                </a:solidFill>
              </a:rPr>
              <a:t>Yes</a:t>
            </a:r>
          </a:p>
          <a:p>
            <a:pPr lvl="1">
              <a:spcBef>
                <a:spcPts val="600"/>
              </a:spcBef>
            </a:pPr>
            <a:r>
              <a:rPr lang="en-US" dirty="0" smtClean="0"/>
              <a:t>HD-FDD support with lower complexity</a:t>
            </a:r>
          </a:p>
          <a:p>
            <a:pPr lvl="2">
              <a:spcBef>
                <a:spcPts val="600"/>
              </a:spcBef>
            </a:pPr>
            <a:r>
              <a:rPr lang="en-US" b="1" dirty="0"/>
              <a:t>Cat.1 &amp; Cat.1 w/ </a:t>
            </a:r>
            <a:r>
              <a:rPr lang="en-US" b="1" dirty="0" smtClean="0"/>
              <a:t>1Rx: </a:t>
            </a:r>
            <a:r>
              <a:rPr lang="en-US" dirty="0" smtClean="0">
                <a:solidFill>
                  <a:srgbClr val="FF0000"/>
                </a:solidFill>
              </a:rPr>
              <a:t>Type A HD-FDD</a:t>
            </a:r>
          </a:p>
          <a:p>
            <a:pPr lvl="2">
              <a:spcBef>
                <a:spcPts val="600"/>
              </a:spcBef>
            </a:pPr>
            <a:r>
              <a:rPr lang="en-US" b="1" dirty="0" smtClean="0"/>
              <a:t>HeMTC: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B050"/>
                </a:solidFill>
              </a:rPr>
              <a:t>Type B HD-FDD</a:t>
            </a:r>
          </a:p>
          <a:p>
            <a:pPr lvl="1">
              <a:spcBef>
                <a:spcPts val="600"/>
              </a:spcBef>
            </a:pPr>
            <a:r>
              <a:rPr lang="en-US" dirty="0" smtClean="0"/>
              <a:t>Reduced max UE RF BW: </a:t>
            </a:r>
          </a:p>
          <a:p>
            <a:pPr lvl="2">
              <a:spcBef>
                <a:spcPts val="600"/>
              </a:spcBef>
            </a:pPr>
            <a:r>
              <a:rPr lang="en-US" b="1" dirty="0"/>
              <a:t>Cat.1 &amp; Cat.1 w/ </a:t>
            </a:r>
            <a:r>
              <a:rPr lang="en-US" b="1" dirty="0" smtClean="0"/>
              <a:t>1Rx: </a:t>
            </a:r>
            <a:r>
              <a:rPr lang="en-US" dirty="0" smtClean="0">
                <a:solidFill>
                  <a:srgbClr val="FF0000"/>
                </a:solidFill>
              </a:rPr>
              <a:t>None</a:t>
            </a:r>
          </a:p>
          <a:p>
            <a:pPr lvl="2">
              <a:spcBef>
                <a:spcPts val="600"/>
              </a:spcBef>
            </a:pPr>
            <a:r>
              <a:rPr lang="en-US" b="1" dirty="0" smtClean="0"/>
              <a:t>HeMTC: </a:t>
            </a:r>
            <a:r>
              <a:rPr lang="en-US" dirty="0" smtClean="0">
                <a:solidFill>
                  <a:srgbClr val="00B050"/>
                </a:solidFill>
              </a:rPr>
              <a:t>Yes</a:t>
            </a:r>
          </a:p>
          <a:p>
            <a:pPr lvl="1">
              <a:spcBef>
                <a:spcPts val="600"/>
              </a:spcBef>
            </a:pPr>
            <a:r>
              <a:rPr lang="en-US" dirty="0" smtClean="0"/>
              <a:t>DL control channel monitoring</a:t>
            </a:r>
          </a:p>
          <a:p>
            <a:pPr lvl="2">
              <a:spcBef>
                <a:spcPts val="600"/>
              </a:spcBef>
            </a:pPr>
            <a:r>
              <a:rPr lang="en-US" b="1" dirty="0" smtClean="0"/>
              <a:t>Cat.1 </a:t>
            </a:r>
            <a:r>
              <a:rPr lang="en-US" b="1" dirty="0"/>
              <a:t>&amp; Cat.1 w/ </a:t>
            </a:r>
            <a:r>
              <a:rPr lang="en-US" b="1" dirty="0" smtClean="0"/>
              <a:t>1Rx: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based on legacy wideband PDCCH and larger number of BD attempts</a:t>
            </a:r>
          </a:p>
          <a:p>
            <a:pPr lvl="2">
              <a:spcBef>
                <a:spcPts val="600"/>
              </a:spcBef>
            </a:pPr>
            <a:r>
              <a:rPr lang="en-US" b="1" dirty="0" smtClean="0"/>
              <a:t>HeMTC: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B050"/>
                </a:solidFill>
              </a:rPr>
              <a:t>based on MPDCCH with reduced number of BD attempts</a:t>
            </a:r>
          </a:p>
          <a:p>
            <a:pPr lvl="1">
              <a:spcBef>
                <a:spcPts val="600"/>
              </a:spcBef>
            </a:pPr>
            <a:endParaRPr lang="en-US" sz="14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455614" y="5210824"/>
            <a:ext cx="8439038" cy="1189976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lvl="0">
              <a:spcBef>
                <a:spcPts val="600"/>
              </a:spcBef>
            </a:pPr>
            <a:r>
              <a:rPr lang="en-US" sz="1600" b="1" dirty="0">
                <a:solidFill>
                  <a:srgbClr val="0071C5"/>
                </a:solidFill>
                <a:cs typeface="Arial" panose="020B0604020202020204" pitchFamily="34" charset="0"/>
              </a:rPr>
              <a:t>Advantages of HeMTC </a:t>
            </a:r>
            <a:r>
              <a:rPr lang="en-US" sz="1600" b="1" dirty="0" smtClean="0">
                <a:solidFill>
                  <a:srgbClr val="0071C5"/>
                </a:solidFill>
                <a:cs typeface="Arial" panose="020B0604020202020204" pitchFamily="34" charset="0"/>
              </a:rPr>
              <a:t>over </a:t>
            </a:r>
            <a:r>
              <a:rPr lang="en-US" sz="1600" b="1" dirty="0">
                <a:solidFill>
                  <a:srgbClr val="0071C5"/>
                </a:solidFill>
                <a:cs typeface="Arial" panose="020B0604020202020204" pitchFamily="34" charset="0"/>
              </a:rPr>
              <a:t>Cat</a:t>
            </a:r>
            <a:r>
              <a:rPr lang="en-US" sz="1600" b="1" dirty="0" smtClean="0">
                <a:solidFill>
                  <a:srgbClr val="0071C5"/>
                </a:solidFill>
                <a:cs typeface="Arial" panose="020B0604020202020204" pitchFamily="34" charset="0"/>
              </a:rPr>
              <a:t>. M1</a:t>
            </a:r>
            <a:endParaRPr lang="en-US" sz="1600" b="1" dirty="0">
              <a:solidFill>
                <a:srgbClr val="0071C5"/>
              </a:solidFill>
              <a:cs typeface="Arial" panose="020B0604020202020204" pitchFamily="34" charset="0"/>
            </a:endParaRPr>
          </a:p>
          <a:p>
            <a:pPr marL="225425" lvl="1" indent="-225425">
              <a:spcBef>
                <a:spcPts val="600"/>
              </a:spcBef>
              <a:buFont typeface="Wingdings" charset="2"/>
              <a:buChar char="§"/>
            </a:pPr>
            <a:r>
              <a:rPr lang="en-US" sz="1400" dirty="0">
                <a:solidFill>
                  <a:schemeClr val="tx2"/>
                </a:solidFill>
                <a:cs typeface="Arial" panose="020B0604020202020204" pitchFamily="34" charset="0"/>
              </a:rPr>
              <a:t>Higher data rates (several Mbps)</a:t>
            </a:r>
          </a:p>
          <a:p>
            <a:pPr marL="225425" lvl="1" indent="-225425">
              <a:spcBef>
                <a:spcPts val="600"/>
              </a:spcBef>
              <a:buFont typeface="Wingdings" charset="2"/>
              <a:buChar char="§"/>
            </a:pPr>
            <a:r>
              <a:rPr lang="en-US" sz="1400" dirty="0">
                <a:solidFill>
                  <a:schemeClr val="tx2"/>
                </a:solidFill>
                <a:cs typeface="Arial" panose="020B0604020202020204" pitchFamily="34" charset="0"/>
              </a:rPr>
              <a:t>Improve the support of delay sensitive services (e.g. VoLTE</a:t>
            </a:r>
            <a:r>
              <a:rPr lang="en-US" sz="1400" dirty="0" smtClean="0">
                <a:solidFill>
                  <a:schemeClr val="tx2"/>
                </a:solidFill>
                <a:cs typeface="Arial" panose="020B0604020202020204" pitchFamily="34" charset="0"/>
              </a:rPr>
              <a:t>)</a:t>
            </a:r>
          </a:p>
          <a:p>
            <a:pPr marL="225425" lvl="1" indent="-225425">
              <a:spcBef>
                <a:spcPts val="600"/>
              </a:spcBef>
              <a:buFont typeface="Wingdings" charset="2"/>
              <a:buChar char="§"/>
            </a:pPr>
            <a:r>
              <a:rPr lang="en-US" sz="1400" dirty="0" smtClean="0">
                <a:solidFill>
                  <a:schemeClr val="tx2"/>
                </a:solidFill>
                <a:cs typeface="Arial" panose="020B0604020202020204" pitchFamily="34" charset="0"/>
              </a:rPr>
              <a:t>Larger TBS values to handle VoLTE packet re-transmissions without </a:t>
            </a:r>
            <a:r>
              <a:rPr lang="en-US" sz="1400" dirty="0" err="1" smtClean="0">
                <a:solidFill>
                  <a:schemeClr val="tx2"/>
                </a:solidFill>
                <a:cs typeface="Arial" panose="020B0604020202020204" pitchFamily="34" charset="0"/>
              </a:rPr>
              <a:t>RoHC</a:t>
            </a:r>
            <a:endParaRPr lang="en-US" sz="1400" dirty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9717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Key </a:t>
            </a:r>
            <a:r>
              <a:rPr lang="en-US" altLang="en-US" dirty="0" smtClean="0"/>
              <a:t>Characteristics Summary </a:t>
            </a:r>
            <a:r>
              <a:rPr lang="en-US" altLang="en-US" dirty="0"/>
              <a:t>(1/2)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9" name="Content Placeholder 3"/>
          <p:cNvSpPr txBox="1">
            <a:spLocks/>
          </p:cNvSpPr>
          <p:nvPr/>
        </p:nvSpPr>
        <p:spPr>
          <a:xfrm>
            <a:off x="280555" y="1570037"/>
            <a:ext cx="8668247" cy="445277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457200" rtl="0" eaLnBrk="1" latinLnBrk="0" hangingPunct="1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None/>
              <a:defRPr sz="1800" b="0" kern="1200">
                <a:solidFill>
                  <a:srgbClr val="0071C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5425" indent="-225425" algn="l" defTabSz="457200" rtl="0" eaLnBrk="1" latinLnBrk="0" hangingPunct="1">
              <a:spcBef>
                <a:spcPts val="1200"/>
              </a:spcBef>
              <a:buFont typeface="Wingdings" charset="2"/>
              <a:buChar char="§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571500" indent="-228600" algn="l" defTabSz="457200" rtl="0" eaLnBrk="1" latinLnBrk="0" hangingPunct="1">
              <a:spcBef>
                <a:spcPts val="800"/>
              </a:spcBef>
              <a:buFont typeface="Intel Clear" panose="020B0604020203020204" pitchFamily="34" charset="0"/>
              <a:buChar char="–"/>
              <a:defRPr sz="1600" kern="1200">
                <a:solidFill>
                  <a:schemeClr val="tx2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969963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1319213" indent="-228600" algn="l" defTabSz="457200" rtl="0" eaLnBrk="1" latinLnBrk="0" hangingPunct="1">
              <a:spcBef>
                <a:spcPct val="20000"/>
              </a:spcBef>
              <a:buFont typeface="Intel Clear" panose="020B0604020203020204" pitchFamily="34" charset="0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r>
              <a:rPr lang="en-US" sz="2800" b="1" dirty="0" smtClean="0"/>
              <a:t>Maximal reuse of Cat. M1 design</a:t>
            </a:r>
          </a:p>
          <a:p>
            <a:pPr lvl="1">
              <a:spcBef>
                <a:spcPts val="600"/>
              </a:spcBef>
            </a:pPr>
            <a:r>
              <a:rPr lang="en-US" sz="2400" dirty="0"/>
              <a:t>C</a:t>
            </a:r>
            <a:r>
              <a:rPr lang="en-US" sz="2400" dirty="0" smtClean="0"/>
              <a:t>ross-</a:t>
            </a:r>
            <a:r>
              <a:rPr lang="en-US" sz="2400" dirty="0" err="1" smtClean="0"/>
              <a:t>subframe</a:t>
            </a:r>
            <a:r>
              <a:rPr lang="en-US" sz="2400" dirty="0" smtClean="0"/>
              <a:t> scheduling</a:t>
            </a:r>
          </a:p>
          <a:p>
            <a:pPr lvl="1">
              <a:spcBef>
                <a:spcPts val="600"/>
              </a:spcBef>
            </a:pPr>
            <a:r>
              <a:rPr lang="en-US" sz="2400" dirty="0"/>
              <a:t>N</a:t>
            </a:r>
            <a:r>
              <a:rPr lang="en-US" sz="2400" dirty="0" smtClean="0"/>
              <a:t>o </a:t>
            </a:r>
            <a:r>
              <a:rPr lang="en-US" sz="2400" dirty="0"/>
              <a:t>simultaneous reception of multiple TBs </a:t>
            </a:r>
            <a:endParaRPr lang="en-US" sz="2400" dirty="0" smtClean="0"/>
          </a:p>
          <a:p>
            <a:pPr lvl="1">
              <a:spcBef>
                <a:spcPts val="600"/>
              </a:spcBef>
            </a:pPr>
            <a:r>
              <a:rPr lang="en-US" sz="2400" dirty="0" smtClean="0"/>
              <a:t>Limited </a:t>
            </a:r>
            <a:r>
              <a:rPr lang="en-US" sz="2400" dirty="0"/>
              <a:t>support of transmission schemes and </a:t>
            </a:r>
            <a:r>
              <a:rPr lang="en-US" sz="2400" dirty="0" smtClean="0"/>
              <a:t>modes </a:t>
            </a:r>
          </a:p>
          <a:p>
            <a:pPr lvl="1">
              <a:spcBef>
                <a:spcPts val="600"/>
              </a:spcBef>
            </a:pPr>
            <a:r>
              <a:rPr lang="en-US" sz="2400" dirty="0"/>
              <a:t>N</a:t>
            </a:r>
            <a:r>
              <a:rPr lang="en-US" sz="2400" dirty="0" smtClean="0"/>
              <a:t>o </a:t>
            </a:r>
            <a:r>
              <a:rPr lang="en-US" sz="2400" dirty="0"/>
              <a:t>dynamic scheduling for SI message </a:t>
            </a:r>
            <a:r>
              <a:rPr lang="en-US" sz="2400" dirty="0" smtClean="0"/>
              <a:t>transmissions</a:t>
            </a:r>
          </a:p>
          <a:p>
            <a:pPr lvl="1">
              <a:spcBef>
                <a:spcPts val="600"/>
              </a:spcBef>
            </a:pPr>
            <a:r>
              <a:rPr lang="en-US" sz="2400" dirty="0"/>
              <a:t>R</a:t>
            </a:r>
            <a:r>
              <a:rPr lang="en-US" sz="2400" dirty="0" smtClean="0"/>
              <a:t>andom </a:t>
            </a:r>
            <a:r>
              <a:rPr lang="en-US" sz="2400" dirty="0"/>
              <a:t>access and paging support via “M-PDCCH” </a:t>
            </a:r>
            <a:r>
              <a:rPr lang="en-US" sz="2400" dirty="0" smtClean="0"/>
              <a:t>CSS </a:t>
            </a:r>
            <a:r>
              <a:rPr lang="en-US" sz="2400" dirty="0"/>
              <a:t>instead of legacy PDCCH spanning entire LTE system </a:t>
            </a:r>
            <a:r>
              <a:rPr lang="en-US" sz="2400" dirty="0" smtClean="0"/>
              <a:t>BW</a:t>
            </a:r>
          </a:p>
          <a:p>
            <a:pPr lvl="1">
              <a:spcBef>
                <a:spcPts val="600"/>
              </a:spcBef>
            </a:pPr>
            <a:r>
              <a:rPr lang="de-DE" sz="2400" dirty="0"/>
              <a:t>(Type B) HD-FDD </a:t>
            </a:r>
            <a:r>
              <a:rPr lang="de-DE" sz="2400" dirty="0" smtClean="0"/>
              <a:t>with optimizations beyond Cat M1</a:t>
            </a:r>
          </a:p>
          <a:p>
            <a:pPr lvl="1">
              <a:spcBef>
                <a:spcPts val="600"/>
              </a:spcBef>
            </a:pPr>
            <a:r>
              <a:rPr lang="de-DE" sz="2400" dirty="0" smtClean="0"/>
              <a:t>UE Requirements based on 1 RX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1004652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Key Characteristics </a:t>
            </a:r>
            <a:r>
              <a:rPr lang="en-US" altLang="en-US" dirty="0"/>
              <a:t>Summary </a:t>
            </a:r>
            <a:r>
              <a:rPr lang="en-US" altLang="en-US" dirty="0" smtClean="0"/>
              <a:t>(2/2</a:t>
            </a:r>
            <a:r>
              <a:rPr lang="en-US" altLang="en-US" dirty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496952" y="1374491"/>
            <a:ext cx="8229600" cy="1533525"/>
          </a:xfrm>
          <a:prstGeom prst="rect">
            <a:avLst/>
          </a:prstGeom>
        </p:spPr>
        <p:txBody>
          <a:bodyPr/>
          <a:lstStyle>
            <a:lvl1pPr marL="0" indent="0" algn="l" defTabSz="457200" rtl="0" eaLnBrk="1" latinLnBrk="0" hangingPunct="1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None/>
              <a:defRPr sz="1800" b="0" kern="1200">
                <a:solidFill>
                  <a:srgbClr val="0071C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5425" indent="-225425" algn="l" defTabSz="457200" rtl="0" eaLnBrk="1" latinLnBrk="0" hangingPunct="1">
              <a:spcBef>
                <a:spcPts val="1200"/>
              </a:spcBef>
              <a:buFont typeface="Wingdings" charset="2"/>
              <a:buChar char="§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571500" indent="-228600" algn="l" defTabSz="457200" rtl="0" eaLnBrk="1" latinLnBrk="0" hangingPunct="1">
              <a:spcBef>
                <a:spcPts val="800"/>
              </a:spcBef>
              <a:buFont typeface="Intel Clear" panose="020B0604020203020204" pitchFamily="34" charset="0"/>
              <a:buChar char="–"/>
              <a:defRPr sz="1600" kern="1200">
                <a:solidFill>
                  <a:schemeClr val="tx2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969963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1319213" indent="-228600" algn="l" defTabSz="457200" rtl="0" eaLnBrk="1" latinLnBrk="0" hangingPunct="1">
              <a:spcBef>
                <a:spcPct val="20000"/>
              </a:spcBef>
              <a:buFont typeface="Intel Clear" panose="020B0604020203020204" pitchFamily="34" charset="0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1600" smtClean="0">
                <a:solidFill>
                  <a:schemeClr val="accent1"/>
                </a:solidFill>
              </a:rPr>
              <a:t>36.888</a:t>
            </a:r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3523621"/>
              </p:ext>
            </p:extLst>
          </p:nvPr>
        </p:nvGraphicFramePr>
        <p:xfrm>
          <a:off x="146114" y="1374491"/>
          <a:ext cx="8929688" cy="454583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429927"/>
                <a:gridCol w="1872354"/>
                <a:gridCol w="1800341"/>
                <a:gridCol w="1800341"/>
                <a:gridCol w="2026725"/>
              </a:tblGrid>
              <a:tr h="359683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Characteristics</a:t>
                      </a:r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Cat. 1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Rel-12 Cat. 0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Rel-14</a:t>
                      </a:r>
                      <a:r>
                        <a:rPr lang="en-US" sz="1200" baseline="0" dirty="0" smtClean="0"/>
                        <a:t> HeMTC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91447" marR="91447" marT="45712" marB="45712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Rel-13 Cat. M1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91447" marR="91447" marT="45712" marB="45712"/>
                </a:tc>
              </a:tr>
              <a:tr h="359683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Peak data rates</a:t>
                      </a: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DL/UL 10/5 Mbps</a:t>
                      </a:r>
                      <a:endParaRPr lang="en-US" sz="900" dirty="0" smtClean="0"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DL/UL 1/1 Mbps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DL/UL: no less than 3/2 Mbps</a:t>
                      </a:r>
                      <a:r>
                        <a:rPr lang="en-US" sz="900" kern="1200" baseline="30000" dirty="0" smtClean="0"/>
                        <a:t>(1)</a:t>
                      </a:r>
                      <a:endParaRPr lang="en-US" sz="900" kern="1200" baseline="300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7" marR="91447" marT="45712" marB="45712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800kbps</a:t>
                      </a:r>
                      <a:r>
                        <a:rPr lang="en-US" sz="900" baseline="0" dirty="0" smtClean="0"/>
                        <a:t> FD / ~300K</a:t>
                      </a:r>
                      <a:r>
                        <a:rPr lang="en-US" sz="900" dirty="0" smtClean="0"/>
                        <a:t>bps</a:t>
                      </a:r>
                      <a:r>
                        <a:rPr lang="en-US" sz="900" baseline="0" dirty="0" smtClean="0"/>
                        <a:t> HD</a:t>
                      </a:r>
                      <a:endParaRPr lang="en-US" sz="900" dirty="0" smtClean="0">
                        <a:latin typeface="+mn-lt"/>
                      </a:endParaRPr>
                    </a:p>
                  </a:txBody>
                  <a:tcPr marL="91447" marR="91447" marT="45712" marB="45712"/>
                </a:tc>
              </a:tr>
              <a:tr h="22858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Rx chains, layers</a:t>
                      </a: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2, 1</a:t>
                      </a:r>
                      <a:endParaRPr lang="en-US" sz="900" dirty="0"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1</a:t>
                      </a:r>
                      <a:r>
                        <a:rPr lang="en-US" sz="900" smtClean="0"/>
                        <a:t>, </a:t>
                      </a:r>
                      <a:r>
                        <a:rPr lang="en-US" sz="900" dirty="0" smtClean="0"/>
                        <a:t>1</a:t>
                      </a:r>
                      <a:endParaRPr lang="en-US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1, 1</a:t>
                      </a:r>
                      <a:endParaRPr lang="en-US" sz="900" dirty="0" smtClean="0">
                        <a:latin typeface="+mn-lt"/>
                      </a:endParaRPr>
                    </a:p>
                  </a:txBody>
                  <a:tcPr marL="91447" marR="91447" marT="45712" marB="45712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1, 1</a:t>
                      </a:r>
                      <a:endParaRPr lang="en-US" sz="900" dirty="0" smtClean="0">
                        <a:latin typeface="+mn-lt"/>
                      </a:endParaRPr>
                    </a:p>
                  </a:txBody>
                  <a:tcPr marL="91447" marR="91447" marT="45712" marB="45712"/>
                </a:tc>
              </a:tr>
              <a:tr h="359683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BW</a:t>
                      </a:r>
                      <a:endParaRPr lang="en-US" sz="900" dirty="0"/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1.4, 3, 5, 10, 15, 20 MHz</a:t>
                      </a:r>
                      <a:endParaRPr lang="en-US" sz="900" dirty="0"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1.4, 3, 5, 10, 15, 20 MHz</a:t>
                      </a:r>
                      <a:endParaRPr lang="en-US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e.g., one of: 1.4/3/5/10</a:t>
                      </a:r>
                      <a:r>
                        <a:rPr lang="en-US" sz="900" baseline="0" dirty="0" smtClean="0"/>
                        <a:t> </a:t>
                      </a:r>
                      <a:r>
                        <a:rPr lang="en-US" sz="900" dirty="0" smtClean="0"/>
                        <a:t>MHz</a:t>
                      </a:r>
                      <a:endParaRPr lang="en-US" sz="900" dirty="0" smtClean="0">
                        <a:latin typeface="+mn-lt"/>
                      </a:endParaRPr>
                    </a:p>
                  </a:txBody>
                  <a:tcPr marL="91447" marR="91447" marT="45712" marB="45712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1.4</a:t>
                      </a:r>
                      <a:r>
                        <a:rPr lang="en-US" sz="900" baseline="0" dirty="0" smtClean="0"/>
                        <a:t> </a:t>
                      </a:r>
                      <a:r>
                        <a:rPr lang="en-US" sz="900" dirty="0" smtClean="0"/>
                        <a:t>MHz</a:t>
                      </a:r>
                      <a:endParaRPr lang="en-US" sz="900" b="1" dirty="0" smtClean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1447" marR="91447" marT="45712" marB="45712"/>
                </a:tc>
              </a:tr>
              <a:tr h="384319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Deployments</a:t>
                      </a: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Standalone LTE</a:t>
                      </a:r>
                      <a:r>
                        <a:rPr lang="en-US" sz="900" baseline="0" dirty="0" smtClean="0"/>
                        <a:t> channel, HD-FDD optional</a:t>
                      </a:r>
                      <a:endParaRPr lang="en-US" sz="900" baseline="0" dirty="0" smtClean="0"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Standalone LTE</a:t>
                      </a:r>
                      <a:r>
                        <a:rPr lang="en-US" sz="900" baseline="0" dirty="0" smtClean="0"/>
                        <a:t> channel, HD-FDD optional</a:t>
                      </a:r>
                      <a:endParaRPr lang="en-US" sz="900" baseline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aseline="0" dirty="0" smtClean="0"/>
                        <a:t>Standalone, LTE in-band,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aseline="0" dirty="0" smtClean="0"/>
                        <a:t>HD-FDD preferred</a:t>
                      </a:r>
                      <a:endParaRPr lang="en-US" sz="900" baseline="0" dirty="0" smtClean="0">
                        <a:latin typeface="+mn-lt"/>
                      </a:endParaRPr>
                    </a:p>
                  </a:txBody>
                  <a:tcPr marL="91447" marR="91447" marT="45712" marB="4571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aseline="0" dirty="0" smtClean="0"/>
                        <a:t>Standalone, LTE in-band,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aseline="0" dirty="0" smtClean="0"/>
                        <a:t>HD-FDD preferred</a:t>
                      </a:r>
                      <a:endParaRPr lang="en-US" sz="900" baseline="0" dirty="0" smtClean="0">
                        <a:latin typeface="+mn-lt"/>
                      </a:endParaRPr>
                    </a:p>
                  </a:txBody>
                  <a:tcPr marL="91447" marR="91447" marT="45712" marB="45712"/>
                </a:tc>
              </a:tr>
              <a:tr h="264826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Max. modulation</a:t>
                      </a:r>
                      <a:endParaRPr lang="en-US" sz="900" dirty="0"/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DL 64</a:t>
                      </a:r>
                      <a:r>
                        <a:rPr lang="en-US" sz="900" baseline="0" dirty="0" smtClean="0"/>
                        <a:t>-</a:t>
                      </a:r>
                      <a:r>
                        <a:rPr lang="en-US" sz="900" dirty="0" smtClean="0"/>
                        <a:t>QAM,</a:t>
                      </a:r>
                      <a:r>
                        <a:rPr lang="en-US" sz="900" baseline="0" dirty="0" smtClean="0"/>
                        <a:t> </a:t>
                      </a:r>
                      <a:r>
                        <a:rPr lang="en-US" sz="900" dirty="0" smtClean="0"/>
                        <a:t>UL 16-QAM</a:t>
                      </a:r>
                      <a:endParaRPr lang="en-US" sz="900" dirty="0"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DL 64</a:t>
                      </a:r>
                      <a:r>
                        <a:rPr lang="en-US" sz="900" baseline="0" dirty="0" smtClean="0"/>
                        <a:t>-</a:t>
                      </a:r>
                      <a:r>
                        <a:rPr lang="en-US" sz="900" dirty="0" smtClean="0"/>
                        <a:t>QAM,</a:t>
                      </a:r>
                      <a:r>
                        <a:rPr lang="en-US" sz="900" baseline="0" dirty="0" smtClean="0"/>
                        <a:t> </a:t>
                      </a:r>
                      <a:r>
                        <a:rPr lang="en-US" sz="900" dirty="0" smtClean="0"/>
                        <a:t>UL 16-QAM</a:t>
                      </a:r>
                      <a:endParaRPr lang="en-US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e.g. DL 16QAM, UL 16-QAM</a:t>
                      </a:r>
                      <a:endParaRPr kumimoji="0" lang="en-US" sz="90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7" marR="91447" marT="45712" marB="45712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 smtClean="0"/>
                        <a:t>DL/UL 16-QAM</a:t>
                      </a:r>
                      <a:endParaRPr lang="en-US" sz="900" dirty="0" smtClean="0">
                        <a:latin typeface="+mn-lt"/>
                      </a:endParaRPr>
                    </a:p>
                  </a:txBody>
                  <a:tcPr marL="91447" marR="91447" marT="45712" marB="45712"/>
                </a:tc>
              </a:tr>
              <a:tr h="265122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Max. UE </a:t>
                      </a:r>
                      <a:r>
                        <a:rPr lang="en-US" sz="900" dirty="0" err="1" smtClean="0"/>
                        <a:t>Tx</a:t>
                      </a:r>
                      <a:r>
                        <a:rPr lang="en-US" sz="900" dirty="0" smtClean="0"/>
                        <a:t> power</a:t>
                      </a: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aseline="0" dirty="0" smtClean="0"/>
                        <a:t>23 dBm</a:t>
                      </a:r>
                      <a:endParaRPr lang="en-US" sz="900" baseline="0" dirty="0" smtClean="0"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aseline="0" dirty="0" smtClean="0"/>
                        <a:t>23 dBm</a:t>
                      </a:r>
                      <a:endParaRPr lang="en-US" sz="900" baseline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u="none" strike="noStrike" kern="1200" cap="none" spc="0" normalizeH="0" baseline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20/23 dBm </a:t>
                      </a:r>
                      <a:endParaRPr kumimoji="0" lang="en-US" sz="90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7" marR="91447" marT="45712" marB="4571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20/</a:t>
                      </a:r>
                      <a:r>
                        <a:rPr lang="en-US" sz="900" baseline="0" dirty="0" smtClean="0"/>
                        <a:t>23 dBm</a:t>
                      </a:r>
                      <a:endParaRPr lang="en-US" sz="900" dirty="0" smtClean="0">
                        <a:latin typeface="+mn-lt"/>
                      </a:endParaRPr>
                    </a:p>
                  </a:txBody>
                  <a:tcPr marL="91447" marR="91447" marT="45712" marB="45712"/>
                </a:tc>
              </a:tr>
              <a:tr h="384319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M</a:t>
                      </a:r>
                      <a:r>
                        <a:rPr lang="en-US" sz="900" baseline="0" dirty="0" smtClean="0"/>
                        <a:t>obility</a:t>
                      </a: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aseline="0" dirty="0" smtClean="0"/>
                        <a:t>Connected mode mobility</a:t>
                      </a:r>
                      <a:endParaRPr lang="en-US" sz="900" baseline="0" dirty="0" smtClean="0"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aseline="0" dirty="0" smtClean="0"/>
                        <a:t>Connected mode mobility</a:t>
                      </a:r>
                      <a:endParaRPr lang="en-US" sz="900" baseline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Connected mode </a:t>
                      </a:r>
                      <a:r>
                        <a:rPr kumimoji="0" lang="en-US" sz="900" u="none" strike="noStrike" kern="1200" cap="none" spc="0" normalizeH="0" baseline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mobility</a:t>
                      </a:r>
                      <a:endParaRPr kumimoji="0" lang="en-US" sz="90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7" marR="91447" marT="45712" marB="45712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aseline="0" dirty="0" smtClean="0"/>
                        <a:t>Connected mode mobility in CE Mode A</a:t>
                      </a:r>
                      <a:endParaRPr lang="en-US" sz="900" dirty="0">
                        <a:latin typeface="+mn-lt"/>
                      </a:endParaRPr>
                    </a:p>
                  </a:txBody>
                  <a:tcPr marL="91447" marR="91447" marT="45712" marB="45712"/>
                </a:tc>
              </a:tr>
              <a:tr h="384319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Coverage, MCL</a:t>
                      </a:r>
                      <a:br>
                        <a:rPr lang="en-US" sz="900" dirty="0" smtClean="0"/>
                      </a:br>
                      <a:endParaRPr lang="en-US" sz="900" dirty="0"/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DL: 145.4 dB (20 kbps, FDD)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UL:</a:t>
                      </a:r>
                      <a:r>
                        <a:rPr lang="en-US" sz="900" baseline="0" dirty="0" smtClean="0"/>
                        <a:t> 140.7 dB (20 kbps, FDD)</a:t>
                      </a:r>
                      <a:endParaRPr lang="en-US" sz="900" dirty="0" smtClean="0"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DL: 145.4 dB (20 kbps, FDD)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UL:</a:t>
                      </a:r>
                      <a:r>
                        <a:rPr lang="en-US" sz="900" baseline="0" dirty="0" smtClean="0"/>
                        <a:t> 140.7 dB (20 kbps, FDD)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aseline="0" dirty="0" smtClean="0"/>
                        <a:t>Similar to Cat-M1 Mode A at least</a:t>
                      </a:r>
                      <a:endParaRPr lang="en-US" sz="900" baseline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7" marR="91447" marT="45712" marB="4571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target 155.7 dB</a:t>
                      </a:r>
                      <a:br>
                        <a:rPr lang="en-US" sz="900" dirty="0" smtClean="0"/>
                      </a:br>
                      <a:r>
                        <a:rPr lang="en-US" sz="900" dirty="0" smtClean="0"/>
                        <a:t>(15 dB improvement) at least in certain conditions</a:t>
                      </a:r>
                      <a:endParaRPr lang="en-US" sz="900" dirty="0" smtClean="0">
                        <a:latin typeface="+mn-lt"/>
                      </a:endParaRPr>
                    </a:p>
                  </a:txBody>
                  <a:tcPr marL="91447" marR="91447" marT="45712" marB="45712"/>
                </a:tc>
              </a:tr>
              <a:tr h="384319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LTE design</a:t>
                      </a: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LTE</a:t>
                      </a:r>
                      <a:br>
                        <a:rPr lang="en-US" sz="900" dirty="0" smtClean="0"/>
                      </a:br>
                      <a:endParaRPr lang="en-US" sz="900" dirty="0" smtClean="0"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LTE</a:t>
                      </a:r>
                      <a:br>
                        <a:rPr lang="en-US" sz="900" dirty="0" smtClean="0"/>
                      </a:br>
                      <a:endParaRPr lang="en-US" sz="9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Cat</a:t>
                      </a:r>
                      <a:r>
                        <a:rPr lang="en-US" sz="900" baseline="0" dirty="0" smtClean="0"/>
                        <a:t> M1</a:t>
                      </a:r>
                      <a:r>
                        <a:rPr lang="en-US" sz="900" dirty="0" smtClean="0"/>
                        <a:t> with</a:t>
                      </a:r>
                      <a:r>
                        <a:rPr lang="en-US" sz="900" baseline="0" dirty="0" smtClean="0"/>
                        <a:t> </a:t>
                      </a:r>
                      <a:r>
                        <a:rPr lang="en-US" sz="900" dirty="0" smtClean="0"/>
                        <a:t>enhancements to enable scalable bandwidth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7" marR="91447" marT="45712" marB="45712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repetition,</a:t>
                      </a:r>
                      <a:r>
                        <a:rPr lang="en-US" sz="900" baseline="0" dirty="0" smtClean="0"/>
                        <a:t> M-PDCCH, X-SF scheduling</a:t>
                      </a:r>
                      <a:endParaRPr lang="en-US" sz="900" dirty="0" smtClean="0">
                        <a:latin typeface="+mn-lt"/>
                      </a:endParaRPr>
                    </a:p>
                  </a:txBody>
                  <a:tcPr marL="91447" marR="91447" marT="45712" marB="45712"/>
                </a:tc>
              </a:tr>
              <a:tr h="264391">
                <a:tc>
                  <a:txBody>
                    <a:bodyPr/>
                    <a:lstStyle/>
                    <a:p>
                      <a:r>
                        <a:rPr lang="de-DE" sz="900" dirty="0" smtClean="0"/>
                        <a:t>DL Scheduling</a:t>
                      </a: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 smtClean="0"/>
                        <a:t>PDCCH, EPDCCH</a:t>
                      </a:r>
                      <a:endParaRPr lang="de-DE" sz="900" dirty="0" smtClean="0"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 smtClean="0"/>
                        <a:t>PDCCH, EPDCCH</a:t>
                      </a:r>
                      <a:endParaRPr lang="de-DE" sz="9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 smtClean="0"/>
                        <a:t>M-PDCCH with enhancements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7" marR="91447" marT="45712" marB="4571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 smtClean="0"/>
                        <a:t>M-PDCCH</a:t>
                      </a:r>
                      <a:endParaRPr lang="de-DE" sz="900" dirty="0" smtClean="0">
                        <a:latin typeface="+mn-lt"/>
                      </a:endParaRPr>
                    </a:p>
                  </a:txBody>
                  <a:tcPr marL="91447" marR="91447" marT="45712" marB="45712"/>
                </a:tc>
              </a:tr>
              <a:tr h="416201">
                <a:tc>
                  <a:txBody>
                    <a:bodyPr/>
                    <a:lstStyle/>
                    <a:p>
                      <a:r>
                        <a:rPr lang="de-DE" sz="900" dirty="0" smtClean="0"/>
                        <a:t>Support of VoLTE</a:t>
                      </a: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 smtClean="0"/>
                        <a:t>Yes</a:t>
                      </a:r>
                      <a:endParaRPr lang="de-DE" sz="900" dirty="0" smtClean="0"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 smtClean="0"/>
                        <a:t>Yes (possible limitations) because of reduced TBS)  </a:t>
                      </a:r>
                      <a:endParaRPr lang="de-DE" sz="9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Yes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7" marR="91447" marT="45712" marB="45712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 smtClean="0"/>
                        <a:t>Limited</a:t>
                      </a:r>
                      <a:r>
                        <a:rPr lang="de-DE" sz="900" baseline="0" dirty="0" smtClean="0"/>
                        <a:t> support especially for HD-FDD</a:t>
                      </a:r>
                      <a:endParaRPr lang="de-DE" sz="900" dirty="0" smtClean="0">
                        <a:latin typeface="+mn-lt"/>
                      </a:endParaRPr>
                    </a:p>
                  </a:txBody>
                  <a:tcPr marL="91447" marR="91447" marT="45712" marB="45712"/>
                </a:tc>
              </a:tr>
              <a:tr h="365744">
                <a:tc>
                  <a:txBody>
                    <a:bodyPr/>
                    <a:lstStyle/>
                    <a:p>
                      <a:r>
                        <a:rPr lang="de-DE" sz="900" dirty="0" smtClean="0"/>
                        <a:t>Complexity scaling [36.888]</a:t>
                      </a: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 smtClean="0"/>
                        <a:t>100%</a:t>
                      </a:r>
                      <a:endParaRPr lang="de-DE" sz="900" dirty="0" smtClean="0"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 smtClean="0"/>
                        <a:t>~55% [36.888]</a:t>
                      </a:r>
                      <a:r>
                        <a:rPr lang="de-DE" sz="900" baseline="30000" dirty="0" smtClean="0"/>
                        <a:t>(1)</a:t>
                      </a:r>
                      <a:endParaRPr lang="de-DE" sz="900" baseline="30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aseline="0" dirty="0" smtClean="0"/>
                        <a:t>~55%</a:t>
                      </a:r>
                      <a:r>
                        <a:rPr lang="en-US" sz="900" baseline="30000" dirty="0" smtClean="0"/>
                        <a:t>(1)</a:t>
                      </a:r>
                      <a:endParaRPr lang="en-US" sz="900" baseline="30000" dirty="0" smtClean="0">
                        <a:latin typeface="+mn-lt"/>
                      </a:endParaRPr>
                    </a:p>
                  </a:txBody>
                  <a:tcPr marL="91447" marR="91447" marT="45712" marB="4571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 smtClean="0"/>
                        <a:t> ~45% </a:t>
                      </a:r>
                      <a:r>
                        <a:rPr lang="de-DE" sz="900" baseline="30000" dirty="0" smtClean="0"/>
                        <a:t>(1)</a:t>
                      </a:r>
                      <a:endParaRPr lang="de-DE" sz="900" baseline="30000" dirty="0" smtClean="0">
                        <a:latin typeface="+mn-lt"/>
                      </a:endParaRPr>
                    </a:p>
                  </a:txBody>
                  <a:tcPr marL="91447" marR="91447" marT="45712" marB="45712"/>
                </a:tc>
              </a:tr>
            </a:tbl>
          </a:graphicData>
        </a:graphic>
      </p:graphicFrame>
      <p:sp>
        <p:nvSpPr>
          <p:cNvPr id="23" name="Right Arrow 22"/>
          <p:cNvSpPr/>
          <p:nvPr/>
        </p:nvSpPr>
        <p:spPr>
          <a:xfrm>
            <a:off x="3376677" y="1877729"/>
            <a:ext cx="1944687" cy="192087"/>
          </a:xfrm>
          <a:prstGeom prst="rightArrow">
            <a:avLst/>
          </a:prstGeom>
          <a:solidFill>
            <a:srgbClr val="92D05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Right Arrow 23"/>
          <p:cNvSpPr/>
          <p:nvPr/>
        </p:nvSpPr>
        <p:spPr>
          <a:xfrm flipH="1">
            <a:off x="6857270" y="2865946"/>
            <a:ext cx="217487" cy="166688"/>
          </a:xfrm>
          <a:prstGeom prst="rightArrow">
            <a:avLst/>
          </a:prstGeom>
          <a:solidFill>
            <a:srgbClr val="92D05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Right Arrow 24"/>
          <p:cNvSpPr/>
          <p:nvPr/>
        </p:nvSpPr>
        <p:spPr>
          <a:xfrm>
            <a:off x="4975289" y="3363629"/>
            <a:ext cx="258763" cy="174625"/>
          </a:xfrm>
          <a:prstGeom prst="rightArrow">
            <a:avLst/>
          </a:prstGeom>
          <a:solidFill>
            <a:srgbClr val="92D05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Right Arrow 25"/>
          <p:cNvSpPr/>
          <p:nvPr/>
        </p:nvSpPr>
        <p:spPr>
          <a:xfrm flipH="1">
            <a:off x="6862825" y="2157795"/>
            <a:ext cx="217487" cy="166687"/>
          </a:xfrm>
          <a:prstGeom prst="rightArrow">
            <a:avLst/>
          </a:prstGeom>
          <a:solidFill>
            <a:srgbClr val="92D05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Right Arrow 26"/>
          <p:cNvSpPr/>
          <p:nvPr/>
        </p:nvSpPr>
        <p:spPr>
          <a:xfrm flipH="1">
            <a:off x="6881487" y="2465321"/>
            <a:ext cx="217487" cy="166688"/>
          </a:xfrm>
          <a:prstGeom prst="rightArrow">
            <a:avLst/>
          </a:prstGeom>
          <a:solidFill>
            <a:srgbClr val="92D05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8" name="Right Arrow 27"/>
          <p:cNvSpPr/>
          <p:nvPr/>
        </p:nvSpPr>
        <p:spPr>
          <a:xfrm flipH="1">
            <a:off x="6842189" y="3723217"/>
            <a:ext cx="215900" cy="165100"/>
          </a:xfrm>
          <a:prstGeom prst="rightArrow">
            <a:avLst/>
          </a:prstGeom>
          <a:solidFill>
            <a:srgbClr val="92D05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ight Arrow 28"/>
          <p:cNvSpPr/>
          <p:nvPr/>
        </p:nvSpPr>
        <p:spPr>
          <a:xfrm flipH="1">
            <a:off x="6842189" y="4052604"/>
            <a:ext cx="215900" cy="166687"/>
          </a:xfrm>
          <a:prstGeom prst="rightArrow">
            <a:avLst/>
          </a:prstGeom>
          <a:solidFill>
            <a:srgbClr val="92D05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ight Arrow 29"/>
          <p:cNvSpPr/>
          <p:nvPr/>
        </p:nvSpPr>
        <p:spPr>
          <a:xfrm flipH="1">
            <a:off x="6858064" y="4486838"/>
            <a:ext cx="215900" cy="166687"/>
          </a:xfrm>
          <a:prstGeom prst="rightArrow">
            <a:avLst/>
          </a:prstGeom>
          <a:solidFill>
            <a:srgbClr val="92D05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Right Arrow 30"/>
          <p:cNvSpPr/>
          <p:nvPr/>
        </p:nvSpPr>
        <p:spPr>
          <a:xfrm flipH="1">
            <a:off x="6858064" y="4865272"/>
            <a:ext cx="215900" cy="165100"/>
          </a:xfrm>
          <a:prstGeom prst="rightArrow">
            <a:avLst/>
          </a:prstGeom>
          <a:solidFill>
            <a:srgbClr val="92D05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Right Arrow 31"/>
          <p:cNvSpPr/>
          <p:nvPr/>
        </p:nvSpPr>
        <p:spPr>
          <a:xfrm>
            <a:off x="4975289" y="5601219"/>
            <a:ext cx="249238" cy="173037"/>
          </a:xfrm>
          <a:prstGeom prst="rightArrow">
            <a:avLst/>
          </a:prstGeom>
          <a:solidFill>
            <a:srgbClr val="92D05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3" name="Right Arrow 32"/>
          <p:cNvSpPr/>
          <p:nvPr/>
        </p:nvSpPr>
        <p:spPr>
          <a:xfrm>
            <a:off x="3283014" y="5401457"/>
            <a:ext cx="2132012" cy="182563"/>
          </a:xfrm>
          <a:prstGeom prst="rightArrow">
            <a:avLst/>
          </a:prstGeom>
          <a:solidFill>
            <a:srgbClr val="92D05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4" name="Right Arrow 33"/>
          <p:cNvSpPr/>
          <p:nvPr/>
        </p:nvSpPr>
        <p:spPr>
          <a:xfrm flipH="1">
            <a:off x="6858064" y="5584646"/>
            <a:ext cx="215900" cy="214313"/>
          </a:xfrm>
          <a:prstGeom prst="rightArrow">
            <a:avLst/>
          </a:prstGeom>
          <a:solidFill>
            <a:srgbClr val="92D05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Right Arrow 34"/>
          <p:cNvSpPr/>
          <p:nvPr/>
        </p:nvSpPr>
        <p:spPr>
          <a:xfrm>
            <a:off x="4975289" y="2477804"/>
            <a:ext cx="258763" cy="180975"/>
          </a:xfrm>
          <a:prstGeom prst="rightArrow">
            <a:avLst/>
          </a:prstGeom>
          <a:solidFill>
            <a:srgbClr val="92D05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548938" y="6131757"/>
            <a:ext cx="23998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en-US" sz="1200" baseline="30000" dirty="0" smtClean="0">
                <a:sym typeface="Wingdings" panose="05000000000000000000" pitchFamily="2" charset="2"/>
              </a:rPr>
              <a:t>(1)</a:t>
            </a:r>
            <a:r>
              <a:rPr lang="en-US" altLang="en-US" sz="1200" dirty="0" smtClean="0">
                <a:sym typeface="Wingdings" panose="05000000000000000000" pitchFamily="2" charset="2"/>
              </a:rPr>
              <a:t>Comparison assumes FD-FDD</a:t>
            </a:r>
            <a:endParaRPr lang="en-US" altLang="en-US" sz="1200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372238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6466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nt_PPT Template_Arial_16x9">
  <a:themeElements>
    <a:clrScheme name="Custom 1">
      <a:dk1>
        <a:sysClr val="windowText" lastClr="000000"/>
      </a:dk1>
      <a:lt1>
        <a:sysClr val="window" lastClr="FFFFFF"/>
      </a:lt1>
      <a:dk2>
        <a:srgbClr val="003C71"/>
      </a:dk2>
      <a:lt2>
        <a:srgbClr val="B1BABF"/>
      </a:lt2>
      <a:accent1>
        <a:srgbClr val="C3D600"/>
      </a:accent1>
      <a:accent2>
        <a:srgbClr val="0071C5"/>
      </a:accent2>
      <a:accent3>
        <a:srgbClr val="009CDA"/>
      </a:accent3>
      <a:accent4>
        <a:srgbClr val="F8D44C"/>
      </a:accent4>
      <a:accent5>
        <a:srgbClr val="FFA400"/>
      </a:accent5>
      <a:accent6>
        <a:srgbClr val="FF4E00"/>
      </a:accent6>
      <a:hlink>
        <a:srgbClr val="C3D600"/>
      </a:hlink>
      <a:folHlink>
        <a:srgbClr val="0071C5"/>
      </a:folHlink>
    </a:clrScheme>
    <a:fontScheme name="Intel Clear">
      <a:majorFont>
        <a:latin typeface="Intel Clear"/>
        <a:ea typeface=""/>
        <a:cs typeface=""/>
      </a:majorFont>
      <a:minorFont>
        <a:latin typeface="Intel Cle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vert="horz" wrap="square" lIns="0" tIns="0" rIns="0" bIns="0" rtlCol="0">
        <a:noAutofit/>
      </a:bodyPr>
      <a:lstStyle>
        <a:defPPr>
          <a:defRPr sz="1100" dirty="0" smtClean="0">
            <a:solidFill>
              <a:srgbClr val="003C71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1953</Words>
  <Application>Microsoft Office PowerPoint</Application>
  <PresentationFormat>On-screen Show (4:3)</PresentationFormat>
  <Paragraphs>244</Paragraphs>
  <Slides>11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Intel Clear</vt:lpstr>
      <vt:lpstr>Times New Roman</vt:lpstr>
      <vt:lpstr>Wingdings</vt:lpstr>
      <vt:lpstr>Int_PPT Template_Arial_16x9</vt:lpstr>
      <vt:lpstr>Motivation for New WI:  High-Performance eMTC (HeMTC) for LTE</vt:lpstr>
      <vt:lpstr>Introduction</vt:lpstr>
      <vt:lpstr>Use Case Examples</vt:lpstr>
      <vt:lpstr>Objectives</vt:lpstr>
      <vt:lpstr>Alternative solutions: A quick comparison (1/2)</vt:lpstr>
      <vt:lpstr>Alternative solutions: A quick comparison (2/2)</vt:lpstr>
      <vt:lpstr>Key Characteristics Summary (1/2)</vt:lpstr>
      <vt:lpstr>Key Characteristics Summary (2/2)</vt:lpstr>
      <vt:lpstr>Appendix</vt:lpstr>
      <vt:lpstr>Measurement Results Cat 1 (DL): A Case study for VoLTE  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CTPClassification=CTP_PUBLIC:VisualMarkings=</cp:keywords>
  <cp:lastModifiedBy/>
  <cp:revision>1</cp:revision>
  <dcterms:created xsi:type="dcterms:W3CDTF">2015-05-06T16:36:39Z</dcterms:created>
  <dcterms:modified xsi:type="dcterms:W3CDTF">2016-06-07T14:34:56Z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859a1409-5b04-4236-b40a-ea76decc96d2</vt:lpwstr>
  </property>
  <property fmtid="{D5CDD505-2E9C-101B-9397-08002B2CF9AE}" pid="3" name="CTP_TimeStamp">
    <vt:lpwstr>2016-03-07 13:23:19Z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