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9" r:id="rId3"/>
    <p:sldId id="314" r:id="rId4"/>
    <p:sldId id="316" r:id="rId5"/>
    <p:sldId id="315" r:id="rId6"/>
    <p:sldId id="310" r:id="rId7"/>
    <p:sldId id="312" r:id="rId8"/>
    <p:sldId id="305" r:id="rId9"/>
  </p:sldIdLst>
  <p:sldSz cx="9144000" cy="6858000" type="screen4x3"/>
  <p:notesSz cx="7099300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BCBCBC"/>
    <a:srgbClr val="B4B4B4"/>
    <a:srgbClr val="B0B0B0"/>
    <a:srgbClr val="7F7F7F"/>
    <a:srgbClr val="EAEAEA"/>
    <a:srgbClr val="AEAEAE"/>
    <a:srgbClr val="B2B2B2"/>
    <a:srgbClr val="0027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99" autoAdjust="0"/>
    <p:restoredTop sz="94107" autoAdjust="0"/>
  </p:normalViewPr>
  <p:slideViewPr>
    <p:cSldViewPr>
      <p:cViewPr varScale="1">
        <p:scale>
          <a:sx n="63" d="100"/>
          <a:sy n="63" d="100"/>
        </p:scale>
        <p:origin x="-13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69EC3920-DF14-4066-8F94-485B9EAE25A6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3016274B-61EA-42D2-AF35-6C97C8EF9C7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8746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A94FD2E-C893-4D31-90F3-0ACF5CE94657}" type="datetimeFigureOut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E0FD05DB-7C04-4339-B15E-4CF1F8B324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27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478"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D05DB-7C04-4339-B15E-4CF1F8B324D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596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FD05DB-7C04-4339-B15E-4CF1F8B324D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2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" descr="C:\Users\x230\AppData\Roaming\Tencent\Users\741791342\QQ\WinTemp\RichOle\OF0@PTWW(JTIHXQH3S@QL$5.jpg"/>
          <p:cNvPicPr>
            <a:picLocks noChangeAspect="1" noChangeArrowheads="1"/>
          </p:cNvPicPr>
          <p:nvPr userDrawn="1"/>
        </p:nvPicPr>
        <p:blipFill>
          <a:blip r:embed="rId2" cstate="print">
            <a:lum contrast="-10000"/>
          </a:blip>
          <a:srcRect/>
          <a:stretch>
            <a:fillRect/>
          </a:stretch>
        </p:blipFill>
        <p:spPr bwMode="auto">
          <a:xfrm>
            <a:off x="4690536" y="1720800"/>
            <a:ext cx="2833792" cy="1660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2" descr="C:\Users\x230\AppData\Roaming\Tencent\Users\741791342\QQ\WinTemp\RichOle\J_W%B`E%_YIOS%M7C$X[N`8.jpg"/>
          <p:cNvPicPr>
            <a:picLocks noChangeAspect="1" noChangeArrowheads="1"/>
          </p:cNvPicPr>
          <p:nvPr userDrawn="1"/>
        </p:nvPicPr>
        <p:blipFill>
          <a:blip r:embed="rId3" cstate="print"/>
          <a:srcRect r="11628"/>
          <a:stretch>
            <a:fillRect/>
          </a:stretch>
        </p:blipFill>
        <p:spPr bwMode="auto">
          <a:xfrm>
            <a:off x="2051720" y="1719196"/>
            <a:ext cx="2736304" cy="165618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3568" y="4191223"/>
            <a:ext cx="7772400" cy="893961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31640" y="5294040"/>
            <a:ext cx="6400800" cy="101528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3491880" y="332656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Let Our Customers Fully Enjoy the New Information Life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3" name="梯形 12"/>
          <p:cNvSpPr/>
          <p:nvPr userDrawn="1"/>
        </p:nvSpPr>
        <p:spPr bwMode="auto">
          <a:xfrm rot="10800000">
            <a:off x="395537" y="1719196"/>
            <a:ext cx="2304256" cy="1656184"/>
          </a:xfrm>
          <a:prstGeom prst="trapezoid">
            <a:avLst/>
          </a:prstGeom>
          <a:gradFill flip="none" rotWithShape="1">
            <a:gsLst>
              <a:gs pos="0">
                <a:srgbClr val="262626"/>
              </a:gs>
              <a:gs pos="50000">
                <a:srgbClr val="595959"/>
              </a:gs>
              <a:gs pos="100000">
                <a:srgbClr val="E9E9E9">
                  <a:alpha val="76863"/>
                </a:srgbClr>
              </a:gs>
            </a:gsLst>
            <a:lin ang="0" scaled="1"/>
            <a:tileRect/>
          </a:gra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4" name="流程图: 手动输入 13"/>
          <p:cNvSpPr/>
          <p:nvPr userDrawn="1"/>
        </p:nvSpPr>
        <p:spPr bwMode="auto">
          <a:xfrm rot="5400000">
            <a:off x="701824" y="792000"/>
            <a:ext cx="1872208" cy="3275856"/>
          </a:xfrm>
          <a:prstGeom prst="flowChartManualInput">
            <a:avLst/>
          </a:prstGeom>
          <a:gradFill flip="none" rotWithShape="1">
            <a:gsLst>
              <a:gs pos="0">
                <a:srgbClr val="011C73">
                  <a:alpha val="84000"/>
                </a:srgbClr>
              </a:gs>
              <a:gs pos="50000">
                <a:srgbClr val="222268">
                  <a:alpha val="58824"/>
                </a:srgbClr>
              </a:gs>
              <a:gs pos="100000">
                <a:srgbClr val="1D1D6D">
                  <a:alpha val="41961"/>
                </a:srgbClr>
              </a:gs>
            </a:gsLst>
            <a:lin ang="16200000" scaled="1"/>
            <a:tileRect/>
          </a:gradFill>
          <a:ln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流程图: 手动输入 14"/>
          <p:cNvSpPr/>
          <p:nvPr userDrawn="1"/>
        </p:nvSpPr>
        <p:spPr bwMode="auto">
          <a:xfrm rot="16200000">
            <a:off x="7074024" y="1305404"/>
            <a:ext cx="1656184" cy="2483768"/>
          </a:xfrm>
          <a:prstGeom prst="flowChartManualInput">
            <a:avLst/>
          </a:prstGeom>
          <a:solidFill>
            <a:srgbClr val="FF66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39552" y="289643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251520" y="598000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323528" y="597420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260648"/>
            <a:ext cx="316362" cy="336772"/>
          </a:xfrm>
          <a:prstGeom prst="rect">
            <a:avLst/>
          </a:prstGeom>
          <a:noFill/>
        </p:spPr>
      </p:pic>
      <p:sp>
        <p:nvSpPr>
          <p:cNvPr id="25" name="平行四边形 24"/>
          <p:cNvSpPr/>
          <p:nvPr userDrawn="1"/>
        </p:nvSpPr>
        <p:spPr bwMode="auto">
          <a:xfrm rot="15369391">
            <a:off x="6359744" y="1776100"/>
            <a:ext cx="2490876" cy="1777587"/>
          </a:xfrm>
          <a:prstGeom prst="parallelogram">
            <a:avLst/>
          </a:prstGeom>
          <a:solidFill>
            <a:srgbClr val="B0B0B0">
              <a:alpha val="64706"/>
            </a:srgbClr>
          </a:solidFill>
          <a:ln>
            <a:headEnd/>
            <a:tailEnd/>
          </a:ln>
          <a:effectLst/>
          <a:scene3d>
            <a:camera prst="orthographicFront">
              <a:rot lat="600000" lon="2070000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4202120"/>
            <a:ext cx="2485653" cy="2583871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6381328"/>
            <a:ext cx="6336704" cy="432048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56984" cy="692150"/>
          </a:xfr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+mn-lt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1124744"/>
            <a:ext cx="8642350" cy="4896544"/>
          </a:xfrm>
        </p:spPr>
        <p:txBody>
          <a:bodyPr>
            <a:normAutofit/>
          </a:bodyPr>
          <a:lstStyle>
            <a:lvl1pPr>
              <a:buFont typeface="Wingdings" pitchFamily="2" charset="2"/>
              <a:buChar char="Ø"/>
              <a:defRPr sz="2400">
                <a:latin typeface="+mn-lt"/>
              </a:defRPr>
            </a:lvl1pPr>
            <a:lvl2pPr marL="720000" indent="-360000">
              <a:buFont typeface="Wingdings" pitchFamily="2" charset="2"/>
              <a:buChar char="l"/>
              <a:tabLst>
                <a:tab pos="717550" algn="l"/>
              </a:tabLst>
              <a:defRPr lang="zh-CN" altLang="en-US" sz="20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2pPr>
            <a:lvl3pPr marL="1082675" indent="-454025">
              <a:buFont typeface="Wingdings" pitchFamily="2" charset="2"/>
              <a:buChar char="ü"/>
              <a:defRPr lang="zh-CN" altLang="en-US" sz="1800" dirty="0" smtClean="0">
                <a:solidFill>
                  <a:schemeClr val="tx1"/>
                </a:solidFill>
                <a:latin typeface="+mn-lt"/>
                <a:ea typeface="微软雅黑" pitchFamily="34" charset="-122"/>
              </a:defRPr>
            </a:lvl3pPr>
            <a:lvl4pPr>
              <a:defRPr sz="18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628650" lvl="1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l"/>
              <a:tabLst>
                <a:tab pos="628650" algn="l"/>
              </a:tabLst>
            </a:pPr>
            <a:r>
              <a:rPr lang="zh-CN" altLang="en-US" dirty="0" smtClean="0"/>
              <a:t>第二级</a:t>
            </a:r>
          </a:p>
          <a:p>
            <a:pPr marL="900113" lvl="2" indent="-271463" algn="l" rtl="0" eaLnBrk="0" fontAlgn="base" hangingPunct="0">
              <a:lnSpc>
                <a:spcPct val="100000"/>
              </a:lnSpc>
              <a:spcBef>
                <a:spcPts val="100"/>
              </a:spcBef>
              <a:spcAft>
                <a:spcPct val="0"/>
              </a:spcAft>
              <a:buClr>
                <a:srgbClr val="339933"/>
              </a:buClr>
              <a:buFont typeface="Wingdings" pitchFamily="2" charset="2"/>
              <a:buChar char="ü"/>
            </a:pPr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764704"/>
            <a:ext cx="75608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764704"/>
            <a:ext cx="1368152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00192" y="5661248"/>
            <a:ext cx="432048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884368" y="5661248"/>
            <a:ext cx="432048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6366520"/>
            <a:ext cx="122413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 smtClean="0">
                <a:solidFill>
                  <a:schemeClr val="bg1"/>
                </a:solidFill>
              </a:rPr>
              <a:t>CHINA TELECOM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6597352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 smtClean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 smtClean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6354638"/>
            <a:ext cx="228529" cy="242714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6597352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6426000"/>
            <a:ext cx="6192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 smtClean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1" y="6480000"/>
            <a:ext cx="1223963" cy="288032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660232" y="5301208"/>
            <a:ext cx="2483768" cy="72008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8" name="Picture 2" descr="C:\Users\x230\AppData\Roaming\Tencent\Users\741791342\QQ\WinTemp\RichOle\YMX$JI%R%0]85X_D8)[V56Y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5373216"/>
            <a:ext cx="2337793" cy="1484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C:\Users\x230\AppData\Roaming\Tencent\Users\741791342\QQ\WinTemp\RichOle\N6N`NC1795SITY]9WY0112T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5398774"/>
            <a:ext cx="2262090" cy="1459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矩形 9"/>
          <p:cNvSpPr/>
          <p:nvPr userDrawn="1"/>
        </p:nvSpPr>
        <p:spPr bwMode="auto">
          <a:xfrm>
            <a:off x="0" y="5301208"/>
            <a:ext cx="6732240" cy="72008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 smtClean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7199784" y="5784939"/>
            <a:ext cx="1944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rgbClr val="002774"/>
                </a:solidFill>
                <a:latin typeface="Microsoft YaHei UI" pitchFamily="34" charset="-122"/>
                <a:ea typeface="Microsoft YaHei UI" pitchFamily="34" charset="-122"/>
                <a:cs typeface="Arial" pitchFamily="34" charset="0"/>
              </a:rPr>
              <a:t>CHINA TELECOM</a:t>
            </a:r>
            <a:endParaRPr lang="zh-CN" altLang="en-US" sz="1400" b="1" dirty="0">
              <a:solidFill>
                <a:srgbClr val="002774"/>
              </a:solidFill>
              <a:latin typeface="Microsoft YaHei UI" pitchFamily="34" charset="-122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6911752" y="6093296"/>
            <a:ext cx="201622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1" i="1" kern="1200" spc="300" dirty="0" smtClean="0">
                <a:solidFill>
                  <a:srgbClr val="002774"/>
                </a:solidFill>
                <a:latin typeface="Arial" pitchFamily="34" charset="0"/>
                <a:ea typeface="Arial Unicode MS" pitchFamily="34" charset="-122"/>
                <a:cs typeface="Arial" pitchFamily="34" charset="0"/>
              </a:rPr>
              <a:t>Connecting the World</a:t>
            </a:r>
            <a:endParaRPr lang="zh-CN" altLang="en-US" sz="800" b="1" i="1" kern="1200" spc="300" dirty="0">
              <a:solidFill>
                <a:srgbClr val="002774"/>
              </a:solidFill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6983760" y="6092716"/>
            <a:ext cx="1800200" cy="0"/>
          </a:xfrm>
          <a:prstGeom prst="line">
            <a:avLst/>
          </a:prstGeom>
          <a:ln>
            <a:solidFill>
              <a:srgbClr val="0027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1" descr="C:\Users\x230\AppData\Roaming\Tencent\Users\741791342\QQ\WinTemp\RichOle\T~2RM5ZT%4L@N@6AC({]Y}4.jpg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FFC"/>
              </a:clrFrom>
              <a:clrTo>
                <a:srgbClr val="F6FF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83760" y="5755944"/>
            <a:ext cx="316362" cy="336772"/>
          </a:xfrm>
          <a:prstGeom prst="rect">
            <a:avLst/>
          </a:prstGeom>
          <a:noFill/>
        </p:spPr>
      </p:pic>
      <p:pic>
        <p:nvPicPr>
          <p:cNvPr id="25" name="Picture 2" descr="C:\Users\x230\AppData\Roaming\Tencent\Users\741791342\QQ\WinTemp\RichOle\K3DYPWGQDCRUSL}G%_U35~Y.jpg"/>
          <p:cNvPicPr>
            <a:picLocks noChangeAspect="1" noChangeArrowheads="1"/>
          </p:cNvPicPr>
          <p:nvPr userDrawn="1"/>
        </p:nvPicPr>
        <p:blipFill>
          <a:blip r:embed="rId5" cstate="print"/>
          <a:stretch>
            <a:fillRect/>
          </a:stretch>
        </p:blipFill>
        <p:spPr bwMode="auto">
          <a:xfrm>
            <a:off x="35496" y="5445224"/>
            <a:ext cx="2122519" cy="1340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1894D-4D61-4CF1-9732-B25DDBCD78EB}" type="datetime1">
              <a:rPr lang="zh-CN" altLang="en-US" smtClean="0"/>
              <a:pPr/>
              <a:t>2016/6/7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265C8-3693-49E5-84B9-C9AD803A704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611560" y="4149080"/>
            <a:ext cx="7848872" cy="936104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>
                <a:latin typeface="+mn-lt"/>
              </a:rPr>
              <a:t>Motivation for new SI on </a:t>
            </a:r>
            <a:r>
              <a:rPr lang="en-US" altLang="zh-CN" sz="2800" dirty="0" smtClean="0">
                <a:latin typeface="+mn-lt"/>
              </a:rPr>
              <a:t/>
            </a:r>
            <a:br>
              <a:rPr lang="en-US" altLang="zh-CN" sz="2800" dirty="0" smtClean="0">
                <a:latin typeface="+mn-lt"/>
              </a:rPr>
            </a:br>
            <a:r>
              <a:rPr lang="en-US" altLang="zh-CN" sz="2800" dirty="0" smtClean="0">
                <a:latin typeface="+mn-lt"/>
              </a:rPr>
              <a:t>Interference </a:t>
            </a:r>
            <a:r>
              <a:rPr lang="en-US" altLang="zh-CN" sz="2800" dirty="0">
                <a:latin typeface="+mn-lt"/>
              </a:rPr>
              <a:t>cancellation </a:t>
            </a:r>
            <a:r>
              <a:rPr lang="en-US" altLang="zh-CN" sz="2800" dirty="0" smtClean="0">
                <a:latin typeface="+mn-lt"/>
              </a:rPr>
              <a:t>receiver </a:t>
            </a:r>
            <a:r>
              <a:rPr lang="en-US" altLang="zh-CN" sz="2800" dirty="0">
                <a:latin typeface="+mn-lt"/>
              </a:rPr>
              <a:t>for LTE BS</a:t>
            </a:r>
            <a:endParaRPr lang="zh-CN" altLang="en-US" sz="2800" dirty="0"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"/>
          </p:nvPr>
        </p:nvSpPr>
        <p:spPr>
          <a:xfrm>
            <a:off x="1267544" y="5517232"/>
            <a:ext cx="6400800" cy="792088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</a:pPr>
            <a:r>
              <a:rPr lang="en-US" altLang="zh-CN" dirty="0">
                <a:latin typeface="+mn-lt"/>
              </a:rPr>
              <a:t>China </a:t>
            </a:r>
            <a:r>
              <a:rPr lang="en-US" altLang="zh-CN" dirty="0" smtClean="0">
                <a:latin typeface="+mn-lt"/>
              </a:rPr>
              <a:t>Telecom, Huawei </a:t>
            </a:r>
          </a:p>
          <a:p>
            <a:pPr>
              <a:spcBef>
                <a:spcPts val="200"/>
              </a:spcBef>
            </a:pPr>
            <a:r>
              <a:rPr lang="en-US" altLang="zh-CN" dirty="0" smtClean="0">
                <a:latin typeface="+mn-lt"/>
              </a:rPr>
              <a:t>June, 2016</a:t>
            </a:r>
            <a:endParaRPr lang="en-US" altLang="zh-CN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24328" y="764704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/>
              <a:t>RP-160768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Motivation for BS IC receiver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316835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2000" b="1" dirty="0"/>
              <a:t>Importance of LTE </a:t>
            </a:r>
            <a:r>
              <a:rPr lang="en-US" altLang="zh-CN" sz="2000" b="1" dirty="0" smtClean="0"/>
              <a:t>UL </a:t>
            </a:r>
            <a:r>
              <a:rPr lang="en-US" altLang="zh-CN" sz="2000" b="1" dirty="0"/>
              <a:t>throughput improvement</a:t>
            </a:r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/>
              <a:t>With the wider usage of mobile applications like cloud services, social networking and point to point video/file sharing, UL traffic load is becoming much heavier.</a:t>
            </a:r>
          </a:p>
          <a:p>
            <a:pPr>
              <a:spcBef>
                <a:spcPts val="600"/>
              </a:spcBef>
              <a:spcAft>
                <a:spcPts val="300"/>
              </a:spcAft>
            </a:pPr>
            <a:r>
              <a:rPr lang="en-US" altLang="zh-CN" sz="2000" b="1" dirty="0" smtClean="0"/>
              <a:t>LTE UL is interference limited in typical networks, and co-channel </a:t>
            </a:r>
            <a:r>
              <a:rPr lang="en-US" altLang="zh-CN" sz="2000" b="1" dirty="0"/>
              <a:t>interference has substantial impact on </a:t>
            </a:r>
            <a:r>
              <a:rPr lang="en-US" altLang="zh-CN" sz="2000" b="1" dirty="0" smtClean="0"/>
              <a:t>UL cell </a:t>
            </a:r>
            <a:r>
              <a:rPr lang="en-US" altLang="zh-CN" sz="2000" b="1" dirty="0"/>
              <a:t>average and cell edge </a:t>
            </a:r>
            <a:r>
              <a:rPr lang="en-US" altLang="zh-CN" sz="2000" b="1" dirty="0" smtClean="0"/>
              <a:t>throughput</a:t>
            </a:r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 smtClean="0"/>
              <a:t>BS MMSE-IRC </a:t>
            </a:r>
            <a:r>
              <a:rPr lang="en-US" altLang="zh-CN" sz="1800" dirty="0"/>
              <a:t>receiver can bring in </a:t>
            </a:r>
            <a:r>
              <a:rPr lang="en-US" altLang="zh-CN" sz="1800" dirty="0" smtClean="0"/>
              <a:t>significant SINR gain </a:t>
            </a:r>
            <a:r>
              <a:rPr lang="en-US" altLang="zh-CN" sz="1800" dirty="0"/>
              <a:t>over MMSE receiver by suppressing the inter-cell interference, in both homogeneous and heterogeneous networks, as concluded in </a:t>
            </a:r>
            <a:r>
              <a:rPr lang="en-US" altLang="zh-CN" sz="1800" dirty="0" smtClean="0"/>
              <a:t>TR 36.884 [1].</a:t>
            </a:r>
            <a:endParaRPr lang="en-US" altLang="zh-CN" sz="1800" dirty="0"/>
          </a:p>
          <a:p>
            <a:pPr marL="625475" lvl="1" indent="-265113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SzPct val="85000"/>
            </a:pPr>
            <a:r>
              <a:rPr lang="en-US" altLang="zh-CN" sz="1800" dirty="0">
                <a:solidFill>
                  <a:srgbClr val="0000FF"/>
                </a:solidFill>
              </a:rPr>
              <a:t>Consider the further evolution of BS receiver, such as interference </a:t>
            </a:r>
            <a:r>
              <a:rPr lang="en-US" altLang="zh-CN" sz="1800" dirty="0" smtClean="0">
                <a:solidFill>
                  <a:srgbClr val="0000FF"/>
                </a:solidFill>
              </a:rPr>
              <a:t>cancellation (IC) receiver</a:t>
            </a:r>
            <a:r>
              <a:rPr lang="en-US" altLang="zh-CN" sz="1800" dirty="0" smtClean="0"/>
              <a:t>, </a:t>
            </a:r>
            <a:r>
              <a:rPr lang="en-US" altLang="zh-CN" sz="1800" dirty="0"/>
              <a:t>to mitigate the inter-cell interference as well as the intra-cell inter-user </a:t>
            </a:r>
            <a:r>
              <a:rPr lang="en-US" altLang="zh-CN" sz="1800" dirty="0" smtClean="0"/>
              <a:t>interference.</a:t>
            </a:r>
            <a:endParaRPr lang="en-US" altLang="zh-CN" sz="1800" dirty="0"/>
          </a:p>
        </p:txBody>
      </p:sp>
      <p:sp>
        <p:nvSpPr>
          <p:cNvPr id="15" name="圆角矩形 14"/>
          <p:cNvSpPr/>
          <p:nvPr/>
        </p:nvSpPr>
        <p:spPr>
          <a:xfrm>
            <a:off x="1042988" y="4988991"/>
            <a:ext cx="1225550" cy="4318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7" name="矩形 16"/>
          <p:cNvSpPr/>
          <p:nvPr/>
        </p:nvSpPr>
        <p:spPr>
          <a:xfrm>
            <a:off x="1184275" y="5023916"/>
            <a:ext cx="8810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</a:rPr>
              <a:t>MMSE</a:t>
            </a:r>
            <a:endParaRPr lang="zh-CN" altLang="en-US" sz="2000" dirty="0">
              <a:latin typeface="+mn-lt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5012804"/>
            <a:ext cx="1579563" cy="4318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19" name="矩形 18"/>
          <p:cNvSpPr/>
          <p:nvPr/>
        </p:nvSpPr>
        <p:spPr>
          <a:xfrm>
            <a:off x="3419475" y="5044554"/>
            <a:ext cx="130651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</a:rPr>
              <a:t>MMSE-IRC</a:t>
            </a:r>
            <a:endParaRPr lang="zh-CN" altLang="en-US" sz="2000" dirty="0">
              <a:latin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5939755" y="5012804"/>
            <a:ext cx="1152525" cy="4318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1" name="矩形 20"/>
          <p:cNvSpPr/>
          <p:nvPr/>
        </p:nvSpPr>
        <p:spPr>
          <a:xfrm>
            <a:off x="6342390" y="5012804"/>
            <a:ext cx="3898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 smtClean="0">
                <a:latin typeface="+mn-lt"/>
              </a:rPr>
              <a:t>IC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2411413" y="5138216"/>
            <a:ext cx="360362" cy="263525"/>
          </a:xfrm>
          <a:prstGeom prst="rightArrow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3" name="矩形 22"/>
          <p:cNvSpPr/>
          <p:nvPr/>
        </p:nvSpPr>
        <p:spPr>
          <a:xfrm>
            <a:off x="4140200" y="4365104"/>
            <a:ext cx="2446338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dirty="0">
                <a:latin typeface="+mn-lt"/>
                <a:cs typeface="Arial" pitchFamily="34" charset="0"/>
              </a:rPr>
              <a:t>BS advanced receiver</a:t>
            </a:r>
            <a:endParaRPr lang="zh-CN" altLang="en-US" sz="2000" dirty="0">
              <a:latin typeface="+mn-lt"/>
              <a:cs typeface="Arial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00102" y="5484936"/>
            <a:ext cx="1803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dirty="0">
                <a:latin typeface="+mj-lt"/>
                <a:cs typeface="Tahoma" pitchFamily="34" charset="0"/>
              </a:rPr>
              <a:t>C</a:t>
            </a:r>
            <a:r>
              <a:rPr lang="en-US" altLang="zh-CN" sz="1800" dirty="0" smtClean="0">
                <a:latin typeface="+mj-lt"/>
                <a:cs typeface="Tahoma" pitchFamily="34" charset="0"/>
              </a:rPr>
              <a:t>ompleted in June 2016</a:t>
            </a:r>
            <a:endParaRPr lang="zh-CN" altLang="en-US" sz="1800" dirty="0">
              <a:latin typeface="+mj-lt"/>
              <a:cs typeface="Tahoma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87674" y="4838179"/>
            <a:ext cx="4824685" cy="1366837"/>
          </a:xfrm>
          <a:prstGeom prst="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508624" y="5485879"/>
            <a:ext cx="20877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Proposed to </a:t>
            </a:r>
            <a:r>
              <a:rPr lang="en-US" altLang="zh-CN" sz="1800" dirty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be considered </a:t>
            </a:r>
            <a:r>
              <a:rPr lang="en-US" altLang="zh-CN" sz="1800" dirty="0" smtClean="0">
                <a:solidFill>
                  <a:srgbClr val="C00000"/>
                </a:solidFill>
                <a:latin typeface="Calibri" pitchFamily="34" charset="0"/>
                <a:cs typeface="Tahoma" pitchFamily="34" charset="0"/>
              </a:rPr>
              <a:t>in Rel-14</a:t>
            </a:r>
            <a:endParaRPr lang="zh-CN" altLang="en-US" sz="1800" dirty="0">
              <a:solidFill>
                <a:srgbClr val="C00000"/>
              </a:solidFill>
              <a:latin typeface="Calibri" pitchFamily="34" charset="0"/>
              <a:cs typeface="Tahoma" pitchFamily="34" charset="0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5219750" y="5125516"/>
            <a:ext cx="360362" cy="263525"/>
          </a:xfrm>
          <a:prstGeom prst="rightArrow">
            <a:avLst/>
          </a:prstGeom>
          <a:solidFill>
            <a:srgbClr val="FFFFFF"/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49544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41024"/>
            <a:ext cx="3032950" cy="14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856984" cy="69215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Target scenarios</a:t>
            </a:r>
            <a:endParaRPr lang="zh-CN" altLang="en-US" sz="2800" dirty="0"/>
          </a:p>
        </p:txBody>
      </p:sp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66" y="3825702"/>
            <a:ext cx="3024000" cy="173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215516" y="1052736"/>
            <a:ext cx="4355295" cy="3554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b="1" dirty="0" smtClean="0"/>
              <a:t>Scenario 1: </a:t>
            </a:r>
            <a:r>
              <a:rPr lang="en-GB" b="1" dirty="0"/>
              <a:t>inter-cell interference </a:t>
            </a:r>
            <a:r>
              <a:rPr lang="en-GB" b="1" dirty="0" smtClean="0"/>
              <a:t>scenario</a:t>
            </a:r>
          </a:p>
        </p:txBody>
      </p:sp>
      <p:cxnSp>
        <p:nvCxnSpPr>
          <p:cNvPr id="18" name="直接连接符 17"/>
          <p:cNvCxnSpPr/>
          <p:nvPr/>
        </p:nvCxnSpPr>
        <p:spPr>
          <a:xfrm rot="5400000">
            <a:off x="2556032" y="3289286"/>
            <a:ext cx="4608000" cy="0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7"/>
          <a:stretch/>
        </p:blipFill>
        <p:spPr bwMode="auto">
          <a:xfrm>
            <a:off x="5508104" y="2914178"/>
            <a:ext cx="2736000" cy="1571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251520" y="1404065"/>
            <a:ext cx="450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US" altLang="zh-CN" dirty="0" smtClean="0"/>
              <a:t>T</a:t>
            </a:r>
            <a:r>
              <a:rPr lang="en-GB" dirty="0" smtClean="0"/>
              <a:t>he </a:t>
            </a:r>
            <a:r>
              <a:rPr lang="en-GB" dirty="0"/>
              <a:t>target cell and interference cell(s) are </a:t>
            </a:r>
            <a:r>
              <a:rPr lang="en-GB" dirty="0">
                <a:solidFill>
                  <a:srgbClr val="0000FF"/>
                </a:solidFill>
              </a:rPr>
              <a:t>co-located or connected with ideal </a:t>
            </a:r>
            <a:r>
              <a:rPr lang="en-GB" dirty="0" smtClean="0">
                <a:solidFill>
                  <a:srgbClr val="0000FF"/>
                </a:solidFill>
              </a:rPr>
              <a:t>backhaul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12472" y="1057976"/>
            <a:ext cx="3708000" cy="1183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en-US" altLang="zh-CN" b="1" dirty="0" smtClean="0"/>
              <a:t>Scenario 2: </a:t>
            </a:r>
            <a:r>
              <a:rPr lang="en-GB" b="1" dirty="0"/>
              <a:t>intra-cell inter-user interference </a:t>
            </a:r>
            <a:r>
              <a:rPr lang="en-GB" b="1" dirty="0" smtClean="0"/>
              <a:t>scenario</a:t>
            </a:r>
          </a:p>
          <a:p>
            <a:pPr marL="177800" indent="-17780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§"/>
            </a:pPr>
            <a:r>
              <a:rPr lang="en-GB" dirty="0">
                <a:solidFill>
                  <a:srgbClr val="0000FF"/>
                </a:solidFill>
              </a:rPr>
              <a:t>M</a:t>
            </a:r>
            <a:r>
              <a:rPr lang="en-GB" dirty="0" smtClean="0">
                <a:solidFill>
                  <a:srgbClr val="0000FF"/>
                </a:solidFill>
              </a:rPr>
              <a:t>ultiple </a:t>
            </a:r>
            <a:r>
              <a:rPr lang="en-GB" dirty="0">
                <a:solidFill>
                  <a:srgbClr val="0000FF"/>
                </a:solidFill>
              </a:rPr>
              <a:t>users are co-scheduled </a:t>
            </a:r>
            <a:r>
              <a:rPr lang="en-GB" dirty="0"/>
              <a:t>on the same resource elements</a:t>
            </a:r>
          </a:p>
        </p:txBody>
      </p:sp>
      <p:sp>
        <p:nvSpPr>
          <p:cNvPr id="17" name="矩形 16"/>
          <p:cNvSpPr/>
          <p:nvPr/>
        </p:nvSpPr>
        <p:spPr>
          <a:xfrm>
            <a:off x="107504" y="5805264"/>
            <a:ext cx="8928992" cy="36933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lvl="1" algn="ctr">
              <a:spcBef>
                <a:spcPts val="600"/>
              </a:spcBef>
              <a:spcAft>
                <a:spcPts val="600"/>
              </a:spcAft>
              <a:buSzPct val="85000"/>
              <a:tabLst>
                <a:tab pos="717550" algn="l"/>
              </a:tabLst>
            </a:pPr>
            <a:r>
              <a:rPr lang="en-GB" altLang="en-US" b="1" dirty="0">
                <a:solidFill>
                  <a:srgbClr val="FFFFFF"/>
                </a:solidFill>
              </a:rPr>
              <a:t>In scenario </a:t>
            </a:r>
            <a:r>
              <a:rPr lang="en-GB" altLang="en-US" b="1" dirty="0" smtClean="0">
                <a:solidFill>
                  <a:srgbClr val="FFFFFF"/>
                </a:solidFill>
              </a:rPr>
              <a:t>1 </a:t>
            </a:r>
            <a:r>
              <a:rPr lang="en-GB" altLang="en-US" b="1" dirty="0">
                <a:solidFill>
                  <a:srgbClr val="FFFFFF"/>
                </a:solidFill>
              </a:rPr>
              <a:t>and 2, full knowledge of interference parameters is available at the target cell.</a:t>
            </a:r>
            <a:endParaRPr lang="en-US" alt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76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Potential gain by BS </a:t>
            </a:r>
            <a:r>
              <a:rPr lang="en-US" altLang="zh-CN" sz="2800" dirty="0" smtClean="0"/>
              <a:t>IC </a:t>
            </a:r>
            <a:r>
              <a:rPr lang="en-US" altLang="zh-CN" sz="2800" dirty="0"/>
              <a:t>receiver </a:t>
            </a:r>
            <a:r>
              <a:rPr lang="en-US" altLang="zh-CN" sz="2800" dirty="0" smtClean="0"/>
              <a:t>(1/2</a:t>
            </a:r>
            <a:r>
              <a:rPr lang="en-US" altLang="zh-CN" sz="2800" dirty="0"/>
              <a:t>)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179512" y="90872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b="1" dirty="0" smtClean="0">
                <a:solidFill>
                  <a:srgbClr val="0000FF"/>
                </a:solidFill>
              </a:rPr>
              <a:t>In the inter-cell </a:t>
            </a:r>
            <a:r>
              <a:rPr lang="en-GB" b="1" dirty="0">
                <a:solidFill>
                  <a:srgbClr val="0000FF"/>
                </a:solidFill>
              </a:rPr>
              <a:t>interference </a:t>
            </a:r>
            <a:r>
              <a:rPr lang="en-GB" b="1" dirty="0" smtClean="0">
                <a:solidFill>
                  <a:srgbClr val="0000FF"/>
                </a:solidFill>
              </a:rPr>
              <a:t>scenario (scenario 1), compared to MMSE-IRC receiver, BS IC </a:t>
            </a:r>
            <a:r>
              <a:rPr lang="en-GB" b="1" dirty="0">
                <a:solidFill>
                  <a:srgbClr val="0000FF"/>
                </a:solidFill>
              </a:rPr>
              <a:t>receiver is expected to </a:t>
            </a:r>
            <a:r>
              <a:rPr lang="en-GB" b="1" dirty="0" smtClean="0">
                <a:solidFill>
                  <a:srgbClr val="0000FF"/>
                </a:solidFill>
              </a:rPr>
              <a:t>further improve the received SINR for cell </a:t>
            </a:r>
            <a:r>
              <a:rPr lang="en-GB" altLang="zh-CN" b="1" dirty="0">
                <a:solidFill>
                  <a:srgbClr val="0000FF"/>
                </a:solidFill>
              </a:rPr>
              <a:t>center </a:t>
            </a:r>
            <a:r>
              <a:rPr lang="en-GB" b="1" dirty="0" smtClean="0">
                <a:solidFill>
                  <a:srgbClr val="0000FF"/>
                </a:solidFill>
              </a:rPr>
              <a:t>and cell </a:t>
            </a:r>
            <a:r>
              <a:rPr lang="en-GB" altLang="zh-CN" b="1" dirty="0" smtClean="0">
                <a:solidFill>
                  <a:srgbClr val="0000FF"/>
                </a:solidFill>
              </a:rPr>
              <a:t>edge </a:t>
            </a:r>
            <a:r>
              <a:rPr lang="en-GB" b="1" dirty="0" smtClean="0">
                <a:solidFill>
                  <a:srgbClr val="0000FF"/>
                </a:solidFill>
              </a:rPr>
              <a:t>UEs. </a:t>
            </a:r>
            <a:endParaRPr lang="en-US" b="1" dirty="0">
              <a:solidFill>
                <a:srgbClr val="0000FF"/>
              </a:solidFill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526651"/>
              </p:ext>
            </p:extLst>
          </p:nvPr>
        </p:nvGraphicFramePr>
        <p:xfrm>
          <a:off x="467544" y="1692034"/>
          <a:ext cx="8136904" cy="4529383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440160"/>
                <a:gridCol w="1296144"/>
                <a:gridCol w="1656184"/>
                <a:gridCol w="1944216"/>
                <a:gridCol w="1800200"/>
              </a:tblGrid>
              <a:tr h="550905"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Interference level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(DIP1, DIP2)</a:t>
                      </a:r>
                      <a:endParaRPr lang="en-US" altLang="zh-CN" sz="16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Average MMSE-IRC</a:t>
                      </a:r>
                      <a:r>
                        <a:rPr lang="en-US" altLang="zh-CN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gain over MMSE ***</a:t>
                      </a:r>
                      <a:endParaRPr lang="en-US" altLang="zh-CN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Potential </a:t>
                      </a:r>
                      <a:r>
                        <a:rPr lang="en-US" altLang="zh-CN" sz="1600" b="1" i="0" u="none" strike="noStrike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IC gain</a:t>
                      </a:r>
                      <a:endParaRPr lang="en-US" altLang="zh-CN" sz="1600" b="1" i="0" u="none" strike="noStrike" dirty="0" smtClean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over MMSE ****</a:t>
                      </a:r>
                      <a:endParaRPr lang="en-US" altLang="zh-CN" sz="1600" b="1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20027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Homogeneous scenario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Low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-5.55, 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-7.09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2.79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Medium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-3.17,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-7.03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4.96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814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High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-1.11,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-10.91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</a:t>
                      </a:r>
                      <a:r>
                        <a:rPr lang="en-US" altLang="zh-CN" sz="16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**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3.1 dB for 2Rx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4.4-4.7 dB for 4Rx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4.9-5.0 dB for 8Rx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8.40 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rowSpan="3">
                  <a:txBody>
                    <a:bodyPr/>
                    <a:lstStyle/>
                    <a:p>
                      <a:pPr algn="ctr" font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Co-channel </a:t>
                      </a:r>
                      <a:r>
                        <a:rPr lang="fi-FI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heterogeneous scenario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Low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-4.73,</a:t>
                      </a:r>
                      <a:r>
                        <a:rPr lang="en-US" altLang="zh-CN" sz="1600" u="none" strike="noStrike" baseline="0" dirty="0" smtClean="0">
                          <a:effectLst/>
                          <a:latin typeface="+mn-lt"/>
                          <a:cs typeface="Arial" pitchFamily="34" charset="0"/>
                        </a:rPr>
                        <a:t>  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-6.67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 *</a:t>
                      </a:r>
                      <a:endParaRPr lang="en-US" altLang="zh-CN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3.49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3200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Medium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-2.08,  -7.17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* 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7.23 </a:t>
                      </a: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81417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High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(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-0.43, -13.78</a:t>
                      </a:r>
                      <a:r>
                        <a:rPr lang="en-US" altLang="zh-CN" sz="16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)</a:t>
                      </a:r>
                      <a:r>
                        <a:rPr lang="en-US" altLang="zh-CN" sz="1600" u="none" strike="noStrike" dirty="0" smtClean="0">
                          <a:effectLst/>
                          <a:latin typeface="+mn-lt"/>
                          <a:cs typeface="Arial" pitchFamily="34" charset="0"/>
                        </a:rPr>
                        <a:t> **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5.5-5.9 dB for 2Rx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7.5-8.3 dB for 4Rx</a:t>
                      </a:r>
                    </a:p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r>
                        <a:rPr lang="en-US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8.4-8.9 dB for 8Rx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b="0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cs typeface="Arial" pitchFamily="34" charset="0"/>
                        </a:rPr>
                        <a:t>12.81 dB</a:t>
                      </a:r>
                      <a:endParaRPr lang="en-US" altLang="zh-CN" sz="1600" b="0" i="0" u="none" strike="noStrike" dirty="0">
                        <a:solidFill>
                          <a:srgbClr val="C00000"/>
                        </a:solidFill>
                        <a:effectLst/>
                        <a:latin typeface="+mn-lt"/>
                        <a:cs typeface="Arial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1061247">
                <a:tc gridSpan="5">
                  <a:txBody>
                    <a:bodyPr/>
                    <a:lstStyle/>
                    <a:p>
                      <a:pPr lvl="0" fontAlgn="ctr"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        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DIP values simulated by China Telecom.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      DIP values averaged among 6 companies in Rel-13 BS MMSE-IRC WI [1].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Note***    MMSE-IRC gain averaged among 7 companies in Rel-13 BS MMSE-IRC WI [1].</a:t>
                      </a:r>
                    </a:p>
                    <a:p>
                      <a:pPr lvl="0" fontAlgn="ctr">
                        <a:defRPr/>
                      </a:pP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cs typeface="Arial" pitchFamily="34" charset="0"/>
                        </a:rPr>
                        <a:t>Note****  Assuming that the two interferers are mitigated completely.</a:t>
                      </a: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marL="261938" indent="-174625" algn="l" fontAlgn="ctr">
                        <a:spcBef>
                          <a:spcPts val="0"/>
                        </a:spcBef>
                        <a:spcAft>
                          <a:spcPts val="0"/>
                        </a:spcAft>
                        <a:buSzPct val="70000"/>
                        <a:buFont typeface="Wingdings" pitchFamily="2" charset="2"/>
                        <a:buChar char="l"/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  <a:tc hMerge="1">
                  <a:txBody>
                    <a:bodyPr/>
                    <a:lstStyle/>
                    <a:p>
                      <a:pPr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8000" marR="18000" marT="36000" marB="36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47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Potential gain </a:t>
            </a:r>
            <a:r>
              <a:rPr lang="en-US" altLang="zh-CN" sz="2800" dirty="0" smtClean="0"/>
              <a:t>by BS IC receiver (2/2)</a:t>
            </a:r>
            <a:endParaRPr lang="zh-CN" alt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4049" y="2060848"/>
            <a:ext cx="3960440" cy="3638495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200"/>
              </a:spcBef>
              <a:spcAft>
                <a:spcPts val="200"/>
              </a:spcAft>
              <a:buSzPct val="85000"/>
              <a:buFont typeface="Wingdings" pitchFamily="2" charset="2"/>
              <a:buChar char="Ø"/>
            </a:pPr>
            <a:r>
              <a:rPr lang="en-US" altLang="zh-CN" sz="1800" dirty="0"/>
              <a:t>Capacity region for joint decoding indicates the performance upper band for </a:t>
            </a:r>
            <a:r>
              <a:rPr lang="en-US" altLang="zh-CN" sz="1800" dirty="0" smtClean="0"/>
              <a:t>IC </a:t>
            </a:r>
            <a:r>
              <a:rPr lang="en-US" altLang="zh-CN" sz="1800" dirty="0"/>
              <a:t>receiver.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Joint decoding: decoding of all signals is performed simultaneously. </a:t>
            </a:r>
          </a:p>
          <a:p>
            <a:pPr marL="342900" lvl="1" indent="-342900">
              <a:spcBef>
                <a:spcPts val="600"/>
              </a:spcBef>
              <a:spcAft>
                <a:spcPts val="200"/>
              </a:spcAft>
              <a:buSzPct val="85000"/>
              <a:buFont typeface="Wingdings" pitchFamily="2" charset="2"/>
              <a:buChar char="Ø"/>
            </a:pPr>
            <a:r>
              <a:rPr lang="en-US" altLang="zh-CN" sz="1800" dirty="0" smtClean="0"/>
              <a:t>Capacity </a:t>
            </a:r>
            <a:r>
              <a:rPr lang="en-US" altLang="zh-CN" sz="1800" dirty="0"/>
              <a:t>region for </a:t>
            </a:r>
            <a:r>
              <a:rPr lang="en-US" altLang="zh-CN" sz="1800" dirty="0" smtClean="0"/>
              <a:t>independent </a:t>
            </a:r>
            <a:r>
              <a:rPr lang="en-US" altLang="zh-CN" sz="1800" dirty="0"/>
              <a:t>decoding indicates the performance upper band for MMSE receiver.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Independent decoding: different signals are decoded independently and in parallel.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6" t="2997" r="1337" b="11967"/>
          <a:stretch/>
        </p:blipFill>
        <p:spPr bwMode="auto">
          <a:xfrm>
            <a:off x="373230" y="2321852"/>
            <a:ext cx="4278497" cy="29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69036" y="5237852"/>
            <a:ext cx="48600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/>
              <a:t>Fig. Capacity regions for a two-user </a:t>
            </a:r>
            <a:r>
              <a:rPr lang="en-US" altLang="zh-CN" sz="1600" i="1" dirty="0" smtClean="0"/>
              <a:t>M</a:t>
            </a:r>
            <a:r>
              <a:rPr lang="en-US" altLang="zh-CN" sz="1600" dirty="0" smtClean="0"/>
              <a:t>-receiver system</a:t>
            </a:r>
            <a:endParaRPr lang="zh-CN" altLang="en-US" sz="1600" dirty="0"/>
          </a:p>
        </p:txBody>
      </p:sp>
      <p:sp>
        <p:nvSpPr>
          <p:cNvPr id="7" name="矩形 6"/>
          <p:cNvSpPr/>
          <p:nvPr/>
        </p:nvSpPr>
        <p:spPr>
          <a:xfrm>
            <a:off x="251520" y="980728"/>
            <a:ext cx="849694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b="1" dirty="0">
                <a:solidFill>
                  <a:srgbClr val="0000FF"/>
                </a:solidFill>
              </a:rPr>
              <a:t>In the intra-cell inter-user interference </a:t>
            </a:r>
            <a:r>
              <a:rPr lang="en-GB" sz="1900" b="1" dirty="0" smtClean="0">
                <a:solidFill>
                  <a:srgbClr val="0000FF"/>
                </a:solidFill>
              </a:rPr>
              <a:t>scenario (scenario 2), compared to </a:t>
            </a:r>
            <a:r>
              <a:rPr lang="en-GB" altLang="zh-CN" sz="1900" b="1" dirty="0" smtClean="0">
                <a:solidFill>
                  <a:srgbClr val="0000FF"/>
                </a:solidFill>
              </a:rPr>
              <a:t>MMSE receiver, </a:t>
            </a:r>
            <a:r>
              <a:rPr lang="en-GB" sz="1900" b="1" dirty="0" smtClean="0">
                <a:solidFill>
                  <a:srgbClr val="0000FF"/>
                </a:solidFill>
              </a:rPr>
              <a:t>BS IC </a:t>
            </a:r>
            <a:r>
              <a:rPr lang="en-GB" sz="1900" b="1" dirty="0">
                <a:solidFill>
                  <a:srgbClr val="0000FF"/>
                </a:solidFill>
              </a:rPr>
              <a:t>receiver is expected to </a:t>
            </a:r>
            <a:r>
              <a:rPr lang="en-GB" sz="1900" b="1" dirty="0" smtClean="0">
                <a:solidFill>
                  <a:srgbClr val="0000FF"/>
                </a:solidFill>
              </a:rPr>
              <a:t>achieve noticeable throughput gain for </a:t>
            </a:r>
            <a:r>
              <a:rPr lang="en-US" sz="1900" b="1" dirty="0">
                <a:solidFill>
                  <a:srgbClr val="0000FF"/>
                </a:solidFill>
              </a:rPr>
              <a:t>cell </a:t>
            </a:r>
            <a:r>
              <a:rPr lang="en-US" sz="1900" b="1" dirty="0" smtClean="0">
                <a:solidFill>
                  <a:srgbClr val="0000FF"/>
                </a:solidFill>
              </a:rPr>
              <a:t>center </a:t>
            </a:r>
            <a:r>
              <a:rPr lang="en-US" sz="1900" b="1" dirty="0">
                <a:solidFill>
                  <a:srgbClr val="0000FF"/>
                </a:solidFill>
              </a:rPr>
              <a:t>and cell edge </a:t>
            </a:r>
            <a:r>
              <a:rPr lang="en-GB" sz="1900" b="1" dirty="0" smtClean="0">
                <a:solidFill>
                  <a:srgbClr val="0000FF"/>
                </a:solidFill>
              </a:rPr>
              <a:t>UEs, based on </a:t>
            </a:r>
            <a:r>
              <a:rPr lang="en-GB" sz="1900" b="1" dirty="0">
                <a:solidFill>
                  <a:srgbClr val="0000FF"/>
                </a:solidFill>
              </a:rPr>
              <a:t>the </a:t>
            </a:r>
            <a:r>
              <a:rPr lang="en-GB" sz="1900" b="1" dirty="0" smtClean="0">
                <a:solidFill>
                  <a:srgbClr val="0000FF"/>
                </a:solidFill>
              </a:rPr>
              <a:t>theoretical </a:t>
            </a:r>
            <a:r>
              <a:rPr lang="en-GB" sz="1900" b="1" dirty="0">
                <a:solidFill>
                  <a:srgbClr val="0000FF"/>
                </a:solidFill>
              </a:rPr>
              <a:t>analysis </a:t>
            </a:r>
            <a:r>
              <a:rPr lang="en-GB" sz="1900" b="1" dirty="0" smtClean="0">
                <a:solidFill>
                  <a:srgbClr val="0000FF"/>
                </a:solidFill>
              </a:rPr>
              <a:t>[3].</a:t>
            </a:r>
            <a:endParaRPr lang="en-US" sz="19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254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Proposal and scope</a:t>
            </a:r>
            <a:endParaRPr lang="zh-CN" altLang="en-US" sz="2800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79512" y="908720"/>
            <a:ext cx="8568952" cy="5184576"/>
          </a:xfrm>
        </p:spPr>
        <p:txBody>
          <a:bodyPr>
            <a:no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2000" b="1" dirty="0"/>
              <a:t>Proposal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 smtClean="0">
                <a:solidFill>
                  <a:srgbClr val="0000FF"/>
                </a:solidFill>
              </a:rPr>
              <a:t>Start </a:t>
            </a:r>
            <a:r>
              <a:rPr lang="en-US" altLang="zh-CN" sz="1800" dirty="0">
                <a:solidFill>
                  <a:srgbClr val="0000FF"/>
                </a:solidFill>
              </a:rPr>
              <a:t>a RAN4-led SI in Rel-14 to </a:t>
            </a:r>
            <a:r>
              <a:rPr lang="en-US" altLang="zh-CN" sz="1800" dirty="0" smtClean="0">
                <a:solidFill>
                  <a:srgbClr val="0000FF"/>
                </a:solidFill>
              </a:rPr>
              <a:t>study the </a:t>
            </a:r>
            <a:r>
              <a:rPr lang="en-US" altLang="zh-CN" sz="1800" dirty="0">
                <a:solidFill>
                  <a:srgbClr val="0000FF"/>
                </a:solidFill>
              </a:rPr>
              <a:t>performance benefits of BS </a:t>
            </a:r>
            <a:r>
              <a:rPr lang="en-US" altLang="zh-CN" sz="1800" dirty="0" smtClean="0">
                <a:solidFill>
                  <a:srgbClr val="0000FF"/>
                </a:solidFill>
              </a:rPr>
              <a:t>IC </a:t>
            </a:r>
            <a:r>
              <a:rPr lang="en-US" altLang="zh-CN" sz="1800" dirty="0">
                <a:solidFill>
                  <a:srgbClr val="0000FF"/>
                </a:solidFill>
              </a:rPr>
              <a:t>receiver </a:t>
            </a:r>
            <a:r>
              <a:rPr lang="en-US" altLang="zh-CN" sz="1800" dirty="0"/>
              <a:t>under typical deployment scenarios and with practical receiver </a:t>
            </a:r>
            <a:r>
              <a:rPr lang="en-US" altLang="zh-CN" sz="1800" dirty="0" smtClean="0"/>
              <a:t>implementation.</a:t>
            </a:r>
          </a:p>
          <a:p>
            <a:pPr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2000" b="1" dirty="0"/>
              <a:t>Scope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Identify the target deployment scenarios and the co-channel inter/intra-cell interference </a:t>
            </a:r>
            <a:r>
              <a:rPr lang="en-GB" altLang="en-US" sz="1800" dirty="0" smtClean="0"/>
              <a:t>conditions</a:t>
            </a:r>
            <a:endParaRPr lang="en-GB" altLang="en-US" sz="1800" dirty="0"/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US" altLang="zh-CN" sz="1800" dirty="0"/>
              <a:t>Identify the reference receiver structures for PUSCH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Agree on the interference models, interference levels and simulation parameters for link level evaluations</a:t>
            </a:r>
          </a:p>
          <a:p>
            <a:pPr marL="625475" lvl="1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800" dirty="0"/>
              <a:t>Evaluate the link-level gain for PUSCH over baseline </a:t>
            </a:r>
            <a:r>
              <a:rPr lang="en-GB" altLang="en-US" sz="1800" dirty="0" smtClean="0"/>
              <a:t>receiver</a:t>
            </a:r>
          </a:p>
          <a:p>
            <a:pPr marL="988150" lvl="2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600" dirty="0" smtClean="0"/>
              <a:t>Evaluate </a:t>
            </a:r>
            <a:r>
              <a:rPr lang="en-GB" altLang="en-US" sz="1600" dirty="0"/>
              <a:t>the link-level gain over baseline Rel-13 </a:t>
            </a:r>
            <a:r>
              <a:rPr lang="en-GB" altLang="en-US" sz="1600" dirty="0" smtClean="0"/>
              <a:t>MMSE-IRC </a:t>
            </a:r>
            <a:r>
              <a:rPr lang="en-GB" altLang="en-US" sz="1600" dirty="0"/>
              <a:t>receiver for inter-cell interference </a:t>
            </a:r>
            <a:r>
              <a:rPr lang="en-GB" altLang="en-US" sz="1600" dirty="0" smtClean="0"/>
              <a:t>scenarios.</a:t>
            </a:r>
            <a:endParaRPr lang="en-US" altLang="en-US" sz="1600" dirty="0" smtClean="0"/>
          </a:p>
          <a:p>
            <a:pPr marL="988150" lvl="2" indent="-265113">
              <a:spcBef>
                <a:spcPts val="200"/>
              </a:spcBef>
              <a:spcAft>
                <a:spcPts val="200"/>
              </a:spcAft>
              <a:buSzPct val="85000"/>
            </a:pPr>
            <a:r>
              <a:rPr lang="en-GB" altLang="en-US" sz="1600" dirty="0" smtClean="0"/>
              <a:t>Evaluate </a:t>
            </a:r>
            <a:r>
              <a:rPr lang="en-GB" altLang="en-US" sz="1600" dirty="0"/>
              <a:t>the link-level gain over baseline Rel-8 MMSE receiver for intra-cell inter-user interference scenarios.  </a:t>
            </a:r>
            <a:endParaRPr lang="en-US" altLang="zh-CN" dirty="0"/>
          </a:p>
          <a:p>
            <a:pPr marL="360000" lvl="1" indent="0">
              <a:spcBef>
                <a:spcPts val="600"/>
              </a:spcBef>
              <a:buSzPct val="85000"/>
              <a:buNone/>
            </a:pPr>
            <a:r>
              <a:rPr lang="en-US" altLang="zh-CN" sz="1800" b="1" i="1" dirty="0" smtClean="0">
                <a:solidFill>
                  <a:srgbClr val="0000FF"/>
                </a:solidFill>
              </a:rPr>
              <a:t>Note:</a:t>
            </a:r>
            <a:r>
              <a:rPr lang="en-US" altLang="zh-CN" sz="1800" i="1" dirty="0" smtClean="0"/>
              <a:t> </a:t>
            </a:r>
            <a:r>
              <a:rPr lang="en-GB" altLang="en-US" sz="1800" dirty="0"/>
              <a:t>the utilization of BS </a:t>
            </a:r>
            <a:r>
              <a:rPr lang="en-GB" altLang="en-US" sz="1800" dirty="0" smtClean="0"/>
              <a:t>IC </a:t>
            </a:r>
            <a:r>
              <a:rPr lang="en-GB" altLang="en-US" sz="1800" dirty="0"/>
              <a:t>receiver is transparent to the users, and the performance gain of BS </a:t>
            </a:r>
            <a:r>
              <a:rPr lang="en-GB" altLang="en-US" sz="1800" dirty="0" smtClean="0"/>
              <a:t>IC </a:t>
            </a:r>
            <a:r>
              <a:rPr lang="en-GB" altLang="en-US" sz="1800" dirty="0"/>
              <a:t>receiver can also be enjoyed by legacy </a:t>
            </a:r>
            <a:r>
              <a:rPr lang="en-GB" altLang="en-US" sz="1800" dirty="0" smtClean="0"/>
              <a:t>users.</a:t>
            </a:r>
            <a:endParaRPr lang="en-US" altLang="zh-CN" sz="1100" dirty="0" smtClean="0"/>
          </a:p>
        </p:txBody>
      </p:sp>
    </p:spTree>
    <p:extLst>
      <p:ext uri="{BB962C8B-B14F-4D97-AF65-F5344CB8AC3E}">
        <p14:creationId xmlns:p14="http://schemas.microsoft.com/office/powerpoint/2010/main" val="344971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References</a:t>
            </a:r>
            <a:endParaRPr lang="en-US" sz="28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GB" sz="1800" dirty="0"/>
              <a:t>[1</a:t>
            </a:r>
            <a:r>
              <a:rPr lang="en-GB" sz="1800" dirty="0" smtClean="0"/>
              <a:t>] </a:t>
            </a:r>
            <a:r>
              <a:rPr lang="en-US" sz="1800" dirty="0"/>
              <a:t>3GPP RP-160766, “TR 36.884 V2.0.0: Performance requirements of MMSE-IRC receiver for LTE BS”, RAN #72, </a:t>
            </a:r>
            <a:r>
              <a:rPr lang="en-US" sz="1800"/>
              <a:t>Jun </a:t>
            </a:r>
            <a:r>
              <a:rPr lang="en-US" sz="1800" smtClean="0"/>
              <a:t>2016</a:t>
            </a:r>
            <a:r>
              <a:rPr lang="en-GB" sz="1800" smtClean="0"/>
              <a:t>.</a:t>
            </a:r>
            <a:endParaRPr lang="en-US" sz="1800" i="1" dirty="0"/>
          </a:p>
          <a:p>
            <a:pPr marL="0" indent="0" hangingPunct="0">
              <a:buNone/>
            </a:pPr>
            <a:r>
              <a:rPr lang="en-GB" sz="1800" dirty="0"/>
              <a:t>[2</a:t>
            </a:r>
            <a:r>
              <a:rPr lang="en-GB" sz="1800" dirty="0" smtClean="0"/>
              <a:t>] 3GPP </a:t>
            </a:r>
            <a:r>
              <a:rPr lang="en-GB" sz="1800" dirty="0"/>
              <a:t>RP-150206, “Revised WID: Performance requirements of MMSE-IRC receiver for LTE BS”, RAN #67, Mar 2015</a:t>
            </a:r>
            <a:r>
              <a:rPr lang="en-GB" sz="1800" dirty="0" smtClean="0"/>
              <a:t>.</a:t>
            </a:r>
          </a:p>
          <a:p>
            <a:pPr marL="0" indent="0" hangingPunct="0">
              <a:buNone/>
            </a:pPr>
            <a:r>
              <a:rPr lang="en-US" sz="1800" dirty="0" smtClean="0"/>
              <a:t>[3] </a:t>
            </a:r>
            <a:r>
              <a:rPr lang="en-US" sz="1800" dirty="0"/>
              <a:t>Bruno </a:t>
            </a:r>
            <a:r>
              <a:rPr lang="en-US" sz="1800" dirty="0" err="1"/>
              <a:t>Suard</a:t>
            </a:r>
            <a:r>
              <a:rPr lang="en-US" sz="1800" dirty="0"/>
              <a:t>, </a:t>
            </a:r>
            <a:r>
              <a:rPr lang="en-US" sz="1800" dirty="0" err="1"/>
              <a:t>Guanghan</a:t>
            </a:r>
            <a:r>
              <a:rPr lang="en-US" sz="1800" dirty="0"/>
              <a:t> </a:t>
            </a:r>
            <a:r>
              <a:rPr lang="en-US" sz="1800" dirty="0" err="1" smtClean="0"/>
              <a:t>Xu</a:t>
            </a:r>
            <a:r>
              <a:rPr lang="en-US" sz="1800" dirty="0" smtClean="0"/>
              <a:t>, </a:t>
            </a:r>
            <a:r>
              <a:rPr lang="en-US" sz="1800" dirty="0" err="1"/>
              <a:t>Hui</a:t>
            </a:r>
            <a:r>
              <a:rPr lang="en-US" sz="1800" dirty="0"/>
              <a:t> Liu, </a:t>
            </a:r>
            <a:r>
              <a:rPr lang="en-US" sz="1800" dirty="0" smtClean="0"/>
              <a:t>et al., “Uplink </a:t>
            </a:r>
            <a:r>
              <a:rPr lang="en-US" sz="1800" dirty="0"/>
              <a:t>Channel Capacity of Space-Division-Multiple-Access Schemes</a:t>
            </a:r>
            <a:r>
              <a:rPr lang="en-US" sz="1800" dirty="0" smtClean="0"/>
              <a:t>,”  </a:t>
            </a:r>
            <a:r>
              <a:rPr lang="en-US" sz="1800" dirty="0"/>
              <a:t>IEEE transactions on information theory, vol. 44, no. 4, July </a:t>
            </a:r>
            <a:r>
              <a:rPr lang="en-US" sz="1800" dirty="0" smtClean="0"/>
              <a:t>1998.</a:t>
            </a:r>
            <a:endParaRPr lang="en-US" sz="1800" i="1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321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156663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002060"/>
                </a:solidFill>
                <a:ea typeface="微软雅黑" pitchFamily="34" charset="-122"/>
              </a:rPr>
              <a:t>Thanks</a:t>
            </a:r>
            <a:r>
              <a:rPr lang="en-US" altLang="zh-CN" sz="7200" b="1" dirty="0">
                <a:solidFill>
                  <a:srgbClr val="002060"/>
                </a:solidFill>
                <a:ea typeface="微软雅黑" pitchFamily="34" charset="-122"/>
              </a:rPr>
              <a:t>!</a:t>
            </a:r>
            <a:endParaRPr lang="zh-CN" altLang="en-US" sz="7200" b="1" dirty="0">
              <a:solidFill>
                <a:srgbClr val="002060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7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TTIC - Standard and Simulation Team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电信技术创新中心标准与仿真团队</Template>
  <TotalTime>6335</TotalTime>
  <Words>753</Words>
  <Application>Microsoft Office PowerPoint</Application>
  <PresentationFormat>全屏显示(4:3)</PresentationFormat>
  <Paragraphs>85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CTTIC - Standard and Simulation Team</vt:lpstr>
      <vt:lpstr>Motivation for new SI on  Interference cancellation receiver for LTE BS</vt:lpstr>
      <vt:lpstr>Motivation for BS IC receiver</vt:lpstr>
      <vt:lpstr>Target scenarios</vt:lpstr>
      <vt:lpstr>Potential gain by BS IC receiver (1/2)</vt:lpstr>
      <vt:lpstr>Potential gain by BS IC receiver (2/2)</vt:lpstr>
      <vt:lpstr>Proposal and scope</vt:lpstr>
      <vt:lpstr>References</vt:lpstr>
      <vt:lpstr>PowerPoint 演示文稿</vt:lpstr>
    </vt:vector>
  </TitlesOfParts>
  <Company>China Telecom Technology Innovation Center 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新模板示例</dc:title>
  <dc:subject>电信技术创新中心标准与仿真团队</dc:subject>
  <dc:creator>CT-TIC</dc:creator>
  <cp:lastModifiedBy>Yang Shan</cp:lastModifiedBy>
  <cp:revision>630</cp:revision>
  <cp:lastPrinted>2016-02-02T01:28:54Z</cp:lastPrinted>
  <dcterms:created xsi:type="dcterms:W3CDTF">2014-02-13T05:54:06Z</dcterms:created>
  <dcterms:modified xsi:type="dcterms:W3CDTF">2016-06-07T03:11:44Z</dcterms:modified>
</cp:coreProperties>
</file>