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9"/>
  </p:notesMasterIdLst>
  <p:handoutMasterIdLst>
    <p:handoutMasterId r:id="rId20"/>
  </p:handoutMasterIdLst>
  <p:sldIdLst>
    <p:sldId id="977" r:id="rId13"/>
    <p:sldId id="1047" r:id="rId14"/>
    <p:sldId id="1052" r:id="rId15"/>
    <p:sldId id="1048" r:id="rId16"/>
    <p:sldId id="1049" r:id="rId17"/>
    <p:sldId id="1051" r:id="rId18"/>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varScale="1">
        <p:scale>
          <a:sx n="73" d="100"/>
          <a:sy n="73" d="100"/>
        </p:scale>
        <p:origin x="-852" y="-10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2016/3/10</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2016/3/10</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2016/3/10</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p14="http://schemas.microsoft.com/office/powerpoint/2010/main" xmlns=""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2016/3/10</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Proposal on 5G verticals</a:t>
            </a:r>
            <a:endParaRPr lang="zh-CN" altLang="zh-CN" sz="4000" b="0"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a:t>
            </a: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i="1" smtClean="0"/>
              <a:t>	</a:t>
            </a:r>
            <a:r>
              <a:rPr lang="en-GB" altLang="zh-CN" b="1" smtClean="0"/>
              <a:t>RP-160638</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9.2.2</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a:t>
            </a:r>
            <a:endParaRPr lang="en-US" sz="2400" b="0" dirty="0">
              <a:solidFill>
                <a:schemeClr val="tx1"/>
              </a:solidFill>
            </a:endParaRPr>
          </a:p>
        </p:txBody>
      </p:sp>
      <p:sp>
        <p:nvSpPr>
          <p:cNvPr id="4" name="Content Placeholder 3"/>
          <p:cNvSpPr>
            <a:spLocks noGrp="1"/>
          </p:cNvSpPr>
          <p:nvPr>
            <p:ph idx="1"/>
          </p:nvPr>
        </p:nvSpPr>
        <p:spPr>
          <a:xfrm>
            <a:off x="725666" y="1019868"/>
            <a:ext cx="10975975" cy="5498497"/>
          </a:xfrm>
        </p:spPr>
        <p:txBody>
          <a:bodyPr/>
          <a:lstStyle/>
          <a:p>
            <a:r>
              <a:rPr lang="en-US" sz="2800" dirty="0" smtClean="0"/>
              <a:t>This document contains special combinations of KPIs to be fulfilled together as proposed for some vertical use cases:</a:t>
            </a:r>
          </a:p>
          <a:p>
            <a:pPr lvl="1"/>
            <a:r>
              <a:rPr lang="en-US" sz="2400" dirty="0" err="1" smtClean="0"/>
              <a:t>eHealth</a:t>
            </a:r>
            <a:endParaRPr lang="en-US" sz="2400" dirty="0" smtClean="0"/>
          </a:p>
          <a:p>
            <a:pPr lvl="1"/>
            <a:r>
              <a:rPr lang="en-US" sz="2400" dirty="0" err="1" smtClean="0"/>
              <a:t>Wearables</a:t>
            </a:r>
            <a:endParaRPr lang="en-US" sz="2400" dirty="0" smtClean="0"/>
          </a:p>
          <a:p>
            <a:pPr lvl="1"/>
            <a:r>
              <a:rPr lang="en-US" sz="2400" dirty="0" smtClean="0"/>
              <a:t>Smart energy</a:t>
            </a:r>
          </a:p>
          <a:p>
            <a:pPr lvl="1"/>
            <a:r>
              <a:rPr lang="en-US" sz="2400" dirty="0" smtClean="0"/>
              <a:t>eV2X</a:t>
            </a:r>
          </a:p>
          <a:p>
            <a:pPr marL="342900" lvl="1" indent="-342900">
              <a:buFontTx/>
              <a:buChar char="•"/>
            </a:pPr>
            <a:endParaRPr lang="en-US" dirty="0" smtClean="0">
              <a:cs typeface="+mn-cs"/>
            </a:endParaRPr>
          </a:p>
          <a:p>
            <a:pPr marL="342900" lvl="1" indent="-342900">
              <a:buFontTx/>
              <a:buChar char="•"/>
            </a:pPr>
            <a:r>
              <a:rPr lang="en-US" dirty="0" smtClean="0">
                <a:cs typeface="+mn-cs"/>
              </a:rPr>
              <a:t>The proposal on the next slide does not supersede discussions for approving </a:t>
            </a:r>
            <a:r>
              <a:rPr lang="en-US" u="sng" dirty="0" smtClean="0">
                <a:cs typeface="+mn-cs"/>
              </a:rPr>
              <a:t>individual</a:t>
            </a:r>
            <a:r>
              <a:rPr lang="en-US" dirty="0" smtClean="0">
                <a:cs typeface="+mn-cs"/>
              </a:rPr>
              <a:t> KPI values at this meeting.</a:t>
            </a:r>
            <a:endParaRPr lang="en-US" sz="2400"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a:t>
            </a:r>
            <a:endParaRPr lang="en-US" sz="2400" b="0" dirty="0">
              <a:solidFill>
                <a:schemeClr val="tx1"/>
              </a:solidFill>
            </a:endParaRPr>
          </a:p>
        </p:txBody>
      </p:sp>
      <p:sp>
        <p:nvSpPr>
          <p:cNvPr id="4" name="Content Placeholder 3"/>
          <p:cNvSpPr>
            <a:spLocks noGrp="1"/>
          </p:cNvSpPr>
          <p:nvPr>
            <p:ph idx="1"/>
          </p:nvPr>
        </p:nvSpPr>
        <p:spPr>
          <a:xfrm>
            <a:off x="725666" y="1436914"/>
            <a:ext cx="10975975" cy="3918857"/>
          </a:xfrm>
        </p:spPr>
        <p:txBody>
          <a:bodyPr/>
          <a:lstStyle/>
          <a:p>
            <a:r>
              <a:rPr lang="en-US" sz="2800" dirty="0" smtClean="0"/>
              <a:t>For each use case and combination KPI in the following slides, discuss the use case definition, KPI values, and mapping to one scenario until RAN#72.</a:t>
            </a:r>
          </a:p>
          <a:p>
            <a:r>
              <a:rPr lang="en-US" sz="2800" dirty="0" smtClean="0"/>
              <a:t>Attempt to group as much as possible these combinations of KPIs</a:t>
            </a:r>
          </a:p>
          <a:p>
            <a:r>
              <a:rPr lang="en-US" sz="2800" dirty="0" smtClean="0"/>
              <a:t>Communication with SA1 may be helpful.</a:t>
            </a:r>
            <a:endParaRPr lang="en-US" sz="2800" dirty="0"/>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Smart Energy and </a:t>
            </a:r>
            <a:r>
              <a:rPr lang="en-US" b="0" dirty="0" err="1" smtClean="0">
                <a:solidFill>
                  <a:schemeClr val="tx1"/>
                </a:solidFill>
                <a:ea typeface="SimHei" pitchFamily="2" charset="-122"/>
              </a:rPr>
              <a:t>eHealth</a:t>
            </a:r>
            <a:r>
              <a:rPr lang="en-US" b="0" dirty="0" smtClean="0">
                <a:solidFill>
                  <a:schemeClr val="tx1"/>
                </a:solidFill>
                <a:ea typeface="SimHei" pitchFamily="2" charset="-122"/>
              </a:rPr>
              <a:t> use cases</a:t>
            </a:r>
            <a:endParaRPr lang="en-US" sz="2400" b="0" dirty="0">
              <a:solidFill>
                <a:schemeClr val="tx1"/>
              </a:solidFill>
            </a:endParaRPr>
          </a:p>
        </p:txBody>
      </p:sp>
      <p:sp>
        <p:nvSpPr>
          <p:cNvPr id="4" name="Content Placeholder 3"/>
          <p:cNvSpPr>
            <a:spLocks noGrp="1"/>
          </p:cNvSpPr>
          <p:nvPr>
            <p:ph idx="1"/>
          </p:nvPr>
        </p:nvSpPr>
        <p:spPr>
          <a:xfrm>
            <a:off x="609600" y="1270418"/>
            <a:ext cx="10975975" cy="4908313"/>
          </a:xfrm>
        </p:spPr>
        <p:txBody>
          <a:bodyPr/>
          <a:lstStyle/>
          <a:p>
            <a:r>
              <a:rPr lang="en-US" sz="2400" dirty="0" smtClean="0"/>
              <a:t>For use cases such as Smart Energy-distribution (Backhaul), the 3GPP system shall support reliability up to [99.99%] with a user plane latency within [1 ms] and user experienced data rates up to [10Mbps] at a maximum range of 10 km.</a:t>
            </a:r>
          </a:p>
          <a:p>
            <a:r>
              <a:rPr lang="en-US" sz="2400" dirty="0" smtClean="0"/>
              <a:t>For use cases such as Smart Energy-access, the 3GPP system shall support reliability up to [99%] with a [user plane latency] within [1 s] and user experienced data rates up to [1kbps] at a deep indoor coverage [e.g. 20 dB better than Rel-99 GPRS for sensors in basements].</a:t>
            </a:r>
          </a:p>
          <a:p>
            <a:pPr hangingPunct="0"/>
            <a:r>
              <a:rPr lang="en-GB" sz="2400" dirty="0" smtClean="0"/>
              <a:t>3GPP system shall support reliability up to be 1-10</a:t>
            </a:r>
            <a:r>
              <a:rPr lang="en-GB" sz="2400" baseline="30000" dirty="0" smtClean="0"/>
              <a:t>-5</a:t>
            </a:r>
            <a:r>
              <a:rPr lang="en-GB" sz="2400" dirty="0" smtClean="0"/>
              <a:t> within 1ms.</a:t>
            </a:r>
            <a:r>
              <a:rPr lang="en-US" sz="2400" dirty="0" smtClean="0"/>
              <a:t>for use cases such as </a:t>
            </a:r>
            <a:r>
              <a:rPr lang="en-US" sz="2400" dirty="0" err="1" smtClean="0"/>
              <a:t>eHealth</a:t>
            </a:r>
            <a:r>
              <a:rPr lang="en-US" sz="2400" dirty="0" smtClean="0"/>
              <a:t> surgical robots operating mainly in very deep indoor environment. This reliability performance shall be supported together with user experienced data rate in the order of [300Mbps].</a:t>
            </a:r>
            <a:r>
              <a:rPr lang="en-GB" sz="2400" dirty="0" smtClean="0"/>
              <a:t> </a:t>
            </a:r>
            <a:endParaRPr lang="en-US" sz="2400" dirty="0" smtClean="0"/>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err="1" smtClean="0">
                <a:solidFill>
                  <a:schemeClr val="tx1"/>
                </a:solidFill>
                <a:ea typeface="SimHei" pitchFamily="2" charset="-122"/>
              </a:rPr>
              <a:t>mMTC</a:t>
            </a:r>
            <a:r>
              <a:rPr lang="en-US" b="0" dirty="0" smtClean="0">
                <a:solidFill>
                  <a:schemeClr val="tx1"/>
                </a:solidFill>
                <a:ea typeface="SimHei" pitchFamily="2" charset="-122"/>
              </a:rPr>
              <a:t> use cases</a:t>
            </a:r>
            <a:endParaRPr lang="en-US" sz="2400" b="0" dirty="0">
              <a:solidFill>
                <a:schemeClr val="tx1"/>
              </a:solidFill>
            </a:endParaRPr>
          </a:p>
        </p:txBody>
      </p:sp>
      <p:sp>
        <p:nvSpPr>
          <p:cNvPr id="4" name="Content Placeholder 3"/>
          <p:cNvSpPr>
            <a:spLocks noGrp="1"/>
          </p:cNvSpPr>
          <p:nvPr>
            <p:ph idx="1"/>
          </p:nvPr>
        </p:nvSpPr>
        <p:spPr>
          <a:xfrm>
            <a:off x="494675" y="1152852"/>
            <a:ext cx="11272603" cy="4525963"/>
          </a:xfrm>
        </p:spPr>
        <p:txBody>
          <a:bodyPr/>
          <a:lstStyle/>
          <a:p>
            <a:r>
              <a:rPr lang="en-US" sz="2400" dirty="0" smtClean="0"/>
              <a:t>For Fixed Autonomous reporting </a:t>
            </a:r>
            <a:r>
              <a:rPr lang="en-US" sz="2400" dirty="0" err="1" smtClean="0"/>
              <a:t>mMTC</a:t>
            </a:r>
            <a:r>
              <a:rPr lang="en-US" sz="2400" dirty="0" smtClean="0"/>
              <a:t> (e.g. utility meters), UE battery life in extreme coverage shall be based on the activity of mobile originated data transfer consisting of [200 bytes] UL per day followed by [20 bytes] DL from MCL of [164] dB, assuming a stored energy capacity of [5Wh</a:t>
            </a:r>
            <a:r>
              <a:rPr lang="en-US" sz="2400" dirty="0" smtClean="0"/>
              <a:t>].</a:t>
            </a:r>
          </a:p>
          <a:p>
            <a:pPr lvl="1">
              <a:buFontTx/>
              <a:buChar char="–"/>
            </a:pPr>
            <a:r>
              <a:rPr lang="en-US" sz="1800" dirty="0" smtClean="0"/>
              <a:t>[Target battery life for Fixed Autonomous reporting </a:t>
            </a:r>
            <a:r>
              <a:rPr lang="en-US" sz="1800" dirty="0" err="1" smtClean="0"/>
              <a:t>mMTC</a:t>
            </a:r>
            <a:r>
              <a:rPr lang="en-US" sz="1800" dirty="0" smtClean="0"/>
              <a:t>: 3V, 1.7Ah, 0.1C discharge rate / 15 years]</a:t>
            </a:r>
          </a:p>
          <a:p>
            <a:endParaRPr lang="en-US" sz="2400" dirty="0" smtClean="0"/>
          </a:p>
          <a:p>
            <a:r>
              <a:rPr lang="en-US" sz="2400" dirty="0" smtClean="0"/>
              <a:t>For </a:t>
            </a:r>
            <a:r>
              <a:rPr lang="en-US" sz="2400" dirty="0" smtClean="0"/>
              <a:t>wearable </a:t>
            </a:r>
            <a:r>
              <a:rPr lang="en-US" sz="2400" dirty="0" err="1" smtClean="0"/>
              <a:t>mMTC</a:t>
            </a:r>
            <a:r>
              <a:rPr lang="en-US" sz="2400" dirty="0" smtClean="0"/>
              <a:t>, UE battery life shall be based on activity within the normal coverage region of the cell with activity consisting of [15000 bytes] UL transfer and [200 bytes] DL transfer per [10 minutes], assuming a [3V 200mAh] battery. The </a:t>
            </a:r>
            <a:r>
              <a:rPr lang="en-US" sz="2400" dirty="0" err="1" smtClean="0"/>
              <a:t>mMTC</a:t>
            </a:r>
            <a:r>
              <a:rPr lang="en-US" sz="2400" dirty="0" smtClean="0"/>
              <a:t> device is mobile and can operate at typical speeds of 0 km/h, 10 km/h and 500 km/h (when in a vehicle). The wearable </a:t>
            </a:r>
            <a:r>
              <a:rPr lang="en-US" sz="2400" dirty="0" err="1" smtClean="0"/>
              <a:t>mMTC</a:t>
            </a:r>
            <a:r>
              <a:rPr lang="en-US" sz="2400" dirty="0" smtClean="0"/>
              <a:t> device can be connected directly to the network or relayed (e.g. via a </a:t>
            </a:r>
            <a:r>
              <a:rPr lang="en-US" sz="2400" dirty="0" err="1" smtClean="0"/>
              <a:t>smartphone</a:t>
            </a:r>
            <a:r>
              <a:rPr lang="en-US" sz="2400" dirty="0" smtClean="0"/>
              <a:t>).</a:t>
            </a:r>
          </a:p>
          <a:p>
            <a:pPr lvl="1"/>
            <a:r>
              <a:rPr lang="en-US" sz="1800" dirty="0" smtClean="0"/>
              <a:t>[Target battery life for Wearable </a:t>
            </a:r>
            <a:r>
              <a:rPr lang="en-US" sz="1800" dirty="0" err="1" smtClean="0"/>
              <a:t>mMTC</a:t>
            </a:r>
            <a:r>
              <a:rPr lang="en-US" sz="1800" dirty="0" smtClean="0"/>
              <a:t>: 3V, 200 </a:t>
            </a:r>
            <a:r>
              <a:rPr lang="en-US" sz="1800" dirty="0" err="1" smtClean="0"/>
              <a:t>mAh</a:t>
            </a:r>
            <a:r>
              <a:rPr lang="en-US" sz="1800" dirty="0" smtClean="0"/>
              <a:t>, 1C discharge rate / 2 weeks]</a:t>
            </a:r>
          </a:p>
          <a:p>
            <a:pPr lvl="1"/>
            <a:r>
              <a:rPr lang="en-US" sz="1800" dirty="0" smtClean="0"/>
              <a:t>[Target battery life for Wearable </a:t>
            </a:r>
            <a:r>
              <a:rPr lang="en-US" sz="1800" dirty="0" err="1" smtClean="0"/>
              <a:t>mMTC</a:t>
            </a:r>
            <a:r>
              <a:rPr lang="en-US" sz="1800" dirty="0" smtClean="0"/>
              <a:t>: 3V, 500 </a:t>
            </a:r>
            <a:r>
              <a:rPr lang="en-US" sz="1800" dirty="0" err="1" smtClean="0"/>
              <a:t>mAh</a:t>
            </a:r>
            <a:r>
              <a:rPr lang="en-US" sz="1800" dirty="0" smtClean="0"/>
              <a:t>, 1C discharge rate / 4 weeks</a:t>
            </a:r>
            <a:r>
              <a:rPr lang="en-US" sz="1800" dirty="0" smtClean="0"/>
              <a:t>]</a:t>
            </a:r>
            <a:endParaRPr lang="en-US" sz="1800" dirty="0" smtClean="0"/>
          </a:p>
        </p:txBody>
      </p:sp>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sz="4800" b="0" dirty="0" smtClean="0">
                <a:solidFill>
                  <a:schemeClr val="tx1"/>
                </a:solidFill>
                <a:ea typeface="SimHei" pitchFamily="2" charset="-122"/>
              </a:rPr>
              <a:t>eV2X use case for connected cars</a:t>
            </a:r>
            <a:endParaRPr lang="en-US" sz="2800" b="0" dirty="0">
              <a:solidFill>
                <a:schemeClr val="tx1"/>
              </a:solidFill>
            </a:endParaRPr>
          </a:p>
        </p:txBody>
      </p:sp>
      <p:sp>
        <p:nvSpPr>
          <p:cNvPr id="4" name="Content Placeholder 3"/>
          <p:cNvSpPr>
            <a:spLocks noGrp="1"/>
          </p:cNvSpPr>
          <p:nvPr>
            <p:ph idx="1"/>
          </p:nvPr>
        </p:nvSpPr>
        <p:spPr>
          <a:xfrm>
            <a:off x="609600" y="1270418"/>
            <a:ext cx="10975975" cy="4980480"/>
          </a:xfrm>
        </p:spPr>
        <p:txBody>
          <a:bodyPr/>
          <a:lstStyle/>
          <a:p>
            <a:r>
              <a:rPr lang="en-US" sz="2400" dirty="0" smtClean="0"/>
              <a:t>Communication availability and resilience for eV2X can be evaluated by the success probability of transmitting [X] bytes with user plane latency requirement (7.5) of [TBD] </a:t>
            </a:r>
            <a:r>
              <a:rPr lang="en-US" sz="2400" dirty="0" err="1" smtClean="0"/>
              <a:t>msec</a:t>
            </a:r>
            <a:r>
              <a:rPr lang="en-US" sz="2400" dirty="0" smtClean="0"/>
              <a:t> at a certain communication range (e.g., 500 meters), </a:t>
            </a:r>
            <a:r>
              <a:rPr lang="en-US" sz="2400" dirty="0" smtClean="0"/>
              <a:t>and </a:t>
            </a:r>
            <a:r>
              <a:rPr lang="en-US" sz="2400" dirty="0" smtClean="0"/>
              <a:t>a latency for infrequent small packets (7.6) within [TBD] </a:t>
            </a:r>
            <a:r>
              <a:rPr lang="en-US" sz="2400" dirty="0" err="1" smtClean="0"/>
              <a:t>ms.</a:t>
            </a:r>
            <a:endParaRPr lang="en-US" sz="2400" dirty="0" smtClean="0"/>
          </a:p>
          <a:p>
            <a:r>
              <a:rPr lang="en-US" sz="2400" dirty="0" smtClean="0"/>
              <a:t>The target communication availability and resilience for eV2X should [TBD].</a:t>
            </a:r>
          </a:p>
          <a:p>
            <a:endParaRPr lang="en-US" sz="2400" dirty="0" smtClean="0"/>
          </a:p>
          <a:p>
            <a:r>
              <a:rPr lang="en-US" sz="2400" dirty="0" smtClean="0"/>
              <a:t>Map this use case to these two scenarios:</a:t>
            </a:r>
            <a:endParaRPr lang="en-US" sz="2000" dirty="0" smtClean="0"/>
          </a:p>
          <a:p>
            <a:pPr lvl="1"/>
            <a:r>
              <a:rPr lang="en-US" sz="2400" dirty="0" smtClean="0"/>
              <a:t>Highway scenario</a:t>
            </a:r>
          </a:p>
          <a:p>
            <a:pPr lvl="1"/>
            <a:r>
              <a:rPr lang="en-US" sz="2400" dirty="0" smtClean="0"/>
              <a:t>Urban Grid for Connected Car</a:t>
            </a:r>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35545</TotalTime>
  <Words>584</Words>
  <Application>Microsoft Office PowerPoint</Application>
  <PresentationFormat>Custom</PresentationFormat>
  <Paragraphs>43</Paragraphs>
  <Slides>6</Slides>
  <Notes>6</Notes>
  <HiddenSlides>0</HiddenSlides>
  <MMClips>0</MMClips>
  <ScaleCrop>false</ScaleCrop>
  <HeadingPairs>
    <vt:vector size="4" baseType="variant">
      <vt:variant>
        <vt:lpstr>Theme</vt:lpstr>
      </vt:variant>
      <vt:variant>
        <vt:i4>12</vt:i4>
      </vt:variant>
      <vt:variant>
        <vt:lpstr>Slide Titles</vt:lpstr>
      </vt:variant>
      <vt:variant>
        <vt:i4>6</vt:i4>
      </vt:variant>
    </vt:vector>
  </HeadingPairs>
  <TitlesOfParts>
    <vt:vector size="18"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Proposal on 5G verticals</vt:lpstr>
      <vt:lpstr>Background</vt:lpstr>
      <vt:lpstr>Proposal</vt:lpstr>
      <vt:lpstr>Smart Energy and eHealth use cases</vt:lpstr>
      <vt:lpstr>mMTC use cases</vt:lpstr>
      <vt:lpstr>eV2X use case for connected cars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HW</cp:lastModifiedBy>
  <cp:revision>2813</cp:revision>
  <dcterms:created xsi:type="dcterms:W3CDTF">2010-09-30T06:00:50Z</dcterms:created>
  <dcterms:modified xsi:type="dcterms:W3CDTF">2016-03-10T09:25:11Z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2015_ms_pID_725343">
    <vt:lpwstr>(3)jOULYuCnzvcQ23/IhC08eqD7fdL9pjNlUQN1XFKDR4FButBXX6kTKPC2QqXmDNKXtlqlWzqj
r1zlPALXKvrYa0q2IxgAtg4Dfsng1mDsyaeKy9GJMfmviDatJJLeKoCo+2tfDALPw6mwaHLi
x87hxNHOHXncekCoguVtvVyKTAvj9ynobx2S4AWj+b3QrmrZ5ri38CwLPKZ9qOd176x8QC7H
s92CSOC1gK8q3qna3W</vt:lpwstr>
  </property>
  <property fmtid="{D5CDD505-2E9C-101B-9397-08002B2CF9AE}" pid="28" name="_2015_ms_pID_7253431">
    <vt:lpwstr>C1Bh0SrVAlQPLeIVkKgapXvILuYo5coWMz3et12HQEaYyVzC+0zs7k
RXwlL4revzdL04J/aT7njg0NhhG5LxkpgjK0FIdlCia8JQ4xCsbvIXw5V+5zhLCvXpAt/nTg
jQ7LmfaLglgs14D9r4kPpqFEpBYTUifvdY49JS2G92FIdiEilNRnQFHuUTOF2Zx5ohTrj2lQ
zj3vtvdPF3PMQQOiFcjsdkfW3Q5747HmAIBj</vt:lpwstr>
  </property>
  <property fmtid="{D5CDD505-2E9C-101B-9397-08002B2CF9AE}" pid="29" name="_2015_ms_pID_7253432">
    <vt:lpwstr>dK1FxJrf4jp64AxiPbvjUC9DFdTyjk69ia4h
SbfURnD6</vt:lpwstr>
  </property>
  <property fmtid="{D5CDD505-2E9C-101B-9397-08002B2CF9AE}" pid="30" name="_readonly">
    <vt:lpwstr/>
  </property>
  <property fmtid="{D5CDD505-2E9C-101B-9397-08002B2CF9AE}" pid="31" name="_change">
    <vt:lpwstr/>
  </property>
  <property fmtid="{D5CDD505-2E9C-101B-9397-08002B2CF9AE}" pid="32" name="_full-control">
    <vt:lpwstr/>
  </property>
  <property fmtid="{D5CDD505-2E9C-101B-9397-08002B2CF9AE}" pid="33" name="sflag">
    <vt:lpwstr>1457560498</vt:lpwstr>
  </property>
</Properties>
</file>