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725" r:id="rId3"/>
  </p:sldMasterIdLst>
  <p:sldIdLst>
    <p:sldId id="259" r:id="rId4"/>
    <p:sldId id="257" r:id="rId5"/>
    <p:sldId id="25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50" d="100"/>
          <a:sy n="50" d="100"/>
        </p:scale>
        <p:origin x="53" y="3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pic>
        <p:nvPicPr>
          <p:cNvPr id="5" name="Picture 4" descr="int_lookins_hrz_rgb_wht_24.png"/>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82096" y="2020038"/>
            <a:ext cx="2626568" cy="579489"/>
          </a:xfrm>
          <a:prstGeom prst="rect">
            <a:avLst/>
          </a:prstGeom>
        </p:spPr>
      </p:pic>
      <p:sp>
        <p:nvSpPr>
          <p:cNvPr id="2" name="Title 1"/>
          <p:cNvSpPr>
            <a:spLocks noGrp="1"/>
          </p:cNvSpPr>
          <p:nvPr>
            <p:ph type="ctrTitle" hasCustomPrompt="1"/>
          </p:nvPr>
        </p:nvSpPr>
        <p:spPr>
          <a:xfrm>
            <a:off x="627652" y="2961597"/>
            <a:ext cx="10248915" cy="1470025"/>
          </a:xfrm>
        </p:spPr>
        <p:txBody>
          <a:bodyPr lIns="0" rIns="0" anchor="b" anchorCtr="0">
            <a:normAutofit/>
          </a:bodyPr>
          <a:lstStyle>
            <a:lvl1pPr>
              <a:defRPr sz="3600" baseline="0">
                <a:solidFill>
                  <a:schemeClr val="bg1"/>
                </a:solidFill>
                <a:latin typeface="Neo Sans Intel Light"/>
                <a:cs typeface="Neo Sans Intel Light"/>
              </a:defRPr>
            </a:lvl1pPr>
          </a:lstStyle>
          <a:p>
            <a:r>
              <a:rPr lang="en-US" dirty="0" smtClean="0"/>
              <a:t>36pt Light Title of Presentation</a:t>
            </a:r>
            <a:br>
              <a:rPr lang="en-US" dirty="0" smtClean="0"/>
            </a:br>
            <a:r>
              <a:rPr lang="en-US" dirty="0" smtClean="0"/>
              <a:t>Title of Presentation Line Two</a:t>
            </a:r>
            <a:endParaRPr lang="en-US" dirty="0"/>
          </a:p>
        </p:txBody>
      </p:sp>
      <p:sp>
        <p:nvSpPr>
          <p:cNvPr id="3" name="Subtitle 2"/>
          <p:cNvSpPr>
            <a:spLocks noGrp="1"/>
          </p:cNvSpPr>
          <p:nvPr>
            <p:ph type="subTitle" idx="1" hasCustomPrompt="1"/>
          </p:nvPr>
        </p:nvSpPr>
        <p:spPr>
          <a:xfrm>
            <a:off x="607484" y="4651631"/>
            <a:ext cx="8440283" cy="1233813"/>
          </a:xfrm>
        </p:spPr>
        <p:txBody>
          <a:bodyPr lIns="0" rIns="0">
            <a:normAutofit/>
          </a:bodyPr>
          <a:lstStyle>
            <a:lvl1pPr marL="0" indent="0" algn="l">
              <a:buNone/>
              <a:defRPr sz="1600" baseline="0">
                <a:solidFill>
                  <a:schemeClr val="bg1"/>
                </a:solidFill>
                <a:latin typeface="Neo Sans Intel Medium"/>
                <a:cs typeface="Neo Sans Intel Medium"/>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Medium Subhead, Date, Etc.</a:t>
            </a:r>
            <a:endParaRPr lang="en-US" dirty="0"/>
          </a:p>
        </p:txBody>
      </p:sp>
      <p:sp>
        <p:nvSpPr>
          <p:cNvPr id="7" name="Rectangle 6"/>
          <p:cNvSpPr/>
          <p:nvPr/>
        </p:nvSpPr>
        <p:spPr>
          <a:xfrm>
            <a:off x="607485" y="6365940"/>
            <a:ext cx="1853071" cy="138499"/>
          </a:xfrm>
          <a:prstGeom prst="rect">
            <a:avLst/>
          </a:prstGeom>
        </p:spPr>
        <p:txBody>
          <a:bodyPr wrap="none" lIns="0" tIns="0" rIns="0" bIns="0">
            <a:spAutoFit/>
          </a:bodyPr>
          <a:lstStyle/>
          <a:p>
            <a:pPr algn="l" rtl="0"/>
            <a:r>
              <a:rPr lang="en-US" sz="900" b="0" i="0" u="none" strike="noStrike" kern="1200" baseline="0" dirty="0" smtClean="0">
                <a:solidFill>
                  <a:schemeClr val="accent3"/>
                </a:solidFill>
                <a:latin typeface="Neo Sans Intel"/>
                <a:ea typeface="+mn-ea"/>
                <a:cs typeface="Neo Sans Intel"/>
              </a:rPr>
              <a:t>Intel Confidential — Do Not Forward</a:t>
            </a:r>
          </a:p>
        </p:txBody>
      </p:sp>
      <p:pic>
        <p:nvPicPr>
          <p:cNvPr id="1027" name="Picture 3" descr="W:\Clients\Intel\PRODUCTION\2012_13_Production\ASSETS_LOGOS_2012-13\Assets_Complete_2012-13\ PEEL AWAY\Intel_Peels\Intel_Peels_RGB\Peel_rgb_png\peel_rt_btm_drkBlue_rgb_2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3188" y="5394580"/>
            <a:ext cx="2523744" cy="1463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36960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16F2E-034C-4628-8EE0-5717F5BD72AF}" type="datetimeFigureOut">
              <a:rPr lang="en-US" smtClean="0"/>
              <a:t>3/8/2016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27399863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ack Cover">
    <p:bg>
      <p:bgPr>
        <a:solidFill>
          <a:schemeClr val="accent1"/>
        </a:solidFill>
        <a:effectLst/>
      </p:bgPr>
    </p:bg>
    <p:spTree>
      <p:nvGrpSpPr>
        <p:cNvPr id="1" name=""/>
        <p:cNvGrpSpPr/>
        <p:nvPr/>
      </p:nvGrpSpPr>
      <p:grpSpPr>
        <a:xfrm>
          <a:off x="0" y="0"/>
          <a:ext cx="0" cy="0"/>
          <a:chOff x="0" y="0"/>
          <a:chExt cx="0" cy="0"/>
        </a:xfrm>
      </p:grpSpPr>
      <p:pic>
        <p:nvPicPr>
          <p:cNvPr id="8" name="Picture 7" descr="int_lookins_hrz_rgb_wht_24.png"/>
          <p:cNvPicPr>
            <a:picLocks noChangeAspect="1"/>
          </p:cNvPicPr>
          <p:nvPr/>
        </p:nvPicPr>
        <p:blipFill rotWithShape="1">
          <a:blip r:embed="rId2" cstate="screen">
            <a:extLst>
              <a:ext uri="{28A0092B-C50C-407E-A947-70E740481C1C}">
                <a14:useLocalDpi xmlns:a14="http://schemas.microsoft.com/office/drawing/2010/main" val="0"/>
              </a:ext>
            </a:extLst>
          </a:blip>
          <a:srcRect r="53442"/>
          <a:stretch/>
        </p:blipFill>
        <p:spPr>
          <a:xfrm>
            <a:off x="4441821" y="2606020"/>
            <a:ext cx="3474720" cy="1646573"/>
          </a:xfrm>
          <a:prstGeom prst="rect">
            <a:avLst/>
          </a:prstGeom>
        </p:spPr>
      </p:pic>
      <p:sp>
        <p:nvSpPr>
          <p:cNvPr id="7" name="Rectangle 6"/>
          <p:cNvSpPr/>
          <p:nvPr/>
        </p:nvSpPr>
        <p:spPr>
          <a:xfrm>
            <a:off x="607485" y="6365940"/>
            <a:ext cx="1853071" cy="138499"/>
          </a:xfrm>
          <a:prstGeom prst="rect">
            <a:avLst/>
          </a:prstGeom>
        </p:spPr>
        <p:txBody>
          <a:bodyPr wrap="none" lIns="0" tIns="0" rIns="0" bIns="0">
            <a:spAutoFit/>
          </a:bodyPr>
          <a:lstStyle/>
          <a:p>
            <a:pPr algn="l" rtl="0"/>
            <a:r>
              <a:rPr lang="en-US" sz="900" b="0" i="0" u="none" strike="noStrike" kern="1200" baseline="0" dirty="0" smtClean="0">
                <a:solidFill>
                  <a:schemeClr val="accent3"/>
                </a:solidFill>
                <a:latin typeface="Neo Sans Intel"/>
                <a:ea typeface="+mn-ea"/>
                <a:cs typeface="Neo Sans Intel"/>
              </a:rPr>
              <a:t>Intel Confidential — Do Not Forward</a:t>
            </a:r>
          </a:p>
        </p:txBody>
      </p:sp>
    </p:spTree>
    <p:extLst>
      <p:ext uri="{BB962C8B-B14F-4D97-AF65-F5344CB8AC3E}">
        <p14:creationId xmlns:p14="http://schemas.microsoft.com/office/powerpoint/2010/main" val="96776721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pic>
        <p:nvPicPr>
          <p:cNvPr id="4" name="Picture 3" descr="intel_rgb_3000.png"/>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1015344" y="6064254"/>
            <a:ext cx="844345" cy="556705"/>
          </a:xfrm>
          <a:prstGeom prst="rect">
            <a:avLst/>
          </a:prstGeom>
        </p:spPr>
      </p:pic>
    </p:spTree>
    <p:extLst>
      <p:ext uri="{BB962C8B-B14F-4D97-AF65-F5344CB8AC3E}">
        <p14:creationId xmlns:p14="http://schemas.microsoft.com/office/powerpoint/2010/main" val="274510456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8"/>
            <a:ext cx="5384800" cy="45259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6197601" y="1600208"/>
            <a:ext cx="5384800" cy="45259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09220204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3" y="1535115"/>
            <a:ext cx="5386917" cy="639762"/>
          </a:xfrm>
        </p:spPr>
        <p:txBody>
          <a:bodyPr anchor="b"/>
          <a:lstStyle>
            <a:lvl1pPr marL="0" indent="0">
              <a:buNone/>
              <a:defRPr sz="2400" b="1"/>
            </a:lvl1pPr>
            <a:lvl2pPr marL="457149" indent="0">
              <a:buNone/>
              <a:defRPr sz="2000" b="1"/>
            </a:lvl2pPr>
            <a:lvl3pPr marL="914299" indent="0">
              <a:buNone/>
              <a:defRPr sz="1800" b="1"/>
            </a:lvl3pPr>
            <a:lvl4pPr marL="1371450" indent="0">
              <a:buNone/>
              <a:defRPr sz="1500" b="1"/>
            </a:lvl4pPr>
            <a:lvl5pPr marL="1828600" indent="0">
              <a:buNone/>
              <a:defRPr sz="1500" b="1"/>
            </a:lvl5pPr>
            <a:lvl6pPr marL="2285750" indent="0">
              <a:buNone/>
              <a:defRPr sz="1500" b="1"/>
            </a:lvl6pPr>
            <a:lvl7pPr marL="2742899" indent="0">
              <a:buNone/>
              <a:defRPr sz="1500" b="1"/>
            </a:lvl7pPr>
            <a:lvl8pPr marL="3200047" indent="0">
              <a:buNone/>
              <a:defRPr sz="1500" b="1"/>
            </a:lvl8pPr>
            <a:lvl9pPr marL="3657198"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609603" y="2174874"/>
            <a:ext cx="5386917" cy="395128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6193369" y="1535115"/>
            <a:ext cx="5389033" cy="639762"/>
          </a:xfrm>
        </p:spPr>
        <p:txBody>
          <a:bodyPr anchor="b"/>
          <a:lstStyle>
            <a:lvl1pPr marL="0" indent="0">
              <a:buNone/>
              <a:defRPr sz="2400" b="1"/>
            </a:lvl1pPr>
            <a:lvl2pPr marL="457149" indent="0">
              <a:buNone/>
              <a:defRPr sz="2000" b="1"/>
            </a:lvl2pPr>
            <a:lvl3pPr marL="914299" indent="0">
              <a:buNone/>
              <a:defRPr sz="1800" b="1"/>
            </a:lvl3pPr>
            <a:lvl4pPr marL="1371450" indent="0">
              <a:buNone/>
              <a:defRPr sz="1500" b="1"/>
            </a:lvl4pPr>
            <a:lvl5pPr marL="1828600" indent="0">
              <a:buNone/>
              <a:defRPr sz="1500" b="1"/>
            </a:lvl5pPr>
            <a:lvl6pPr marL="2285750" indent="0">
              <a:buNone/>
              <a:defRPr sz="1500" b="1"/>
            </a:lvl6pPr>
            <a:lvl7pPr marL="2742899" indent="0">
              <a:buNone/>
              <a:defRPr sz="1500" b="1"/>
            </a:lvl7pPr>
            <a:lvl8pPr marL="3200047" indent="0">
              <a:buNone/>
              <a:defRPr sz="1500" b="1"/>
            </a:lvl8pPr>
            <a:lvl9pPr marL="3657198"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6193369" y="2174874"/>
            <a:ext cx="5389033" cy="395128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59623365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048220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312823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english-logo1">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1725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661EF7-C451-4E80-AEDD-F2D959681EBB}"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978C8-48CC-4F3D-88FF-873FD06B3592}" type="slidenum">
              <a:rPr lang="en-US" smtClean="0"/>
              <a:t>‹#›</a:t>
            </a:fld>
            <a:endParaRPr lang="en-US"/>
          </a:p>
        </p:txBody>
      </p:sp>
    </p:spTree>
    <p:extLst>
      <p:ext uri="{BB962C8B-B14F-4D97-AF65-F5344CB8AC3E}">
        <p14:creationId xmlns:p14="http://schemas.microsoft.com/office/powerpoint/2010/main" val="1229785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2839806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ig Bullet Title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44448"/>
            <a:ext cx="10972800" cy="988746"/>
          </a:xfrm>
        </p:spPr>
        <p:txBody>
          <a:bodyPr>
            <a:normAutofit/>
          </a:bodyPr>
          <a:lstStyle>
            <a:lvl1pPr>
              <a:defRPr sz="3600" baseline="0"/>
            </a:lvl1pPr>
          </a:lstStyle>
          <a:p>
            <a:r>
              <a:rPr lang="en-US" dirty="0" smtClean="0"/>
              <a:t>36pt Light headline</a:t>
            </a:r>
            <a:endParaRPr lang="en-US" dirty="0"/>
          </a:p>
        </p:txBody>
      </p:sp>
      <p:sp>
        <p:nvSpPr>
          <p:cNvPr id="3" name="Content Placeholder 2"/>
          <p:cNvSpPr>
            <a:spLocks noGrp="1"/>
          </p:cNvSpPr>
          <p:nvPr>
            <p:ph idx="1" hasCustomPrompt="1"/>
          </p:nvPr>
        </p:nvSpPr>
        <p:spPr>
          <a:xfrm>
            <a:off x="609600" y="1699368"/>
            <a:ext cx="10972800" cy="4525963"/>
          </a:xfrm>
        </p:spPr>
        <p:txBody>
          <a:bodyPr/>
          <a:lstStyle>
            <a:lvl2pPr>
              <a:defRPr sz="2200"/>
            </a:lvl2pPr>
            <a:lvl3pPr>
              <a:defRPr sz="2200"/>
            </a:lvl3pPr>
          </a:lstStyle>
          <a:p>
            <a:pPr lvl="0"/>
            <a:r>
              <a:rPr lang="en-US" dirty="0" smtClean="0"/>
              <a:t>22pt Medium Sub Line</a:t>
            </a:r>
          </a:p>
          <a:p>
            <a:pPr lvl="1"/>
            <a:r>
              <a:rPr lang="en-US" dirty="0" smtClean="0"/>
              <a:t>22pt Regular Big Bullet One</a:t>
            </a:r>
          </a:p>
          <a:p>
            <a:pPr lvl="2"/>
            <a:r>
              <a:rPr lang="en-US" dirty="0" smtClean="0"/>
              <a:t>Sub-bullet</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295936046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4313279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D16F2E-034C-4628-8EE0-5717F5BD72AF}" type="datetimeFigureOut">
              <a:rPr lang="en-US" smtClean="0"/>
              <a:t>3/8/2016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2504259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D16F2E-034C-4628-8EE0-5717F5BD72AF}" type="datetimeFigureOut">
              <a:rPr lang="en-US" smtClean="0"/>
              <a:t>3/8/2016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1379094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D16F2E-034C-4628-8EE0-5717F5BD72AF}" type="datetimeFigureOut">
              <a:rPr lang="en-US" smtClean="0"/>
              <a:t>3/8/2016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2611584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16F2E-034C-4628-8EE0-5717F5BD72AF}" type="datetimeFigureOut">
              <a:rPr lang="en-US" smtClean="0"/>
              <a:t>3/8/2016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38864085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D16F2E-034C-4628-8EE0-5717F5BD72AF}" type="datetimeFigureOut">
              <a:rPr lang="en-US" smtClean="0"/>
              <a:t>3/8/2016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37753938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D16F2E-034C-4628-8EE0-5717F5BD72AF}" type="datetimeFigureOut">
              <a:rPr lang="en-US" smtClean="0"/>
              <a:t>3/8/2016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820726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5865591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3310857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44448"/>
            <a:ext cx="10972800" cy="988746"/>
          </a:xfrm>
        </p:spPr>
        <p:txBody>
          <a:bodyPr>
            <a:normAutofit/>
          </a:bodyPr>
          <a:lstStyle>
            <a:lvl1pPr>
              <a:defRPr sz="3600" baseline="0"/>
            </a:lvl1pPr>
          </a:lstStyle>
          <a:p>
            <a:r>
              <a:rPr lang="en-US" dirty="0" smtClean="0"/>
              <a:t>36pt Light headline</a:t>
            </a:r>
            <a:endParaRPr lang="en-US" dirty="0"/>
          </a:p>
        </p:txBody>
      </p:sp>
      <p:sp>
        <p:nvSpPr>
          <p:cNvPr id="3" name="Content Placeholder 2"/>
          <p:cNvSpPr>
            <a:spLocks noGrp="1"/>
          </p:cNvSpPr>
          <p:nvPr>
            <p:ph idx="1" hasCustomPrompt="1"/>
          </p:nvPr>
        </p:nvSpPr>
        <p:spPr>
          <a:xfrm>
            <a:off x="609600" y="1699368"/>
            <a:ext cx="10972800" cy="4525963"/>
          </a:xfrm>
        </p:spPr>
        <p:txBody>
          <a:bodyPr/>
          <a:lstStyle>
            <a:lvl1pPr marL="0" marR="0" indent="0" algn="l" defTabSz="457200" rtl="0" eaLnBrk="1" fontAlgn="auto" latinLnBrk="0" hangingPunct="1">
              <a:lnSpc>
                <a:spcPct val="100000"/>
              </a:lnSpc>
              <a:spcBef>
                <a:spcPts val="1200"/>
              </a:spcBef>
              <a:spcAft>
                <a:spcPts val="0"/>
              </a:spcAft>
              <a:buClrTx/>
              <a:buSzTx/>
              <a:buFont typeface="Arial"/>
              <a:buNone/>
              <a:tabLst/>
              <a:defRPr lang="ro-RO" sz="2200" b="0" i="0" u="none" strike="noStrike" baseline="0" smtClean="0"/>
            </a:lvl1pPr>
            <a:lvl2pPr>
              <a:defRPr sz="1800">
                <a:solidFill>
                  <a:schemeClr val="tx2"/>
                </a:solidFill>
              </a:defRPr>
            </a:lvl2pPr>
            <a:lvl3pPr>
              <a:defRPr sz="1800">
                <a:solidFill>
                  <a:schemeClr val="tx2"/>
                </a:solidFill>
              </a:defRPr>
            </a:lvl3pPr>
            <a:lvl4pPr>
              <a:defRPr>
                <a:solidFill>
                  <a:schemeClr val="tx2"/>
                </a:solidFill>
              </a:defRPr>
            </a:lvl4pPr>
            <a:lvl5pPr>
              <a:defRPr>
                <a:solidFill>
                  <a:schemeClr val="tx2"/>
                </a:solidFill>
              </a:defRPr>
            </a:lvl5pPr>
          </a:lstStyle>
          <a:p>
            <a:r>
              <a:rPr lang="ro-RO" sz="2200" b="0" i="0" u="none" strike="noStrike" baseline="0" dirty="0" smtClean="0">
                <a:solidFill>
                  <a:srgbClr val="007CC5"/>
                </a:solidFill>
                <a:latin typeface="Neo Sans Intel"/>
              </a:rPr>
              <a:t>22pt Regular as dicaernam nos res deli que prae doluptatur, explabo. Optatem porpori onserferunte eruptatis accatur? Aquunt utemquo tem. Itatemqui aut ut qui rempore veli que doluptat pore vel mos anihillaut magnisque volumque nam vollo inctecto et lisit pre.</a:t>
            </a:r>
            <a:r>
              <a:rPr lang="en-US" dirty="0" smtClean="0"/>
              <a:t> </a:t>
            </a:r>
          </a:p>
          <a:p>
            <a:pPr lvl="1"/>
            <a:r>
              <a:rPr lang="en-US" dirty="0" smtClean="0"/>
              <a:t>18pt Regular Bullet One</a:t>
            </a:r>
          </a:p>
          <a:p>
            <a:pPr lvl="2"/>
            <a:r>
              <a:rPr lang="en-US" dirty="0" smtClean="0"/>
              <a:t>Sub-bullet</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809219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Quote and Attribu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marR="0" indent="0" algn="l" defTabSz="457200" rtl="0" eaLnBrk="1" fontAlgn="auto" latinLnBrk="0" hangingPunct="1">
              <a:lnSpc>
                <a:spcPct val="100000"/>
              </a:lnSpc>
              <a:spcBef>
                <a:spcPct val="0"/>
              </a:spcBef>
              <a:spcAft>
                <a:spcPts val="0"/>
              </a:spcAft>
              <a:buClrTx/>
              <a:buSzTx/>
              <a:buFontTx/>
              <a:buNone/>
              <a:tabLst/>
              <a:defRPr lang="en-US" sz="3600" b="0" i="0" u="none" strike="noStrike" baseline="0" smtClean="0"/>
            </a:lvl1pPr>
          </a:lstStyle>
          <a:p>
            <a:r>
              <a:rPr lang="en-US" dirty="0" smtClean="0"/>
              <a:t>36pt Light headline</a:t>
            </a:r>
            <a:endParaRPr lang="en-US" dirty="0"/>
          </a:p>
        </p:txBody>
      </p:sp>
      <p:sp>
        <p:nvSpPr>
          <p:cNvPr id="3" name="Content Placeholder 2"/>
          <p:cNvSpPr>
            <a:spLocks noGrp="1"/>
          </p:cNvSpPr>
          <p:nvPr>
            <p:ph idx="1" hasCustomPrompt="1"/>
          </p:nvPr>
        </p:nvSpPr>
        <p:spPr/>
        <p:txBody>
          <a:bodyPr anchor="ctr" anchorCtr="0"/>
          <a:lstStyle>
            <a:lvl1pPr marL="173038" indent="-173038">
              <a:defRPr sz="5000" baseline="0">
                <a:solidFill>
                  <a:schemeClr val="accent2"/>
                </a:solidFill>
                <a:latin typeface="Neo Sans Intel Light"/>
                <a:cs typeface="Neo Sans Intel Light"/>
              </a:defRPr>
            </a:lvl1pPr>
            <a:lvl2pPr marL="400050" indent="-225425">
              <a:buFont typeface="Lucida Grande"/>
              <a:buChar char="−"/>
              <a:defRPr sz="1600">
                <a:latin typeface="Neo Sans Intel Medium"/>
                <a:cs typeface="Neo Sans Intel Medium"/>
              </a:defRPr>
            </a:lvl2pPr>
            <a:lvl3pPr marL="685800" indent="-228600">
              <a:defRPr sz="1200"/>
            </a:lvl3pPr>
            <a:lvl4pPr>
              <a:defRPr sz="1100"/>
            </a:lvl4pPr>
            <a:lvl5pPr>
              <a:defRPr sz="1050"/>
            </a:lvl5pPr>
          </a:lstStyle>
          <a:p>
            <a:pPr lvl="0"/>
            <a:r>
              <a:rPr lang="en-US" dirty="0" smtClean="0"/>
              <a:t>50pt Light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336973548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hite Break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7483" y="3681546"/>
            <a:ext cx="10960101" cy="2352782"/>
          </a:xfrm>
        </p:spPr>
        <p:txBody>
          <a:bodyPr anchor="t" anchorCtr="0"/>
          <a:lstStyle>
            <a:lvl1pPr marL="173038" indent="-173038">
              <a:defRPr sz="3600" baseline="0">
                <a:solidFill>
                  <a:schemeClr val="accent1"/>
                </a:solidFill>
                <a:latin typeface="Neo Sans Intel Light"/>
                <a:cs typeface="Neo Sans Intel Light"/>
              </a:defRPr>
            </a:lvl1pPr>
            <a:lvl2pPr marL="0" indent="0">
              <a:buFont typeface="Lucida Grande"/>
              <a:buNone/>
              <a:defRPr sz="1600">
                <a:solidFill>
                  <a:schemeClr val="accent2"/>
                </a:solidFill>
                <a:latin typeface="Neo Sans Intel Medium"/>
                <a:cs typeface="Neo Sans Intel Medium"/>
              </a:defRPr>
            </a:lvl2pPr>
            <a:lvl3pPr marL="685800" indent="-228600">
              <a:defRPr sz="1200"/>
            </a:lvl3pPr>
            <a:lvl4pPr>
              <a:defRPr sz="1100"/>
            </a:lvl4pPr>
            <a:lvl5pPr>
              <a:defRPr sz="1050"/>
            </a:lvl5pPr>
          </a:lstStyle>
          <a:p>
            <a:pPr lvl="1"/>
            <a:r>
              <a:rPr lang="en-US" dirty="0" smtClean="0"/>
              <a:t>16 point medium subhead</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B985B-6292-4721-BE67-0C080D8650C6}" type="slidenum">
              <a:rPr lang="en-US" smtClean="0"/>
              <a:t>‹#›</a:t>
            </a:fld>
            <a:endParaRPr lang="en-US"/>
          </a:p>
        </p:txBody>
      </p:sp>
      <p:sp>
        <p:nvSpPr>
          <p:cNvPr id="2" name="Title 1"/>
          <p:cNvSpPr>
            <a:spLocks noGrp="1"/>
          </p:cNvSpPr>
          <p:nvPr>
            <p:ph type="title" hasCustomPrompt="1"/>
          </p:nvPr>
        </p:nvSpPr>
        <p:spPr>
          <a:xfrm>
            <a:off x="609600" y="682626"/>
            <a:ext cx="10972800" cy="2844173"/>
          </a:xfrm>
        </p:spPr>
        <p:txBody>
          <a:bodyPr anchor="b" anchorCtr="0"/>
          <a:lstStyle/>
          <a:p>
            <a:pPr lvl="0"/>
            <a:r>
              <a:rPr lang="en-US" dirty="0" smtClean="0"/>
              <a:t>36pt Light Text</a:t>
            </a:r>
          </a:p>
        </p:txBody>
      </p:sp>
    </p:spTree>
    <p:extLst>
      <p:ext uri="{BB962C8B-B14F-4D97-AF65-F5344CB8AC3E}">
        <p14:creationId xmlns:p14="http://schemas.microsoft.com/office/powerpoint/2010/main" val="32233102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Blue Section Break">
    <p:bg>
      <p:bgPr>
        <a:solidFill>
          <a:schemeClr val="accent1"/>
        </a:solidFill>
        <a:effectLst/>
      </p:bgPr>
    </p:bg>
    <p:spTree>
      <p:nvGrpSpPr>
        <p:cNvPr id="1" name=""/>
        <p:cNvGrpSpPr/>
        <p:nvPr/>
      </p:nvGrpSpPr>
      <p:grpSpPr>
        <a:xfrm>
          <a:off x="0" y="0"/>
          <a:ext cx="0" cy="0"/>
          <a:chOff x="0" y="0"/>
          <a:chExt cx="0" cy="0"/>
        </a:xfrm>
      </p:grpSpPr>
      <p:sp>
        <p:nvSpPr>
          <p:cNvPr id="7" name="Freeform 6"/>
          <p:cNvSpPr/>
          <p:nvPr/>
        </p:nvSpPr>
        <p:spPr>
          <a:xfrm>
            <a:off x="0" y="6397428"/>
            <a:ext cx="12192000" cy="460573"/>
          </a:xfrm>
          <a:custGeom>
            <a:avLst/>
            <a:gdLst>
              <a:gd name="connsiteX0" fmla="*/ 9155339 w 9162317"/>
              <a:gd name="connsiteY0" fmla="*/ 0 h 460573"/>
              <a:gd name="connsiteX1" fmla="*/ 8352851 w 9162317"/>
              <a:gd name="connsiteY1" fmla="*/ 6978 h 460573"/>
              <a:gd name="connsiteX2" fmla="*/ 7829490 w 9162317"/>
              <a:gd name="connsiteY2" fmla="*/ 314027 h 460573"/>
              <a:gd name="connsiteX3" fmla="*/ 0 w 9162317"/>
              <a:gd name="connsiteY3" fmla="*/ 307048 h 460573"/>
              <a:gd name="connsiteX4" fmla="*/ 0 w 9162317"/>
              <a:gd name="connsiteY4" fmla="*/ 460573 h 460573"/>
              <a:gd name="connsiteX5" fmla="*/ 9162317 w 9162317"/>
              <a:gd name="connsiteY5" fmla="*/ 453594 h 460573"/>
              <a:gd name="connsiteX6" fmla="*/ 9155339 w 9162317"/>
              <a:gd name="connsiteY6" fmla="*/ 0 h 460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2317" h="460573">
                <a:moveTo>
                  <a:pt x="9155339" y="0"/>
                </a:moveTo>
                <a:lnTo>
                  <a:pt x="8352851" y="6978"/>
                </a:lnTo>
                <a:lnTo>
                  <a:pt x="7829490" y="314027"/>
                </a:lnTo>
                <a:lnTo>
                  <a:pt x="0" y="307048"/>
                </a:lnTo>
                <a:lnTo>
                  <a:pt x="0" y="460573"/>
                </a:lnTo>
                <a:lnTo>
                  <a:pt x="9162317" y="453594"/>
                </a:lnTo>
                <a:lnTo>
                  <a:pt x="9155339" y="0"/>
                </a:lnTo>
                <a:close/>
              </a:path>
            </a:pathLst>
          </a:cu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607484" y="2159449"/>
            <a:ext cx="10363200" cy="1362075"/>
          </a:xfrm>
        </p:spPr>
        <p:txBody>
          <a:bodyPr anchor="b" anchorCtr="0">
            <a:normAutofit/>
          </a:bodyPr>
          <a:lstStyle>
            <a:lvl1pPr algn="l">
              <a:defRPr sz="3600" b="0" cap="none">
                <a:solidFill>
                  <a:schemeClr val="bg1"/>
                </a:solidFill>
                <a:latin typeface="Neo Sans Intel Light"/>
                <a:cs typeface="Neo Sans Intel Light"/>
              </a:defRPr>
            </a:lvl1pPr>
          </a:lstStyle>
          <a:p>
            <a:r>
              <a:rPr lang="en-US" dirty="0" smtClean="0"/>
              <a:t>36pt Light Text</a:t>
            </a:r>
            <a:endParaRPr lang="en-US" dirty="0"/>
          </a:p>
        </p:txBody>
      </p:sp>
      <p:sp>
        <p:nvSpPr>
          <p:cNvPr id="3" name="Text Placeholder 2"/>
          <p:cNvSpPr>
            <a:spLocks noGrp="1"/>
          </p:cNvSpPr>
          <p:nvPr>
            <p:ph type="body" idx="1" hasCustomPrompt="1"/>
          </p:nvPr>
        </p:nvSpPr>
        <p:spPr>
          <a:xfrm>
            <a:off x="607484" y="3670234"/>
            <a:ext cx="10363200" cy="1500187"/>
          </a:xfrm>
        </p:spPr>
        <p:txBody>
          <a:bodyPr anchor="t" anchorCtr="0">
            <a:normAutofit/>
          </a:bodyPr>
          <a:lstStyle>
            <a:lvl1pPr marL="0" indent="0">
              <a:buNone/>
              <a:defRPr sz="1600">
                <a:solidFill>
                  <a:schemeClr val="accent3"/>
                </a:solidFill>
                <a:latin typeface="Neo Sans Intel Medium"/>
                <a:cs typeface="Neo Sans Intel Medium"/>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Medium Subhead</a:t>
            </a:r>
            <a:endParaRPr lang="en-US"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52BB985B-6292-4721-BE67-0C080D8650C6}" type="slidenum">
              <a:rPr lang="en-US" smtClean="0"/>
              <a:t>‹#›</a:t>
            </a:fld>
            <a:endParaRPr lang="en-US"/>
          </a:p>
        </p:txBody>
      </p:sp>
      <p:cxnSp>
        <p:nvCxnSpPr>
          <p:cNvPr id="8" name="Straight Connector 7"/>
          <p:cNvCxnSpPr/>
          <p:nvPr/>
        </p:nvCxnSpPr>
        <p:spPr>
          <a:xfrm>
            <a:off x="11582400" y="6489701"/>
            <a:ext cx="0" cy="238125"/>
          </a:xfrm>
          <a:prstGeom prst="line">
            <a:avLst/>
          </a:prstGeom>
          <a:ln w="317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0" name="Picture 9" descr="int_lookins_hrz_rgb_blue.png"/>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987857" y="6490970"/>
            <a:ext cx="488729" cy="240031"/>
          </a:xfrm>
          <a:prstGeom prst="rect">
            <a:avLst/>
          </a:prstGeom>
        </p:spPr>
      </p:pic>
    </p:spTree>
    <p:extLst>
      <p:ext uri="{BB962C8B-B14F-4D97-AF65-F5344CB8AC3E}">
        <p14:creationId xmlns:p14="http://schemas.microsoft.com/office/powerpoint/2010/main" val="27709406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ue Section Break Image">
    <p:bg>
      <p:bgPr>
        <a:solidFill>
          <a:schemeClr val="accent1"/>
        </a:solidFill>
        <a:effectLst/>
      </p:bgPr>
    </p:bg>
    <p:spTree>
      <p:nvGrpSpPr>
        <p:cNvPr id="1" name=""/>
        <p:cNvGrpSpPr/>
        <p:nvPr/>
      </p:nvGrpSpPr>
      <p:grpSpPr>
        <a:xfrm>
          <a:off x="0" y="0"/>
          <a:ext cx="0" cy="0"/>
          <a:chOff x="0" y="0"/>
          <a:chExt cx="0" cy="0"/>
        </a:xfrm>
      </p:grpSpPr>
      <p:sp>
        <p:nvSpPr>
          <p:cNvPr id="7" name="Freeform 6"/>
          <p:cNvSpPr/>
          <p:nvPr/>
        </p:nvSpPr>
        <p:spPr>
          <a:xfrm>
            <a:off x="0" y="6397428"/>
            <a:ext cx="12192000" cy="460573"/>
          </a:xfrm>
          <a:custGeom>
            <a:avLst/>
            <a:gdLst>
              <a:gd name="connsiteX0" fmla="*/ 9155339 w 9162317"/>
              <a:gd name="connsiteY0" fmla="*/ 0 h 460573"/>
              <a:gd name="connsiteX1" fmla="*/ 8352851 w 9162317"/>
              <a:gd name="connsiteY1" fmla="*/ 6978 h 460573"/>
              <a:gd name="connsiteX2" fmla="*/ 7829490 w 9162317"/>
              <a:gd name="connsiteY2" fmla="*/ 314027 h 460573"/>
              <a:gd name="connsiteX3" fmla="*/ 0 w 9162317"/>
              <a:gd name="connsiteY3" fmla="*/ 307048 h 460573"/>
              <a:gd name="connsiteX4" fmla="*/ 0 w 9162317"/>
              <a:gd name="connsiteY4" fmla="*/ 460573 h 460573"/>
              <a:gd name="connsiteX5" fmla="*/ 9162317 w 9162317"/>
              <a:gd name="connsiteY5" fmla="*/ 453594 h 460573"/>
              <a:gd name="connsiteX6" fmla="*/ 9155339 w 9162317"/>
              <a:gd name="connsiteY6" fmla="*/ 0 h 460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2317" h="460573">
                <a:moveTo>
                  <a:pt x="9155339" y="0"/>
                </a:moveTo>
                <a:lnTo>
                  <a:pt x="8352851" y="6978"/>
                </a:lnTo>
                <a:lnTo>
                  <a:pt x="7829490" y="314027"/>
                </a:lnTo>
                <a:lnTo>
                  <a:pt x="0" y="307048"/>
                </a:lnTo>
                <a:lnTo>
                  <a:pt x="0" y="460573"/>
                </a:lnTo>
                <a:lnTo>
                  <a:pt x="9162317" y="453594"/>
                </a:lnTo>
                <a:lnTo>
                  <a:pt x="9155339" y="0"/>
                </a:lnTo>
                <a:close/>
              </a:path>
            </a:pathLst>
          </a:cu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607484" y="2871402"/>
            <a:ext cx="10363200" cy="1362075"/>
          </a:xfrm>
        </p:spPr>
        <p:txBody>
          <a:bodyPr anchor="b" anchorCtr="0">
            <a:normAutofit/>
          </a:bodyPr>
          <a:lstStyle>
            <a:lvl1pPr algn="l">
              <a:defRPr sz="3600" b="0" cap="none">
                <a:solidFill>
                  <a:schemeClr val="bg1"/>
                </a:solidFill>
                <a:latin typeface="Neo Sans Intel Light"/>
                <a:cs typeface="Neo Sans Intel Light"/>
              </a:defRPr>
            </a:lvl1pPr>
          </a:lstStyle>
          <a:p>
            <a:r>
              <a:rPr lang="en-US" dirty="0" smtClean="0"/>
              <a:t>36pt Light Text</a:t>
            </a:r>
            <a:endParaRPr lang="en-US"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52BB985B-6292-4721-BE67-0C080D8650C6}" type="slidenum">
              <a:rPr lang="en-US" smtClean="0"/>
              <a:t>‹#›</a:t>
            </a:fld>
            <a:endParaRPr lang="en-US"/>
          </a:p>
        </p:txBody>
      </p:sp>
      <p:cxnSp>
        <p:nvCxnSpPr>
          <p:cNvPr id="8" name="Straight Connector 7"/>
          <p:cNvCxnSpPr/>
          <p:nvPr/>
        </p:nvCxnSpPr>
        <p:spPr>
          <a:xfrm>
            <a:off x="11582400" y="6489701"/>
            <a:ext cx="0" cy="238125"/>
          </a:xfrm>
          <a:prstGeom prst="line">
            <a:avLst/>
          </a:prstGeom>
          <a:ln w="317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0" name="Picture 9" descr="int_lookins_hrz_rgb_blue.png"/>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987857" y="6490970"/>
            <a:ext cx="488729" cy="240031"/>
          </a:xfrm>
          <a:prstGeom prst="rect">
            <a:avLst/>
          </a:prstGeom>
        </p:spPr>
      </p:pic>
      <p:sp>
        <p:nvSpPr>
          <p:cNvPr id="4" name="Date Placeholder 3"/>
          <p:cNvSpPr>
            <a:spLocks noGrp="1"/>
          </p:cNvSpPr>
          <p:nvPr>
            <p:ph type="dt" sz="half" idx="13"/>
          </p:nvPr>
        </p:nvSpPr>
        <p:spPr/>
        <p:txBody>
          <a:bodyPr/>
          <a:lstStyle/>
          <a:p>
            <a:fld id="{C6D16F2E-034C-4628-8EE0-5717F5BD72AF}" type="datetimeFigureOut">
              <a:rPr lang="en-US" smtClean="0"/>
              <a:t>3/8/2016</a:t>
            </a:fld>
            <a:endParaRPr lang="en-US"/>
          </a:p>
        </p:txBody>
      </p:sp>
      <p:sp>
        <p:nvSpPr>
          <p:cNvPr id="5" name="Footer Placeholder 4"/>
          <p:cNvSpPr>
            <a:spLocks noGrp="1"/>
          </p:cNvSpPr>
          <p:nvPr>
            <p:ph type="ftr" sz="quarter" idx="14"/>
          </p:nvPr>
        </p:nvSpPr>
        <p:spPr/>
        <p:txBody>
          <a:bodyPr/>
          <a:lstStyle/>
          <a:p>
            <a:endParaRPr lang="en-US"/>
          </a:p>
        </p:txBody>
      </p:sp>
    </p:spTree>
    <p:extLst>
      <p:ext uri="{BB962C8B-B14F-4D97-AF65-F5344CB8AC3E}">
        <p14:creationId xmlns:p14="http://schemas.microsoft.com/office/powerpoint/2010/main" val="205044140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99" y="1689997"/>
            <a:ext cx="5376828" cy="4525963"/>
          </a:xfrm>
        </p:spPr>
        <p:txBody>
          <a:bodyPr/>
          <a:lstStyle>
            <a:lvl1pPr>
              <a:lnSpc>
                <a:spcPct val="110000"/>
              </a:lnSpc>
              <a:defRPr sz="22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955" y="1689997"/>
            <a:ext cx="5262444" cy="4525963"/>
          </a:xfrm>
        </p:spPr>
        <p:txBody>
          <a:bodyPr/>
          <a:lstStyle>
            <a:lvl1pPr>
              <a:lnSpc>
                <a:spcPct val="110000"/>
              </a:lnSpc>
              <a:defRPr sz="22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6D16F2E-034C-4628-8EE0-5717F5BD72AF}" type="datetimeFigureOut">
              <a:rPr lang="en-US" smtClean="0"/>
              <a:t>3/8/2016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3155395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D16F2E-034C-4628-8EE0-5717F5BD72AF}" type="datetimeFigureOut">
              <a:rPr lang="en-US" smtClean="0"/>
              <a:t>3/8/2016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BB985B-6292-4721-BE67-0C080D8650C6}" type="slidenum">
              <a:rPr lang="en-US" smtClean="0"/>
              <a:t>‹#›</a:t>
            </a:fld>
            <a:endParaRPr lang="en-US"/>
          </a:p>
        </p:txBody>
      </p:sp>
    </p:spTree>
    <p:extLst>
      <p:ext uri="{BB962C8B-B14F-4D97-AF65-F5344CB8AC3E}">
        <p14:creationId xmlns:p14="http://schemas.microsoft.com/office/powerpoint/2010/main" val="1135174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Freeform 11"/>
          <p:cNvSpPr/>
          <p:nvPr/>
        </p:nvSpPr>
        <p:spPr>
          <a:xfrm>
            <a:off x="1" y="6404406"/>
            <a:ext cx="12201119" cy="456141"/>
          </a:xfrm>
          <a:custGeom>
            <a:avLst/>
            <a:gdLst>
              <a:gd name="connsiteX0" fmla="*/ 9155339 w 9162317"/>
              <a:gd name="connsiteY0" fmla="*/ 0 h 460573"/>
              <a:gd name="connsiteX1" fmla="*/ 8352851 w 9162317"/>
              <a:gd name="connsiteY1" fmla="*/ 6978 h 460573"/>
              <a:gd name="connsiteX2" fmla="*/ 7829490 w 9162317"/>
              <a:gd name="connsiteY2" fmla="*/ 314027 h 460573"/>
              <a:gd name="connsiteX3" fmla="*/ 0 w 9162317"/>
              <a:gd name="connsiteY3" fmla="*/ 307048 h 460573"/>
              <a:gd name="connsiteX4" fmla="*/ 0 w 9162317"/>
              <a:gd name="connsiteY4" fmla="*/ 460573 h 460573"/>
              <a:gd name="connsiteX5" fmla="*/ 9162317 w 9162317"/>
              <a:gd name="connsiteY5" fmla="*/ 453594 h 460573"/>
              <a:gd name="connsiteX6" fmla="*/ 9155339 w 9162317"/>
              <a:gd name="connsiteY6" fmla="*/ 0 h 460573"/>
              <a:gd name="connsiteX0" fmla="*/ 9168064 w 9168064"/>
              <a:gd name="connsiteY0" fmla="*/ 2547 h 453595"/>
              <a:gd name="connsiteX1" fmla="*/ 8352851 w 9168064"/>
              <a:gd name="connsiteY1" fmla="*/ 0 h 453595"/>
              <a:gd name="connsiteX2" fmla="*/ 7829490 w 9168064"/>
              <a:gd name="connsiteY2" fmla="*/ 307049 h 453595"/>
              <a:gd name="connsiteX3" fmla="*/ 0 w 9168064"/>
              <a:gd name="connsiteY3" fmla="*/ 300070 h 453595"/>
              <a:gd name="connsiteX4" fmla="*/ 0 w 9168064"/>
              <a:gd name="connsiteY4" fmla="*/ 453595 h 453595"/>
              <a:gd name="connsiteX5" fmla="*/ 9162317 w 9168064"/>
              <a:gd name="connsiteY5" fmla="*/ 446616 h 453595"/>
              <a:gd name="connsiteX6" fmla="*/ 9168064 w 9168064"/>
              <a:gd name="connsiteY6" fmla="*/ 2547 h 453595"/>
              <a:gd name="connsiteX0" fmla="*/ 9168064 w 9168064"/>
              <a:gd name="connsiteY0" fmla="*/ 2547 h 456141"/>
              <a:gd name="connsiteX1" fmla="*/ 8352851 w 9168064"/>
              <a:gd name="connsiteY1" fmla="*/ 0 h 456141"/>
              <a:gd name="connsiteX2" fmla="*/ 7829490 w 9168064"/>
              <a:gd name="connsiteY2" fmla="*/ 307049 h 456141"/>
              <a:gd name="connsiteX3" fmla="*/ 0 w 9168064"/>
              <a:gd name="connsiteY3" fmla="*/ 300070 h 456141"/>
              <a:gd name="connsiteX4" fmla="*/ 0 w 9168064"/>
              <a:gd name="connsiteY4" fmla="*/ 453595 h 456141"/>
              <a:gd name="connsiteX5" fmla="*/ 9155954 w 9168064"/>
              <a:gd name="connsiteY5" fmla="*/ 456141 h 456141"/>
              <a:gd name="connsiteX6" fmla="*/ 9168064 w 9168064"/>
              <a:gd name="connsiteY6" fmla="*/ 2547 h 456141"/>
              <a:gd name="connsiteX0" fmla="*/ 9168064 w 9169169"/>
              <a:gd name="connsiteY0" fmla="*/ 2547 h 456141"/>
              <a:gd name="connsiteX1" fmla="*/ 8352851 w 9169169"/>
              <a:gd name="connsiteY1" fmla="*/ 0 h 456141"/>
              <a:gd name="connsiteX2" fmla="*/ 7829490 w 9169169"/>
              <a:gd name="connsiteY2" fmla="*/ 307049 h 456141"/>
              <a:gd name="connsiteX3" fmla="*/ 0 w 9169169"/>
              <a:gd name="connsiteY3" fmla="*/ 300070 h 456141"/>
              <a:gd name="connsiteX4" fmla="*/ 0 w 9169169"/>
              <a:gd name="connsiteY4" fmla="*/ 453595 h 456141"/>
              <a:gd name="connsiteX5" fmla="*/ 9168679 w 9169169"/>
              <a:gd name="connsiteY5" fmla="*/ 456141 h 456141"/>
              <a:gd name="connsiteX6" fmla="*/ 9168064 w 9169169"/>
              <a:gd name="connsiteY6" fmla="*/ 2547 h 456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9169" h="456141">
                <a:moveTo>
                  <a:pt x="9168064" y="2547"/>
                </a:moveTo>
                <a:lnTo>
                  <a:pt x="8352851" y="0"/>
                </a:lnTo>
                <a:lnTo>
                  <a:pt x="7829490" y="307049"/>
                </a:lnTo>
                <a:lnTo>
                  <a:pt x="0" y="300070"/>
                </a:lnTo>
                <a:lnTo>
                  <a:pt x="0" y="453595"/>
                </a:lnTo>
                <a:lnTo>
                  <a:pt x="9168679" y="456141"/>
                </a:lnTo>
                <a:cubicBezTo>
                  <a:pt x="9170595" y="308118"/>
                  <a:pt x="9166148" y="150570"/>
                  <a:pt x="9168064" y="2547"/>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609600" y="231620"/>
            <a:ext cx="10972800" cy="988746"/>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7483" y="1700784"/>
            <a:ext cx="10889396" cy="4525963"/>
          </a:xfrm>
          <a:prstGeom prst="rect">
            <a:avLst/>
          </a:prstGeom>
        </p:spPr>
        <p:txBody>
          <a:bodyPr vert="horz" lIns="0" tIns="0" rIns="0" bIns="0" rtlCol="0">
            <a:normAutofit/>
          </a:bodyPr>
          <a:lstStyle/>
          <a:p>
            <a:pPr lvl="0"/>
            <a:r>
              <a:rPr lang="en-US" dirty="0" smtClean="0"/>
              <a:t>Click to edit Master text styles</a:t>
            </a:r>
          </a:p>
          <a:p>
            <a:pPr lvl="1"/>
            <a:r>
              <a:rPr lang="en-US" dirty="0" smtClean="0"/>
              <a:t>18pt Regular Big Bullet One</a:t>
            </a:r>
          </a:p>
          <a:p>
            <a:pPr lvl="2"/>
            <a:r>
              <a:rPr lang="en-US" dirty="0" smtClean="0"/>
              <a:t>Sub-bullet</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900">
                <a:solidFill>
                  <a:schemeClr val="tx1">
                    <a:tint val="75000"/>
                  </a:schemeClr>
                </a:solidFill>
                <a:latin typeface="Neo Sans Intel"/>
              </a:defRPr>
            </a:lvl1pPr>
          </a:lstStyle>
          <a:p>
            <a:fld id="{C6D16F2E-034C-4628-8EE0-5717F5BD72AF}" type="datetimeFigureOut">
              <a:rPr lang="en-US" smtClean="0"/>
              <a:t>3/8/2016</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900">
                <a:solidFill>
                  <a:schemeClr val="tx1">
                    <a:tint val="75000"/>
                  </a:schemeClr>
                </a:solidFill>
                <a:latin typeface="Neo Sans Intel"/>
              </a:defRPr>
            </a:lvl1pPr>
          </a:lstStyle>
          <a:p>
            <a:endParaRPr lang="en-US"/>
          </a:p>
        </p:txBody>
      </p:sp>
      <p:sp>
        <p:nvSpPr>
          <p:cNvPr id="6" name="Slide Number Placeholder 5"/>
          <p:cNvSpPr>
            <a:spLocks noGrp="1"/>
          </p:cNvSpPr>
          <p:nvPr>
            <p:ph type="sldNum" sz="quarter" idx="4"/>
          </p:nvPr>
        </p:nvSpPr>
        <p:spPr>
          <a:xfrm>
            <a:off x="9163136" y="6456191"/>
            <a:ext cx="2844800" cy="365125"/>
          </a:xfrm>
          <a:prstGeom prst="rect">
            <a:avLst/>
          </a:prstGeom>
        </p:spPr>
        <p:txBody>
          <a:bodyPr vert="horz" lIns="0" tIns="0" rIns="0" bIns="0" rtlCol="0" anchor="ctr"/>
          <a:lstStyle>
            <a:lvl1pPr algn="r">
              <a:defRPr sz="900">
                <a:solidFill>
                  <a:srgbClr val="FFFFFF"/>
                </a:solidFill>
                <a:latin typeface="Neo Sans Intel Light"/>
                <a:cs typeface="Neo Sans Intel Light"/>
              </a:defRPr>
            </a:lvl1pPr>
          </a:lstStyle>
          <a:p>
            <a:fld id="{52BB985B-6292-4721-BE67-0C080D8650C6}" type="slidenum">
              <a:rPr lang="en-US" smtClean="0"/>
              <a:t>‹#›</a:t>
            </a:fld>
            <a:endParaRPr lang="en-US"/>
          </a:p>
        </p:txBody>
      </p:sp>
      <p:cxnSp>
        <p:nvCxnSpPr>
          <p:cNvPr id="11" name="Straight Connector 10"/>
          <p:cNvCxnSpPr/>
          <p:nvPr/>
        </p:nvCxnSpPr>
        <p:spPr>
          <a:xfrm>
            <a:off x="11633712" y="6509753"/>
            <a:ext cx="0" cy="238125"/>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0" name="Picture 9" descr="int_lookins_hrz_rgb_wht_24.png"/>
          <p:cNvPicPr>
            <a:picLocks noChangeAspect="1"/>
          </p:cNvPicPr>
          <p:nvPr/>
        </p:nvPicPr>
        <p:blipFill rotWithShape="1">
          <a:blip r:embed="rId13" cstate="screen">
            <a:extLst>
              <a:ext uri="{28A0092B-C50C-407E-A947-70E740481C1C}">
                <a14:useLocalDpi xmlns:a14="http://schemas.microsoft.com/office/drawing/2010/main" val="0"/>
              </a:ext>
            </a:extLst>
          </a:blip>
          <a:srcRect r="53442"/>
          <a:stretch/>
        </p:blipFill>
        <p:spPr>
          <a:xfrm>
            <a:off x="10987242" y="6511163"/>
            <a:ext cx="521001" cy="246888"/>
          </a:xfrm>
          <a:prstGeom prst="rect">
            <a:avLst/>
          </a:prstGeom>
        </p:spPr>
      </p:pic>
    </p:spTree>
    <p:extLst>
      <p:ext uri="{BB962C8B-B14F-4D97-AF65-F5344CB8AC3E}">
        <p14:creationId xmlns:p14="http://schemas.microsoft.com/office/powerpoint/2010/main" val="33991053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Neo Sans Intel Light"/>
          <a:ea typeface="+mj-ea"/>
          <a:cs typeface="+mj-cs"/>
        </a:defRPr>
      </a:lvl1pPr>
    </p:titleStyle>
    <p:bodyStyle>
      <a:lvl1pPr marL="0" indent="0" algn="l" defTabSz="457200" rtl="0" eaLnBrk="1" latinLnBrk="0" hangingPunct="1">
        <a:spcBef>
          <a:spcPts val="1200"/>
        </a:spcBef>
        <a:spcAft>
          <a:spcPts val="0"/>
        </a:spcAft>
        <a:buFont typeface="Arial"/>
        <a:buNone/>
        <a:defRPr sz="2200" b="0" kern="1200">
          <a:solidFill>
            <a:srgbClr val="0071C5"/>
          </a:solidFill>
          <a:latin typeface="Neo Sans Intel"/>
          <a:ea typeface="+mn-ea"/>
          <a:cs typeface="Neo Sans Intel"/>
        </a:defRPr>
      </a:lvl1pPr>
      <a:lvl2pPr marL="225425" indent="-225425" algn="l" defTabSz="457200" rtl="0" eaLnBrk="1" latinLnBrk="0" hangingPunct="1">
        <a:spcBef>
          <a:spcPts val="1200"/>
        </a:spcBef>
        <a:buFont typeface="Wingdings" charset="2"/>
        <a:buChar char="§"/>
        <a:defRPr sz="1800" kern="1200" baseline="0">
          <a:solidFill>
            <a:schemeClr val="tx2"/>
          </a:solidFill>
          <a:latin typeface="Neo Sans Intel"/>
          <a:ea typeface="+mn-ea"/>
          <a:cs typeface="Neo Sans Intel Medium"/>
        </a:defRPr>
      </a:lvl2pPr>
      <a:lvl3pPr marL="571500" indent="-228600" algn="l" defTabSz="457200" rtl="0" eaLnBrk="1" latinLnBrk="0" hangingPunct="1">
        <a:spcBef>
          <a:spcPts val="800"/>
        </a:spcBef>
        <a:buFont typeface="Wingdings" charset="2"/>
        <a:buChar char="§"/>
        <a:defRPr sz="1800" kern="1200">
          <a:solidFill>
            <a:schemeClr val="tx2"/>
          </a:solidFill>
          <a:latin typeface="Neo Sans Intel"/>
          <a:ea typeface="+mn-ea"/>
          <a:cs typeface="Neo Sans Intel"/>
        </a:defRPr>
      </a:lvl3pPr>
      <a:lvl4pPr marL="969963" indent="-228600" algn="l" defTabSz="457200" rtl="0" eaLnBrk="1" latinLnBrk="0" hangingPunct="1">
        <a:spcBef>
          <a:spcPct val="20000"/>
        </a:spcBef>
        <a:buFont typeface="Arial"/>
        <a:buChar char="–"/>
        <a:defRPr sz="1600" kern="1200">
          <a:solidFill>
            <a:schemeClr val="tx2"/>
          </a:solidFill>
          <a:latin typeface="Neo Sans Intel"/>
          <a:ea typeface="+mn-ea"/>
          <a:cs typeface="Neo Sans Intel"/>
        </a:defRPr>
      </a:lvl4pPr>
      <a:lvl5pPr marL="1319213" indent="-228600" algn="l" defTabSz="457200" rtl="0" eaLnBrk="1" latinLnBrk="0" hangingPunct="1">
        <a:spcBef>
          <a:spcPct val="20000"/>
        </a:spcBef>
        <a:buFont typeface="Arial"/>
        <a:buChar char="»"/>
        <a:defRPr sz="1400" kern="1200">
          <a:solidFill>
            <a:schemeClr val="tx2"/>
          </a:solidFill>
          <a:latin typeface="Neo Sans Intel"/>
          <a:ea typeface="+mn-ea"/>
          <a:cs typeface="Neo Sans Inte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cstate="print">
            <a:lum/>
          </a:blip>
          <a:srcRect/>
          <a:stretch>
            <a:fillRect/>
          </a:stretch>
        </a:blipFill>
        <a:effectLst/>
      </p:bgPr>
    </p:bg>
    <p:spTree>
      <p:nvGrpSpPr>
        <p:cNvPr id="1" name=""/>
        <p:cNvGrpSpPr/>
        <p:nvPr/>
      </p:nvGrpSpPr>
      <p:grpSpPr>
        <a:xfrm>
          <a:off x="0" y="0"/>
          <a:ext cx="0" cy="0"/>
          <a:chOff x="0" y="0"/>
          <a:chExt cx="0" cy="0"/>
        </a:xfrm>
      </p:grpSpPr>
      <p:sp>
        <p:nvSpPr>
          <p:cNvPr id="4113" name="Rectangle 17"/>
          <p:cNvSpPr>
            <a:spLocks noChangeArrowheads="1"/>
          </p:cNvSpPr>
          <p:nvPr/>
        </p:nvSpPr>
        <p:spPr bwMode="auto">
          <a:xfrm>
            <a:off x="486839" y="381002"/>
            <a:ext cx="11214100" cy="1323975"/>
          </a:xfrm>
          <a:prstGeom prst="rect">
            <a:avLst/>
          </a:prstGeom>
          <a:noFill/>
          <a:ln w="9525">
            <a:noFill/>
            <a:miter lim="800000"/>
            <a:headEnd/>
            <a:tailEnd/>
          </a:ln>
          <a:effectLst/>
        </p:spPr>
        <p:txBody>
          <a:bodyPr lIns="91997" tIns="46000" rIns="91997" bIns="46000" anchor="ctr" anchorCtr="1"/>
          <a:lstStyle/>
          <a:p>
            <a:pPr defTabSz="913256">
              <a:lnSpc>
                <a:spcPct val="90000"/>
              </a:lnSpc>
              <a:spcBef>
                <a:spcPct val="0"/>
              </a:spcBef>
            </a:pPr>
            <a:endParaRPr lang="en-US" sz="3200" dirty="0">
              <a:solidFill>
                <a:prstClr val="white"/>
              </a:solidFill>
              <a:effectLst>
                <a:outerShdw blurRad="38100" dist="38100" dir="2700000" algn="tl">
                  <a:srgbClr val="000000"/>
                </a:outerShdw>
              </a:effectLst>
              <a:latin typeface="Neo Sans Intel Medium" pitchFamily="34" charset="0"/>
            </a:endParaRPr>
          </a:p>
        </p:txBody>
      </p:sp>
      <p:sp>
        <p:nvSpPr>
          <p:cNvPr id="4114" name="Rectangle 18"/>
          <p:cNvSpPr>
            <a:spLocks noChangeArrowheads="1"/>
          </p:cNvSpPr>
          <p:nvPr/>
        </p:nvSpPr>
        <p:spPr bwMode="auto">
          <a:xfrm>
            <a:off x="488951" y="1793883"/>
            <a:ext cx="11209867" cy="4168775"/>
          </a:xfrm>
          <a:prstGeom prst="rect">
            <a:avLst/>
          </a:prstGeom>
          <a:noFill/>
          <a:ln w="9525">
            <a:noFill/>
            <a:miter lim="800000"/>
            <a:headEnd/>
            <a:tailEnd/>
          </a:ln>
          <a:effectLst/>
        </p:spPr>
        <p:txBody>
          <a:bodyPr lIns="91362" tIns="45683" rIns="91362" bIns="45683" anchorCtr="1"/>
          <a:lstStyle/>
          <a:p>
            <a:pPr marL="225401" indent="-225401" defTabSz="913256">
              <a:buFont typeface="Wingdings" pitchFamily="2" charset="2"/>
              <a:buChar char=""/>
            </a:pPr>
            <a:endParaRPr lang="en-US" sz="2400" dirty="0">
              <a:solidFill>
                <a:prstClr val="white"/>
              </a:solidFill>
              <a:effectLst>
                <a:outerShdw blurRad="38100" dist="38100" dir="2700000" algn="tl">
                  <a:srgbClr val="000000"/>
                </a:outerShdw>
              </a:effectLst>
            </a:endParaRPr>
          </a:p>
        </p:txBody>
      </p:sp>
      <p:sp>
        <p:nvSpPr>
          <p:cNvPr id="4115" name="Rectangle 19"/>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29" tIns="45716" rIns="91429" bIns="45716" numCol="1" anchor="ctr" anchorCtr="0" compatLnSpc="1">
            <a:prstTxWarp prst="textNoShape">
              <a:avLst/>
            </a:prstTxWarp>
          </a:bodyPr>
          <a:lstStyle/>
          <a:p>
            <a:pPr lvl="0"/>
            <a:r>
              <a:rPr lang="en-US" smtClean="0"/>
              <a:t>Click to edit Master title style</a:t>
            </a:r>
            <a:endParaRPr lang="en-US" dirty="0" smtClean="0"/>
          </a:p>
        </p:txBody>
      </p:sp>
      <p:sp>
        <p:nvSpPr>
          <p:cNvPr id="4116" name="Rectangle 20"/>
          <p:cNvSpPr>
            <a:spLocks noGrp="1" noChangeArrowheads="1"/>
          </p:cNvSpPr>
          <p:nvPr>
            <p:ph type="body" idx="1"/>
          </p:nvPr>
        </p:nvSpPr>
        <p:spPr bwMode="auto">
          <a:xfrm>
            <a:off x="609600" y="1600208"/>
            <a:ext cx="10972800" cy="4525964"/>
          </a:xfrm>
          <a:prstGeom prst="rect">
            <a:avLst/>
          </a:prstGeom>
          <a:noFill/>
          <a:ln w="9525">
            <a:noFill/>
            <a:miter lim="800000"/>
            <a:headEnd/>
            <a:tailEnd/>
          </a:ln>
          <a:effectLst/>
        </p:spPr>
        <p:txBody>
          <a:bodyPr vert="horz" wrap="square" lIns="91429" tIns="45716" rIns="91429" bIns="45716" numCol="1" anchor="t" anchorCtr="1"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444495310"/>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ransition>
    <p:fade/>
  </p:transition>
  <p:timing>
    <p:tnLst>
      <p:par>
        <p:cTn id="1" dur="indefinite" restart="never" nodeType="tmRoot"/>
      </p:par>
    </p:tnLst>
  </p:timing>
  <p:hf hdr="0" ftr="0" dt="0"/>
  <p:txStyles>
    <p:titleStyle>
      <a:lvl1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2pPr>
      <a:lvl3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3pPr>
      <a:lvl4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4pPr>
      <a:lvl5pPr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5pPr>
      <a:lvl6pPr marL="457149"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6pPr>
      <a:lvl7pPr marL="914299"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7pPr>
      <a:lvl8pPr marL="1371450"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8pPr>
      <a:lvl9pPr marL="1828600" algn="ctr" rtl="0" eaLnBrk="1" fontAlgn="base" hangingPunct="1">
        <a:lnSpc>
          <a:spcPct val="90000"/>
        </a:lnSpc>
        <a:spcBef>
          <a:spcPct val="0"/>
        </a:spcBef>
        <a:spcAft>
          <a:spcPct val="0"/>
        </a:spcAft>
        <a:defRPr sz="3200">
          <a:solidFill>
            <a:schemeClr val="tx1"/>
          </a:solidFill>
          <a:effectLst>
            <a:outerShdw blurRad="38100" dist="38100" dir="2700000" algn="tl">
              <a:srgbClr val="000000"/>
            </a:outerShdw>
          </a:effectLst>
          <a:latin typeface="Neo Sans Intel Medium" pitchFamily="34" charset="0"/>
          <a:cs typeface="Arial" charset="0"/>
        </a:defRPr>
      </a:lvl9pPr>
    </p:titleStyle>
    <p:bodyStyle>
      <a:lvl1pPr marL="225401" indent="-225401" algn="l" rtl="0" eaLnBrk="1" fontAlgn="base" hangingPunct="1">
        <a:lnSpc>
          <a:spcPct val="95000"/>
        </a:lnSpc>
        <a:spcBef>
          <a:spcPct val="30000"/>
        </a:spcBef>
        <a:spcAft>
          <a:spcPct val="0"/>
        </a:spcAft>
        <a:buClr>
          <a:schemeClr val="tx1"/>
        </a:buClr>
        <a:buFont typeface="Arial" pitchFamily="34" charset="0"/>
        <a:buChar char="•"/>
        <a:defRPr sz="2600">
          <a:solidFill>
            <a:schemeClr val="tx1"/>
          </a:solidFill>
          <a:effectLst>
            <a:outerShdw blurRad="38100" dist="38100" dir="2700000" algn="tl">
              <a:srgbClr val="000000">
                <a:alpha val="43137"/>
              </a:srgbClr>
            </a:outerShdw>
          </a:effectLst>
          <a:latin typeface="+mn-lt"/>
          <a:ea typeface="+mn-ea"/>
          <a:cs typeface="+mn-cs"/>
        </a:defRPr>
      </a:lvl1pPr>
      <a:lvl2pPr marL="569852" indent="-225401" algn="l" rtl="0" eaLnBrk="1" fontAlgn="base" hangingPunct="1">
        <a:lnSpc>
          <a:spcPct val="95000"/>
        </a:lnSpc>
        <a:spcBef>
          <a:spcPct val="30000"/>
        </a:spcBef>
        <a:spcAft>
          <a:spcPct val="0"/>
        </a:spcAft>
        <a:buClr>
          <a:schemeClr val="tx1"/>
        </a:buClr>
        <a:buChar char="–"/>
        <a:defRPr sz="2100">
          <a:solidFill>
            <a:schemeClr val="tx1"/>
          </a:solidFill>
          <a:effectLst>
            <a:outerShdw blurRad="38100" dist="38100" dir="2700000" algn="tl">
              <a:srgbClr val="000000">
                <a:alpha val="43137"/>
              </a:srgbClr>
            </a:outerShdw>
          </a:effectLst>
          <a:latin typeface="+mn-lt"/>
          <a:cs typeface="+mn-cs"/>
        </a:defRPr>
      </a:lvl2pPr>
      <a:lvl3pPr marL="914299" indent="-225401" algn="l" rtl="0" eaLnBrk="1" fontAlgn="base" hangingPunct="1">
        <a:lnSpc>
          <a:spcPct val="95000"/>
        </a:lnSpc>
        <a:spcBef>
          <a:spcPct val="30000"/>
        </a:spcBef>
        <a:spcAft>
          <a:spcPct val="0"/>
        </a:spcAft>
        <a:buClr>
          <a:schemeClr val="tx1"/>
        </a:buClr>
        <a:buChar char="–"/>
        <a:defRPr sz="2000">
          <a:solidFill>
            <a:schemeClr val="tx1"/>
          </a:solidFill>
          <a:effectLst>
            <a:outerShdw blurRad="38100" dist="38100" dir="2700000" algn="tl">
              <a:srgbClr val="000000">
                <a:alpha val="43137"/>
              </a:srgbClr>
            </a:outerShdw>
          </a:effectLst>
          <a:latin typeface="+mn-lt"/>
          <a:cs typeface="+mn-cs"/>
        </a:defRPr>
      </a:lvl3pPr>
      <a:lvl4pPr marL="1382560" indent="-239687"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4pPr>
      <a:lvl5pPr marL="1727010" indent="-230164"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5pPr>
      <a:lvl6pPr marL="2184161" indent="-230164"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6pPr>
      <a:lvl7pPr marL="2641311" indent="-230164"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7pPr>
      <a:lvl8pPr marL="3098459" indent="-230164"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8pPr>
      <a:lvl9pPr marL="3555610" indent="-230164"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Arial" charset="0"/>
          <a:cs typeface="+mn-cs"/>
        </a:defRPr>
      </a:lvl9pPr>
    </p:bodyStyle>
    <p:otherStyle>
      <a:defPPr>
        <a:defRPr lang="en-US"/>
      </a:defPPr>
      <a:lvl1pPr marL="0" algn="l" defTabSz="914299" rtl="0" eaLnBrk="1" latinLnBrk="0" hangingPunct="1">
        <a:defRPr sz="1800" kern="1200">
          <a:solidFill>
            <a:schemeClr val="tx1"/>
          </a:solidFill>
          <a:latin typeface="+mn-lt"/>
          <a:ea typeface="+mn-ea"/>
          <a:cs typeface="+mn-cs"/>
        </a:defRPr>
      </a:lvl1pPr>
      <a:lvl2pPr marL="457149"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50"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7" algn="l" defTabSz="914299" rtl="0" eaLnBrk="1" latinLnBrk="0" hangingPunct="1">
        <a:defRPr sz="1800" kern="1200">
          <a:solidFill>
            <a:schemeClr val="tx1"/>
          </a:solidFill>
          <a:latin typeface="+mn-lt"/>
          <a:ea typeface="+mn-ea"/>
          <a:cs typeface="+mn-cs"/>
        </a:defRPr>
      </a:lvl8pPr>
      <a:lvl9pPr marL="3657198" algn="l" defTabSz="91429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D16F2E-034C-4628-8EE0-5717F5BD72AF}" type="datetimeFigureOut">
              <a:rPr lang="en-US" smtClean="0"/>
              <a:t>3/8/2016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BB985B-6292-4721-BE67-0C080D8650C6}" type="slidenum">
              <a:rPr lang="en-US" smtClean="0"/>
              <a:t>‹#›</a:t>
            </a:fld>
            <a:endParaRPr lang="en-US"/>
          </a:p>
        </p:txBody>
      </p:sp>
    </p:spTree>
    <p:extLst>
      <p:ext uri="{BB962C8B-B14F-4D97-AF65-F5344CB8AC3E}">
        <p14:creationId xmlns:p14="http://schemas.microsoft.com/office/powerpoint/2010/main" val="342055269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380" y="1214438"/>
            <a:ext cx="9144000" cy="2387600"/>
          </a:xfrm>
        </p:spPr>
        <p:txBody>
          <a:bodyPr>
            <a:normAutofit/>
          </a:bodyPr>
          <a:lstStyle/>
          <a:p>
            <a:r>
              <a:rPr lang="en-US" sz="4400" dirty="0" smtClean="0"/>
              <a:t>Clarification to the Standalone </a:t>
            </a:r>
            <a:r>
              <a:rPr lang="en-US" sz="4400" dirty="0"/>
              <a:t>A</a:t>
            </a:r>
            <a:r>
              <a:rPr lang="en-US" sz="4400" dirty="0" smtClean="0"/>
              <a:t>spect in Next Generation new RAT SID</a:t>
            </a:r>
            <a:endParaRPr lang="en-US" sz="4400" dirty="0"/>
          </a:p>
        </p:txBody>
      </p:sp>
      <p:sp>
        <p:nvSpPr>
          <p:cNvPr id="3" name="Subtitle 2"/>
          <p:cNvSpPr>
            <a:spLocks noGrp="1"/>
          </p:cNvSpPr>
          <p:nvPr>
            <p:ph type="subTitle" idx="1"/>
          </p:nvPr>
        </p:nvSpPr>
        <p:spPr>
          <a:xfrm>
            <a:off x="1226820" y="4028758"/>
            <a:ext cx="9723120" cy="1655762"/>
          </a:xfrm>
        </p:spPr>
        <p:txBody>
          <a:bodyPr/>
          <a:lstStyle/>
          <a:p>
            <a:r>
              <a:rPr lang="en-US" dirty="0"/>
              <a:t>Deutsche </a:t>
            </a:r>
            <a:r>
              <a:rPr lang="en-US" dirty="0" smtClean="0"/>
              <a:t>Telekom, </a:t>
            </a:r>
            <a:r>
              <a:rPr lang="en-US" dirty="0"/>
              <a:t>HiSilicon, Huawei</a:t>
            </a:r>
            <a:r>
              <a:rPr lang="en-US" dirty="0" smtClean="0"/>
              <a:t>, </a:t>
            </a:r>
            <a:r>
              <a:rPr lang="en-US" dirty="0"/>
              <a:t>Intel </a:t>
            </a:r>
            <a:r>
              <a:rPr lang="en-US" dirty="0" smtClean="0"/>
              <a:t>Corporation, Samsung, Verizon</a:t>
            </a:r>
            <a:endParaRPr lang="en-US" dirty="0"/>
          </a:p>
        </p:txBody>
      </p:sp>
      <p:sp>
        <p:nvSpPr>
          <p:cNvPr id="4" name="Rectangle 3"/>
          <p:cNvSpPr/>
          <p:nvPr/>
        </p:nvSpPr>
        <p:spPr>
          <a:xfrm>
            <a:off x="563880" y="445255"/>
            <a:ext cx="11049000"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 RAN Meeting #71</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r>
              <a:rPr lang="en-GB" sz="2000" b="1" i="1" dirty="0" smtClean="0">
                <a:latin typeface="Arial" panose="020B0604020202020204" pitchFamily="34" charset="0"/>
                <a:ea typeface="Times New Roman" panose="02020603050405020304" pitchFamily="18" charset="0"/>
                <a:cs typeface="Times New Roman" panose="02020603050405020304" pitchFamily="18" charset="0"/>
              </a:rPr>
              <a:t>				</a:t>
            </a:r>
            <a:r>
              <a:rPr lang="en-GB" sz="2000" b="1" dirty="0" smtClean="0">
                <a:latin typeface="Arial" panose="020B0604020202020204" pitchFamily="34" charset="0"/>
                <a:ea typeface="Times New Roman" panose="02020603050405020304" pitchFamily="18" charset="0"/>
                <a:cs typeface="Times New Roman" panose="02020603050405020304" pitchFamily="18" charset="0"/>
              </a:rPr>
              <a:t>RP-160546</a:t>
            </a:r>
            <a:endParaRPr lang="en-US" sz="1200" dirty="0" smtClean="0">
              <a:latin typeface="Arial" panose="020B0604020202020204" pitchFamily="34" charset="0"/>
              <a:ea typeface="Times New Roman" panose="02020603050405020304" pitchFamily="18" charset="0"/>
              <a:cs typeface="Times New Roman" panose="02020603050405020304" pitchFamily="18" charset="0"/>
            </a:endParaRPr>
          </a:p>
          <a:p>
            <a:r>
              <a:rPr lang="en-GB" b="1" dirty="0" smtClean="0">
                <a:latin typeface="Times New Roman" panose="02020603050405020304" pitchFamily="18" charset="0"/>
                <a:ea typeface="Times New Roman" panose="02020603050405020304" pitchFamily="18" charset="0"/>
              </a:rPr>
              <a:t>Gothenburg, Sweden, March 7 - 10, 2016</a:t>
            </a:r>
            <a:endParaRPr lang="en-US" dirty="0"/>
          </a:p>
        </p:txBody>
      </p:sp>
    </p:spTree>
    <p:extLst>
      <p:ext uri="{BB962C8B-B14F-4D97-AF65-F5344CB8AC3E}">
        <p14:creationId xmlns:p14="http://schemas.microsoft.com/office/powerpoint/2010/main" val="556572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Background</a:t>
            </a:r>
            <a:endParaRPr lang="en-US" dirty="0"/>
          </a:p>
        </p:txBody>
      </p:sp>
      <p:sp>
        <p:nvSpPr>
          <p:cNvPr id="6" name="Content Placeholder 5"/>
          <p:cNvSpPr>
            <a:spLocks noGrp="1"/>
          </p:cNvSpPr>
          <p:nvPr>
            <p:ph idx="1"/>
          </p:nvPr>
        </p:nvSpPr>
        <p:spPr>
          <a:xfrm>
            <a:off x="609600" y="1431235"/>
            <a:ext cx="10972800" cy="4880278"/>
          </a:xfrm>
        </p:spPr>
        <p:txBody>
          <a:bodyPr/>
          <a:lstStyle/>
          <a:p>
            <a:r>
              <a:rPr lang="en-US" sz="2000" dirty="0"/>
              <a:t>O</a:t>
            </a:r>
            <a:r>
              <a:rPr lang="en-US" sz="2000" dirty="0" smtClean="0"/>
              <a:t>bjective in RP-160351 “SI: Study on Next Generation new RAT” on the standalone related aspects</a:t>
            </a:r>
          </a:p>
          <a:p>
            <a:endParaRPr lang="en-US" sz="2000" dirty="0" smtClean="0"/>
          </a:p>
          <a:p>
            <a:endParaRPr lang="en-US" sz="2000" dirty="0" smtClean="0"/>
          </a:p>
          <a:p>
            <a:r>
              <a:rPr lang="en-US" sz="2000" dirty="0" smtClean="0"/>
              <a:t>The above text on “assessment of scenarios…” is due to the following concerns:</a:t>
            </a:r>
          </a:p>
          <a:p>
            <a:pPr lvl="1"/>
            <a:r>
              <a:rPr lang="en-US" sz="1600" dirty="0" smtClean="0"/>
              <a:t>Whether to support non-IP traffic (e.g. NB-</a:t>
            </a:r>
            <a:r>
              <a:rPr lang="en-US" sz="1600" dirty="0" err="1" smtClean="0"/>
              <a:t>IoT</a:t>
            </a:r>
            <a:r>
              <a:rPr lang="en-US" sz="1600" dirty="0" smtClean="0"/>
              <a:t>)</a:t>
            </a:r>
          </a:p>
          <a:p>
            <a:pPr lvl="1"/>
            <a:r>
              <a:rPr lang="en-US" sz="1600" dirty="0" smtClean="0"/>
              <a:t>Whether to support voice, hence </a:t>
            </a:r>
            <a:r>
              <a:rPr lang="en-US" sz="1600" dirty="0" err="1" smtClean="0"/>
              <a:t>QoS</a:t>
            </a:r>
            <a:r>
              <a:rPr lang="en-US" sz="1600" dirty="0" smtClean="0"/>
              <a:t>, emergency call, </a:t>
            </a:r>
            <a:r>
              <a:rPr lang="en-US" sz="1600" dirty="0" err="1" smtClean="0"/>
              <a:t>etc</a:t>
            </a:r>
            <a:endParaRPr lang="en-US" sz="1600" dirty="0"/>
          </a:p>
          <a:p>
            <a:r>
              <a:rPr lang="en-US" sz="2000" dirty="0"/>
              <a:t>T</a:t>
            </a:r>
            <a:r>
              <a:rPr lang="en-US" sz="2000" dirty="0" smtClean="0"/>
              <a:t>he list can go on and on…</a:t>
            </a:r>
          </a:p>
          <a:p>
            <a:pPr lvl="1"/>
            <a:r>
              <a:rPr lang="en-US" sz="1600" dirty="0" smtClean="0"/>
              <a:t>Regulatory related features, e.g. lawful intercept, public warning, emergency call with positioning, </a:t>
            </a:r>
            <a:r>
              <a:rPr lang="en-US" sz="1600" dirty="0" err="1" smtClean="0"/>
              <a:t>etc</a:t>
            </a:r>
            <a:endParaRPr lang="en-US" sz="1600" dirty="0" smtClean="0"/>
          </a:p>
          <a:p>
            <a:pPr lvl="1"/>
            <a:r>
              <a:rPr lang="en-US" sz="1600" dirty="0" smtClean="0"/>
              <a:t>Public safety related features, e.g. </a:t>
            </a:r>
            <a:r>
              <a:rPr lang="en-US" sz="1600" dirty="0" err="1" smtClean="0"/>
              <a:t>ProSe</a:t>
            </a:r>
            <a:r>
              <a:rPr lang="en-US" sz="1600" dirty="0" smtClean="0"/>
              <a:t>, MCPTT, multimedia priority services, </a:t>
            </a:r>
            <a:r>
              <a:rPr lang="en-US" sz="1600" dirty="0" err="1" smtClean="0"/>
              <a:t>etc</a:t>
            </a:r>
            <a:endParaRPr lang="en-US" sz="1600" dirty="0" smtClean="0"/>
          </a:p>
          <a:p>
            <a:r>
              <a:rPr lang="en-US" sz="2000" dirty="0" err="1" smtClean="0"/>
              <a:t>Tdocs</a:t>
            </a:r>
            <a:r>
              <a:rPr lang="en-US" sz="2000" dirty="0" smtClean="0"/>
              <a:t> submitted to RAN#71 to capture the requirements in TR38.913:</a:t>
            </a:r>
          </a:p>
          <a:p>
            <a:pPr lvl="1"/>
            <a:r>
              <a:rPr lang="en-US" sz="1600" dirty="0" smtClean="0"/>
              <a:t>RP-160081,  RP-160159, RP-160320, etc…</a:t>
            </a:r>
          </a:p>
        </p:txBody>
      </p:sp>
      <p:sp>
        <p:nvSpPr>
          <p:cNvPr id="4" name="Rectangle 3"/>
          <p:cNvSpPr/>
          <p:nvPr/>
        </p:nvSpPr>
        <p:spPr>
          <a:xfrm>
            <a:off x="371059" y="1891644"/>
            <a:ext cx="10972799" cy="703269"/>
          </a:xfrm>
          <a:prstGeom prst="rect">
            <a:avLst/>
          </a:prstGeom>
        </p:spPr>
        <p:txBody>
          <a:bodyPr wrap="square">
            <a:spAutoFit/>
          </a:bodyPr>
          <a:lstStyle/>
          <a:p>
            <a:pPr marL="742950" marR="0" lvl="1" indent="-285750" hangingPunct="0">
              <a:lnSpc>
                <a:spcPct val="115000"/>
              </a:lnSpc>
              <a:spcBef>
                <a:spcPts val="0"/>
              </a:spcBef>
              <a:spcAft>
                <a:spcPts val="900"/>
              </a:spcAft>
              <a:buFont typeface="Courier New" panose="02070309020205020404" pitchFamily="49" charset="0"/>
              <a:buChar char="o"/>
            </a:pPr>
            <a:r>
              <a:rPr lang="en-US" sz="1400" dirty="0" smtClean="0">
                <a:effectLst/>
                <a:latin typeface="Times New Roman" panose="02020603050405020304" pitchFamily="18" charset="0"/>
                <a:ea typeface="MS Mincho" panose="02020609040205080304" pitchFamily="49" charset="-128"/>
              </a:rPr>
              <a:t>Stand alone operation, including an assessment of the scenarios of applicability and related requirements</a:t>
            </a:r>
          </a:p>
          <a:p>
            <a:pPr marL="1200150" lvl="2" indent="-285750" hangingPunct="0">
              <a:lnSpc>
                <a:spcPct val="115000"/>
              </a:lnSpc>
              <a:spcAft>
                <a:spcPts val="900"/>
              </a:spcAft>
              <a:buFont typeface="Courier New" panose="02070309020205020404" pitchFamily="49" charset="0"/>
              <a:buChar char="o"/>
            </a:pPr>
            <a:r>
              <a:rPr lang="en-US" sz="1400" dirty="0" smtClean="0">
                <a:effectLst/>
                <a:latin typeface="Times New Roman" panose="02020603050405020304" pitchFamily="18" charset="0"/>
                <a:ea typeface="SimSun" panose="02010600030101010101" pitchFamily="2" charset="-122"/>
              </a:rPr>
              <a:t>Start study from its use cases and impacts on RAN/SA (led by RAN2)</a:t>
            </a:r>
            <a:endParaRPr lang="en-US" sz="3200" dirty="0"/>
          </a:p>
        </p:txBody>
      </p:sp>
    </p:spTree>
    <p:extLst>
      <p:ext uri="{BB962C8B-B14F-4D97-AF65-F5344CB8AC3E}">
        <p14:creationId xmlns:p14="http://schemas.microsoft.com/office/powerpoint/2010/main" val="232228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View and Proposal</a:t>
            </a:r>
            <a:endParaRPr lang="en-US" dirty="0"/>
          </a:p>
        </p:txBody>
      </p:sp>
      <p:sp>
        <p:nvSpPr>
          <p:cNvPr id="6" name="Content Placeholder 5"/>
          <p:cNvSpPr>
            <a:spLocks noGrp="1"/>
          </p:cNvSpPr>
          <p:nvPr>
            <p:ph idx="1"/>
          </p:nvPr>
        </p:nvSpPr>
        <p:spPr>
          <a:xfrm>
            <a:off x="609600" y="1415332"/>
            <a:ext cx="10972800" cy="4896180"/>
          </a:xfrm>
        </p:spPr>
        <p:txBody>
          <a:bodyPr/>
          <a:lstStyle/>
          <a:p>
            <a:r>
              <a:rPr lang="en-US" sz="2000" dirty="0" smtClean="0"/>
              <a:t>Our view:</a:t>
            </a:r>
          </a:p>
          <a:p>
            <a:pPr lvl="1"/>
            <a:r>
              <a:rPr lang="en-US" sz="1600" dirty="0" smtClean="0"/>
              <a:t>Regarding the applicable scenarios and requirements to be studied and clarified</a:t>
            </a:r>
          </a:p>
          <a:p>
            <a:pPr lvl="2"/>
            <a:r>
              <a:rPr lang="en-US" sz="1600" dirty="0"/>
              <a:t>T</a:t>
            </a:r>
            <a:r>
              <a:rPr lang="en-US" sz="1600" dirty="0" smtClean="0"/>
              <a:t>he study should be carried out in the on-going RAN SI “</a:t>
            </a:r>
            <a:r>
              <a:rPr lang="en-GB" sz="1600" dirty="0"/>
              <a:t>Study on Scenarios and Requirements </a:t>
            </a:r>
            <a:r>
              <a:rPr lang="en-GB" sz="1600" dirty="0" smtClean="0"/>
              <a:t>for</a:t>
            </a:r>
            <a:r>
              <a:rPr lang="en-GB" sz="1600" dirty="0"/>
              <a:t> </a:t>
            </a:r>
            <a:r>
              <a:rPr lang="en-GB" sz="1600" dirty="0" smtClean="0"/>
              <a:t>Next </a:t>
            </a:r>
            <a:r>
              <a:rPr lang="en-GB" sz="1600" dirty="0"/>
              <a:t>Generation Access Technologies</a:t>
            </a:r>
            <a:r>
              <a:rPr lang="en-US" sz="1600" dirty="0" smtClean="0"/>
              <a:t>” and captured in TR38.913;</a:t>
            </a:r>
          </a:p>
          <a:p>
            <a:pPr lvl="3"/>
            <a:r>
              <a:rPr lang="en-US" sz="1667" dirty="0" smtClean="0"/>
              <a:t>The clarification is needed regardless whether the new RAT is operated in tight integration with LTE or in standalone;</a:t>
            </a:r>
          </a:p>
          <a:p>
            <a:pPr lvl="2"/>
            <a:r>
              <a:rPr lang="en-US" sz="1600" dirty="0" smtClean="0"/>
              <a:t>Objective 1 in RP-160351 is to ensure all the scenarios and requirements to be addressed in a single technology framework, including how to address the potential scenarios and requirements mentioned earlier;</a:t>
            </a:r>
          </a:p>
          <a:p>
            <a:pPr lvl="1"/>
            <a:r>
              <a:rPr lang="en-US" sz="1600" dirty="0" smtClean="0"/>
              <a:t>Regarding the study of impacts on RAN/SA, it is in general true to all the features to be studied</a:t>
            </a:r>
          </a:p>
          <a:p>
            <a:r>
              <a:rPr lang="en-US" sz="2000" dirty="0" smtClean="0"/>
              <a:t>Proposal:</a:t>
            </a:r>
          </a:p>
          <a:p>
            <a:pPr lvl="1"/>
            <a:r>
              <a:rPr lang="en-US" sz="1600" dirty="0" smtClean="0"/>
              <a:t>Suggest to address the scenarios and requirements in TR38.913</a:t>
            </a:r>
          </a:p>
          <a:p>
            <a:pPr lvl="1"/>
            <a:r>
              <a:rPr lang="en-US" sz="1600" dirty="0" smtClean="0"/>
              <a:t>Suggest to modify the referred text in RP-160351 to the following:</a:t>
            </a:r>
          </a:p>
          <a:p>
            <a:pPr lvl="1"/>
            <a:endParaRPr lang="en-US" sz="1600" dirty="0"/>
          </a:p>
        </p:txBody>
      </p:sp>
      <p:sp>
        <p:nvSpPr>
          <p:cNvPr id="8" name="Rectangle 7"/>
          <p:cNvSpPr/>
          <p:nvPr/>
        </p:nvSpPr>
        <p:spPr>
          <a:xfrm>
            <a:off x="381001" y="5042191"/>
            <a:ext cx="10972799" cy="703269"/>
          </a:xfrm>
          <a:prstGeom prst="rect">
            <a:avLst/>
          </a:prstGeom>
        </p:spPr>
        <p:txBody>
          <a:bodyPr wrap="square">
            <a:spAutoFit/>
          </a:bodyPr>
          <a:lstStyle/>
          <a:p>
            <a:pPr marL="742950" marR="0" lvl="1" indent="-285750" hangingPunct="0">
              <a:lnSpc>
                <a:spcPct val="115000"/>
              </a:lnSpc>
              <a:spcBef>
                <a:spcPts val="0"/>
              </a:spcBef>
              <a:spcAft>
                <a:spcPts val="900"/>
              </a:spcAft>
              <a:buFont typeface="Courier New" panose="02070309020205020404" pitchFamily="49" charset="0"/>
              <a:buChar char="o"/>
            </a:pPr>
            <a:r>
              <a:rPr lang="en-US" sz="1400" dirty="0" smtClean="0">
                <a:effectLst/>
                <a:latin typeface="Times New Roman" panose="02020603050405020304" pitchFamily="18" charset="0"/>
                <a:ea typeface="MS Mincho" panose="02020609040205080304" pitchFamily="49" charset="-128"/>
              </a:rPr>
              <a:t>Stand alone operation</a:t>
            </a:r>
            <a:r>
              <a:rPr lang="en-US" sz="1400" strike="sngStrike" dirty="0" smtClean="0">
                <a:solidFill>
                  <a:srgbClr val="FF0000"/>
                </a:solidFill>
                <a:effectLst/>
                <a:latin typeface="Times New Roman" panose="02020603050405020304" pitchFamily="18" charset="0"/>
                <a:ea typeface="MS Mincho" panose="02020609040205080304" pitchFamily="49" charset="-128"/>
              </a:rPr>
              <a:t>, including an assessment of the scenarios of applicability and related requirements</a:t>
            </a:r>
          </a:p>
          <a:p>
            <a:pPr marL="1200150" lvl="2" indent="-285750" hangingPunct="0">
              <a:lnSpc>
                <a:spcPct val="115000"/>
              </a:lnSpc>
              <a:spcAft>
                <a:spcPts val="900"/>
              </a:spcAft>
              <a:buFont typeface="Courier New" panose="02070309020205020404" pitchFamily="49" charset="0"/>
              <a:buChar char="o"/>
            </a:pPr>
            <a:r>
              <a:rPr lang="en-US" sz="1400" strike="sngStrike" dirty="0" smtClean="0">
                <a:solidFill>
                  <a:srgbClr val="FF0000"/>
                </a:solidFill>
                <a:effectLst/>
                <a:latin typeface="Times New Roman" panose="02020603050405020304" pitchFamily="18" charset="0"/>
                <a:ea typeface="SimSun" panose="02010600030101010101" pitchFamily="2" charset="-122"/>
              </a:rPr>
              <a:t>Start study from its use cases and impacts on RAN/SA </a:t>
            </a:r>
            <a:r>
              <a:rPr lang="en-US" sz="1400" dirty="0" smtClean="0">
                <a:effectLst/>
                <a:latin typeface="Times New Roman" panose="02020603050405020304" pitchFamily="18" charset="0"/>
                <a:ea typeface="SimSun" panose="02010600030101010101" pitchFamily="2" charset="-122"/>
              </a:rPr>
              <a:t>(led by RAN2)</a:t>
            </a:r>
            <a:endParaRPr lang="en-US" sz="3200" dirty="0"/>
          </a:p>
        </p:txBody>
      </p:sp>
    </p:spTree>
    <p:extLst>
      <p:ext uri="{BB962C8B-B14F-4D97-AF65-F5344CB8AC3E}">
        <p14:creationId xmlns:p14="http://schemas.microsoft.com/office/powerpoint/2010/main" val="3482332466"/>
      </p:ext>
    </p:extLst>
  </p:cSld>
  <p:clrMapOvr>
    <a:masterClrMapping/>
  </p:clrMapOvr>
</p:sld>
</file>

<file path=ppt/theme/theme1.xml><?xml version="1.0" encoding="utf-8"?>
<a:theme xmlns:a="http://schemas.openxmlformats.org/drawingml/2006/main" name="Intel_template_2015">
  <a:themeElements>
    <a:clrScheme name="Intel New Scheme">
      <a:dk1>
        <a:sysClr val="windowText" lastClr="000000"/>
      </a:dk1>
      <a:lt1>
        <a:sysClr val="window" lastClr="FFFFFF"/>
      </a:lt1>
      <a:dk2>
        <a:srgbClr val="004280"/>
      </a:dk2>
      <a:lt2>
        <a:srgbClr val="B1BABF"/>
      </a:lt2>
      <a:accent1>
        <a:srgbClr val="0071C5"/>
      </a:accent1>
      <a:accent2>
        <a:srgbClr val="00AEEF"/>
      </a:accent2>
      <a:accent3>
        <a:srgbClr val="8DC8E8"/>
      </a:accent3>
      <a:accent4>
        <a:srgbClr val="FFDA00"/>
      </a:accent4>
      <a:accent5>
        <a:srgbClr val="FDB813"/>
      </a:accent5>
      <a:accent6>
        <a:srgbClr val="A6CE39"/>
      </a:accent6>
      <a:hlink>
        <a:srgbClr val="939598"/>
      </a:hlink>
      <a:folHlink>
        <a:srgbClr val="ED1C24"/>
      </a:folHlink>
    </a:clrScheme>
    <a:fontScheme name="Intel">
      <a:majorFont>
        <a:latin typeface="Neo Sans Intel Light"/>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000" dirty="0" smtClean="0">
            <a:solidFill>
              <a:schemeClr val="tx2"/>
            </a:solidFill>
            <a:latin typeface="Neo Sans Intel"/>
            <a:cs typeface="Neo Sans Intel"/>
          </a:defRPr>
        </a:defPPr>
      </a:lstStyle>
    </a:txDef>
  </a:objectDefaults>
  <a:extraClrSchemeLst/>
</a:theme>
</file>

<file path=ppt/theme/theme2.xml><?xml version="1.0" encoding="utf-8"?>
<a:theme xmlns:a="http://schemas.openxmlformats.org/drawingml/2006/main" name="1_intel 16x9">
  <a:themeElements>
    <a:clrScheme name="intel2011">
      <a:dk1>
        <a:sysClr val="windowText" lastClr="000000"/>
      </a:dk1>
      <a:lt1>
        <a:sysClr val="window" lastClr="FFFFFF"/>
      </a:lt1>
      <a:dk2>
        <a:srgbClr val="004280"/>
      </a:dk2>
      <a:lt2>
        <a:srgbClr val="939895"/>
      </a:lt2>
      <a:accent1>
        <a:srgbClr val="00AEEF"/>
      </a:accent1>
      <a:accent2>
        <a:srgbClr val="A6CE39"/>
      </a:accent2>
      <a:accent3>
        <a:srgbClr val="FDB813"/>
      </a:accent3>
      <a:accent4>
        <a:srgbClr val="F37021"/>
      </a:accent4>
      <a:accent5>
        <a:srgbClr val="C00000"/>
      </a:accent5>
      <a:accent6>
        <a:srgbClr val="7030A0"/>
      </a:accent6>
      <a:hlink>
        <a:srgbClr val="085CA8"/>
      </a:hlink>
      <a:folHlink>
        <a:srgbClr val="939598"/>
      </a:folHlink>
    </a:clrScheme>
    <a:fontScheme name="2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372" tIns="45688" rIns="91372" bIns="45688" numCol="1" rtlCol="0" anchor="t" anchorCtr="1" compatLnSpc="1">
        <a:prstTxWarp prst="textNoShape">
          <a:avLst/>
        </a:prstTxWarp>
        <a:noAutofit/>
      </a:bodyPr>
      <a:lstStyle>
        <a:def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defRPr kumimoji="0" sz="2000" b="0" i="0" u="none" strike="noStrike" cap="none" normalizeH="0" baseline="0" smtClean="0">
            <a:ln>
              <a:noFill/>
            </a:ln>
            <a:solidFill>
              <a:srgbClr val="FFFFFF"/>
            </a:solidFill>
            <a:effectLst>
              <a:outerShdw blurRad="38100" dist="38100" dir="2700000" algn="tl">
                <a:srgbClr val="000000">
                  <a:alpha val="43137"/>
                </a:srgbClr>
              </a:outerShdw>
            </a:effectLst>
            <a:latin typeface="Arial Narrow" pitchFamily="34" charset="0"/>
            <a:cs typeface="Arial" charset="0"/>
          </a:defRPr>
        </a:defPPr>
      </a:lstStyle>
    </a:spDef>
    <a:lnDef>
      <a:spPr>
        <a:noFill/>
        <a:ln w="38100" cap="flat" cmpd="sng" algn="ctr">
          <a:solidFill>
            <a:srgbClr val="00AEEF">
              <a:shade val="95000"/>
              <a:satMod val="105000"/>
            </a:srgbClr>
          </a:solidFill>
          <a:prstDash val="solid"/>
          <a:tailEnd type="arrow"/>
        </a:ln>
        <a:effectLst/>
      </a:spPr>
      <a:bodyPr/>
      <a:lstStyle/>
    </a:lnDef>
    <a:txDef>
      <a:spPr>
        <a:noFill/>
      </a:spPr>
      <a:bodyPr wrap="none" rtlCol="0">
        <a:spAutoFit/>
      </a:bodyPr>
      <a:lstStyle>
        <a:defPPr>
          <a:defRPr sz="2800" dirty="0" err="1" smtClean="0"/>
        </a:defPPr>
      </a:lstStyle>
    </a:txDef>
  </a:objectDefaults>
  <a:extraClrSchemeLst>
    <a:extraClrScheme>
      <a:clrScheme name="2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2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2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2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2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2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2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2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2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2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Intel_template_2015</Template>
  <TotalTime>167</TotalTime>
  <Words>349</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vt:i4>
      </vt:variant>
    </vt:vector>
  </HeadingPairs>
  <TitlesOfParts>
    <vt:vector size="18" baseType="lpstr">
      <vt:lpstr>MS Mincho</vt:lpstr>
      <vt:lpstr>SimSun</vt:lpstr>
      <vt:lpstr>Arial</vt:lpstr>
      <vt:lpstr>Calibri</vt:lpstr>
      <vt:lpstr>Calibri Light</vt:lpstr>
      <vt:lpstr>Courier New</vt:lpstr>
      <vt:lpstr>Lucida Grande</vt:lpstr>
      <vt:lpstr>Neo Sans Intel</vt:lpstr>
      <vt:lpstr>Neo Sans Intel Light</vt:lpstr>
      <vt:lpstr>Neo Sans Intel Medium</vt:lpstr>
      <vt:lpstr>Times New Roman</vt:lpstr>
      <vt:lpstr>Wingdings</vt:lpstr>
      <vt:lpstr>Intel_template_2015</vt:lpstr>
      <vt:lpstr>1_intel 16x9</vt:lpstr>
      <vt:lpstr>Office Theme</vt:lpstr>
      <vt:lpstr>Clarification to the Standalone Aspect in Next Generation new RAT SID</vt:lpstr>
      <vt:lpstr>Background</vt:lpstr>
      <vt:lpstr>View and Proposal</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Pingping Zong</dc:creator>
  <cp:keywords>CTPClassification=CTP_PUBLIC:VisualMarkings=</cp:keywords>
  <cp:lastModifiedBy>Pingping Zong</cp:lastModifiedBy>
  <cp:revision>28</cp:revision>
  <dcterms:created xsi:type="dcterms:W3CDTF">2016-03-04T13:36:08Z</dcterms:created>
  <dcterms:modified xsi:type="dcterms:W3CDTF">2016-03-08T08:30:51Z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479256cf-955f-4a46-8ee1-fddb23465b8e</vt:lpwstr>
  </property>
  <property fmtid="{D5CDD505-2E9C-101B-9397-08002B2CF9AE}" pid="3" name="CTP_TimeStamp">
    <vt:lpwstr>2016-03-08 08:30:30Z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