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70" r:id="rId3"/>
    <p:sldId id="262" r:id="rId4"/>
    <p:sldId id="281" r:id="rId5"/>
    <p:sldId id="261" r:id="rId6"/>
  </p:sldIdLst>
  <p:sldSz cx="9144000" cy="6858000" type="screen4x3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70"/>
            <p14:sldId id="262"/>
            <p14:sldId id="281"/>
            <p14:sldId id="261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>
        <p:scale>
          <a:sx n="66" d="100"/>
          <a:sy n="66" d="100"/>
        </p:scale>
        <p:origin x="-696" y="-15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Lean Carrier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2016-03-07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2016-03-07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Lean Carrier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2016-03-07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5DCB-6097-45B3-8043-238D9DFDB64A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Lean Carrier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9E72A1-C5C9-4E33-ADC8-E4CCFACEDB9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Lean Carrier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9064EB0-6B6F-4966-BC62-C25C266D996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Lean Carrier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971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B3D8E9-0C4E-4330-9FBE-029B52982724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Lean Carrier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016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7F9BFE-D610-41E5-838F-E35ECAF0062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Lean Carrier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Lean Carrier  |  © Ericsson AB 2016  |  2016-03-07  |  Page </a:t>
            </a:r>
            <a:fld id="{C71DC493-6C22-4093-B4CE-FF386070228C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LTE Lean Carrier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809" y="231264"/>
            <a:ext cx="57935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 #71, </a:t>
            </a:r>
            <a:r>
              <a:rPr lang="sv-SE" dirty="0"/>
              <a:t>Göteborg, Sweden, March 7 - 10, </a:t>
            </a:r>
            <a:r>
              <a:rPr lang="sv-SE" dirty="0" smtClean="0"/>
              <a:t>2016</a:t>
            </a:r>
          </a:p>
          <a:p>
            <a:r>
              <a:rPr lang="en-US" dirty="0" smtClean="0"/>
              <a:t>AI 10.1.1</a:t>
            </a:r>
          </a:p>
          <a:p>
            <a:r>
              <a:rPr lang="en-US" dirty="0" smtClean="0"/>
              <a:t>RP-160276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UEs of </a:t>
            </a:r>
            <a:r>
              <a:rPr lang="en-US" sz="2000" dirty="0" smtClean="0">
                <a:solidFill>
                  <a:srgbClr val="00B0F0"/>
                </a:solidFill>
              </a:rPr>
              <a:t>Rel-8 </a:t>
            </a:r>
            <a:r>
              <a:rPr lang="en-US" sz="2000" dirty="0" smtClean="0"/>
              <a:t>and beyond may expect </a:t>
            </a:r>
            <a:r>
              <a:rPr lang="en-US" sz="2000" dirty="0" smtClean="0">
                <a:solidFill>
                  <a:srgbClr val="00B0F0"/>
                </a:solidFill>
              </a:rPr>
              <a:t>CRS across the system bandwidth</a:t>
            </a:r>
            <a:r>
              <a:rPr lang="en-US" sz="2000" dirty="0" smtClean="0"/>
              <a:t> in every subframe</a:t>
            </a:r>
          </a:p>
          <a:p>
            <a:pPr lvl="1"/>
            <a:r>
              <a:rPr lang="en-US" sz="1800" dirty="0" smtClean="0"/>
              <a:t>High inter-cell interference </a:t>
            </a:r>
            <a:r>
              <a:rPr lang="en-US" sz="1800" dirty="0"/>
              <a:t>even at low/medium load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>
                <a:sym typeface="Wingdings" panose="05000000000000000000" pitchFamily="2" charset="2"/>
              </a:rPr>
              <a:t> </a:t>
            </a:r>
            <a:r>
              <a:rPr lang="en-US" sz="1800" dirty="0" smtClean="0">
                <a:solidFill>
                  <a:srgbClr val="00B0F0"/>
                </a:solidFill>
              </a:rPr>
              <a:t>Unnecessarily low per-user throughput</a:t>
            </a:r>
          </a:p>
          <a:p>
            <a:pPr lvl="1"/>
            <a:r>
              <a:rPr lang="en-US" sz="1800" dirty="0" smtClean="0"/>
              <a:t>Prevents eNB’s Power Amplifier from entering deep sleep </a:t>
            </a:r>
            <a:br>
              <a:rPr lang="en-US" sz="1800" dirty="0" smtClean="0"/>
            </a:br>
            <a:r>
              <a:rPr lang="en-US" sz="1800" dirty="0" smtClean="0">
                <a:sym typeface="Wingdings" panose="05000000000000000000" pitchFamily="2" charset="2"/>
              </a:rPr>
              <a:t> </a:t>
            </a:r>
            <a:r>
              <a:rPr lang="en-US" sz="1800" dirty="0" smtClean="0">
                <a:solidFill>
                  <a:srgbClr val="00B0F0"/>
                </a:solidFill>
                <a:sym typeface="Wingdings" panose="05000000000000000000" pitchFamily="2" charset="2"/>
              </a:rPr>
              <a:t>Unnecessarily high power consumption</a:t>
            </a:r>
            <a:r>
              <a:rPr lang="en-US" sz="1800" dirty="0" smtClean="0">
                <a:sym typeface="Wingdings" panose="05000000000000000000" pitchFamily="2" charset="2"/>
              </a:rPr>
              <a:t> even at low/medium load</a:t>
            </a:r>
          </a:p>
          <a:p>
            <a:pPr lvl="1"/>
            <a:endParaRPr lang="en-US" sz="1800" dirty="0" smtClean="0">
              <a:sym typeface="Wingdings" panose="05000000000000000000" pitchFamily="2" charset="2"/>
            </a:endParaRPr>
          </a:p>
          <a:p>
            <a:r>
              <a:rPr lang="en-GB" sz="2000" dirty="0" smtClean="0">
                <a:solidFill>
                  <a:srgbClr val="00B0F0"/>
                </a:solidFill>
              </a:rPr>
              <a:t>R</a:t>
            </a:r>
            <a:r>
              <a:rPr lang="en-GB" sz="2000" dirty="0">
                <a:solidFill>
                  <a:srgbClr val="00B0F0"/>
                </a:solidFill>
              </a:rPr>
              <a:t>el-1</a:t>
            </a:r>
            <a:r>
              <a:rPr lang="en-GB" sz="2000" dirty="0" smtClean="0">
                <a:solidFill>
                  <a:srgbClr val="00B0F0"/>
                </a:solidFill>
              </a:rPr>
              <a:t>3</a:t>
            </a:r>
            <a:r>
              <a:rPr lang="en-GB" sz="2000" dirty="0" smtClean="0"/>
              <a:t>: On an LAA</a:t>
            </a:r>
            <a:r>
              <a:rPr lang="en-GB" sz="2000" baseline="30000" dirty="0" smtClean="0"/>
              <a:t>*</a:t>
            </a:r>
            <a:r>
              <a:rPr lang="en-GB" sz="2000" dirty="0" smtClean="0"/>
              <a:t> SCell the UE shall not expect any reference symbols other than DRS and other than in PDSCH transmission bursts</a:t>
            </a:r>
            <a:br>
              <a:rPr lang="en-GB" sz="2000" dirty="0" smtClean="0"/>
            </a:br>
            <a:r>
              <a:rPr lang="en-GB" sz="2000" dirty="0" smtClean="0">
                <a:sym typeface="Wingdings" panose="05000000000000000000" pitchFamily="2" charset="2"/>
              </a:rPr>
              <a:t> </a:t>
            </a:r>
            <a:r>
              <a:rPr lang="en-GB" sz="2000" dirty="0" smtClean="0"/>
              <a:t>An </a:t>
            </a:r>
            <a:r>
              <a:rPr lang="en-GB" sz="2000" dirty="0" smtClean="0">
                <a:solidFill>
                  <a:srgbClr val="00B0F0"/>
                </a:solidFill>
              </a:rPr>
              <a:t>LAA SCell is lean </a:t>
            </a:r>
            <a:r>
              <a:rPr lang="en-GB" sz="2000" dirty="0" smtClean="0"/>
              <a:t>but available for unlicensed spectrum only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534150" y="6315074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*) LAA: License </a:t>
            </a:r>
            <a:r>
              <a:rPr lang="en-GB" sz="1200" dirty="0"/>
              <a:t>Assisted </a:t>
            </a:r>
            <a:r>
              <a:rPr lang="en-GB" sz="1200" dirty="0" smtClean="0"/>
              <a:t>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968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Support “Lean PCell” as well as “Lean SCell”</a:t>
            </a:r>
          </a:p>
          <a:p>
            <a:endParaRPr lang="en-US" sz="2000" dirty="0" smtClean="0"/>
          </a:p>
          <a:p>
            <a:r>
              <a:rPr lang="en-US" sz="2000" dirty="0" smtClean="0"/>
              <a:t>Minimal changes &amp; additions </a:t>
            </a:r>
            <a:r>
              <a:rPr lang="en-US" sz="2000" dirty="0" smtClean="0"/>
              <a:t>for </a:t>
            </a:r>
            <a:r>
              <a:rPr lang="en-US" sz="2000" dirty="0" smtClean="0"/>
              <a:t>“Lean </a:t>
            </a:r>
            <a:r>
              <a:rPr lang="en-US" sz="2000" b="1" dirty="0" smtClean="0"/>
              <a:t>S</a:t>
            </a:r>
            <a:r>
              <a:rPr lang="en-US" sz="2000" dirty="0" smtClean="0"/>
              <a:t>Cell”</a:t>
            </a:r>
          </a:p>
          <a:p>
            <a:pPr lvl="1"/>
            <a:r>
              <a:rPr lang="en-US" sz="1800" dirty="0" smtClean="0"/>
              <a:t>e.g. capability signaling</a:t>
            </a:r>
            <a:endParaRPr lang="en-US" sz="1800" b="1" i="1" dirty="0" smtClean="0">
              <a:solidFill>
                <a:srgbClr val="FF0000"/>
              </a:solidFill>
            </a:endParaRPr>
          </a:p>
          <a:p>
            <a:pPr lvl="1"/>
            <a:endParaRPr lang="en-US" sz="1800" dirty="0" smtClean="0"/>
          </a:p>
          <a:p>
            <a:r>
              <a:rPr lang="en-US" sz="2000" dirty="0" smtClean="0"/>
              <a:t>Moderate </a:t>
            </a:r>
            <a:r>
              <a:rPr lang="en-US" sz="2000" dirty="0" smtClean="0"/>
              <a:t>changes &amp; additions </a:t>
            </a:r>
            <a:r>
              <a:rPr lang="en-US" sz="2000" dirty="0" smtClean="0"/>
              <a:t>for </a:t>
            </a:r>
            <a:r>
              <a:rPr lang="en-US" sz="2000" dirty="0" smtClean="0"/>
              <a:t>“Lean </a:t>
            </a:r>
            <a:r>
              <a:rPr lang="en-US" sz="2000" b="1" dirty="0" smtClean="0"/>
              <a:t>P</a:t>
            </a:r>
            <a:r>
              <a:rPr lang="en-US" sz="2000" dirty="0" smtClean="0"/>
              <a:t>Cell”</a:t>
            </a:r>
            <a:endParaRPr lang="en-US" sz="2000" dirty="0"/>
          </a:p>
          <a:p>
            <a:pPr lvl="1"/>
            <a:r>
              <a:rPr lang="en-US" sz="1800" dirty="0" smtClean="0"/>
              <a:t>MIB/SIB</a:t>
            </a:r>
          </a:p>
          <a:p>
            <a:pPr lvl="1"/>
            <a:r>
              <a:rPr lang="en-US" sz="1800" dirty="0" smtClean="0"/>
              <a:t>Random Access</a:t>
            </a:r>
          </a:p>
          <a:p>
            <a:pPr lvl="1"/>
            <a:r>
              <a:rPr lang="en-US" sz="1800" dirty="0" smtClean="0"/>
              <a:t>Radio Link Monitoring</a:t>
            </a:r>
          </a:p>
          <a:p>
            <a:pPr lvl="1"/>
            <a:r>
              <a:rPr lang="en-US" sz="1800" dirty="0" smtClean="0"/>
              <a:t>Extensions </a:t>
            </a:r>
            <a:r>
              <a:rPr lang="en-US" sz="1800" dirty="0"/>
              <a:t>of the LAA reference signal design to operate </a:t>
            </a:r>
            <a:r>
              <a:rPr lang="en-US" sz="1800" dirty="0" smtClean="0"/>
              <a:t>with </a:t>
            </a:r>
            <a:r>
              <a:rPr lang="en-US" sz="1800" dirty="0"/>
              <a:t>medium mobility </a:t>
            </a:r>
            <a:r>
              <a:rPr lang="en-US" sz="1800" dirty="0" smtClean="0"/>
              <a:t>scenarios</a:t>
            </a:r>
            <a:endParaRPr lang="en-US" sz="1800" b="1" i="1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 Scope: Lean Carrier</a:t>
            </a:r>
            <a:br>
              <a:rPr lang="en-US" dirty="0" smtClean="0"/>
            </a:br>
            <a:r>
              <a:rPr lang="en-US" sz="3200" dirty="0" smtClean="0"/>
              <a:t>Reuse the LAA Carrier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71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sym typeface="Wingdings" panose="05000000000000000000" pitchFamily="2" charset="2"/>
              </a:rPr>
              <a:t>A Lean Carrier </a:t>
            </a:r>
            <a:r>
              <a:rPr lang="en-US" sz="2000" dirty="0" smtClean="0">
                <a:sym typeface="Wingdings" panose="05000000000000000000" pitchFamily="2" charset="2"/>
              </a:rPr>
              <a:t>is </a:t>
            </a:r>
            <a:r>
              <a:rPr lang="en-US" sz="2000" dirty="0">
                <a:sym typeface="Wingdings" panose="05000000000000000000" pitchFamily="2" charset="2"/>
              </a:rPr>
              <a:t>not backwards </a:t>
            </a:r>
            <a:r>
              <a:rPr lang="en-US" sz="2000" dirty="0" smtClean="0">
                <a:sym typeface="Wingdings" panose="05000000000000000000" pitchFamily="2" charset="2"/>
              </a:rPr>
              <a:t>compatible (due to lack of CRSs)</a:t>
            </a:r>
          </a:p>
          <a:p>
            <a:endParaRPr lang="en-US" sz="2000" dirty="0" smtClean="0">
              <a:sym typeface="Wingdings" panose="05000000000000000000" pitchFamily="2" charset="2"/>
            </a:endParaRPr>
          </a:p>
          <a:p>
            <a:r>
              <a:rPr lang="en-US" sz="2000" dirty="0" smtClean="0">
                <a:sym typeface="Wingdings" panose="05000000000000000000" pitchFamily="2" charset="2"/>
              </a:rPr>
              <a:t>However, the Lean </a:t>
            </a:r>
            <a:r>
              <a:rPr lang="en-US" sz="2000" dirty="0">
                <a:sym typeface="Wingdings" panose="05000000000000000000" pitchFamily="2" charset="2"/>
              </a:rPr>
              <a:t>Carrier </a:t>
            </a:r>
            <a:r>
              <a:rPr lang="en-US" sz="2000" dirty="0" smtClean="0">
                <a:sym typeface="Wingdings" panose="05000000000000000000" pitchFamily="2" charset="2"/>
              </a:rPr>
              <a:t>…</a:t>
            </a:r>
            <a:endParaRPr lang="en-US" sz="2200" dirty="0" smtClean="0">
              <a:sym typeface="Wingdings" panose="05000000000000000000" pitchFamily="2" charset="2"/>
            </a:endParaRPr>
          </a:p>
          <a:p>
            <a:pPr lvl="1"/>
            <a:r>
              <a:rPr lang="en-US" sz="1800" dirty="0" smtClean="0">
                <a:sym typeface="Wingdings" panose="05000000000000000000" pitchFamily="2" charset="2"/>
              </a:rPr>
              <a:t>may act as deactivated SCell for Rel-12 UEs (SCE-L1)</a:t>
            </a:r>
          </a:p>
          <a:p>
            <a:pPr lvl="1"/>
            <a:r>
              <a:rPr lang="en-US" sz="1800" dirty="0" smtClean="0">
                <a:sym typeface="Wingdings" panose="05000000000000000000" pitchFamily="2" charset="2"/>
              </a:rPr>
              <a:t>may temporarily send full CRSs while used as SCell for pre-Rel-14 UEs</a:t>
            </a:r>
          </a:p>
          <a:p>
            <a:pPr lvl="1"/>
            <a:r>
              <a:rPr lang="en-US" sz="1800" dirty="0" smtClean="0">
                <a:sym typeface="Wingdings" panose="05000000000000000000" pitchFamily="2" charset="2"/>
              </a:rPr>
              <a:t>may revert to legacy carrier operation when needed (e.g. if a neighboring legacy carrier can temporarily not handle all legacy UEs)</a:t>
            </a:r>
          </a:p>
          <a:p>
            <a:pPr lvl="1"/>
            <a:endParaRPr lang="en-US" sz="1800" dirty="0" smtClean="0">
              <a:sym typeface="Wingdings" panose="05000000000000000000" pitchFamily="2" charset="2"/>
            </a:endParaRPr>
          </a:p>
          <a:p>
            <a:r>
              <a:rPr lang="en-US" sz="2000" b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It is possible to introduce Lean Carrier step-wise and seamlessly </a:t>
            </a:r>
            <a:br>
              <a:rPr lang="en-US" sz="2000" b="1" dirty="0" smtClean="0">
                <a:solidFill>
                  <a:srgbClr val="00B0F0"/>
                </a:solidFill>
                <a:sym typeface="Wingdings" panose="05000000000000000000" pitchFamily="2" charset="2"/>
              </a:rPr>
            </a:br>
            <a:r>
              <a:rPr lang="en-US" sz="2000" dirty="0" smtClean="0">
                <a:solidFill>
                  <a:srgbClr val="00B0F0"/>
                </a:solidFill>
                <a:sym typeface="Wingdings" panose="05000000000000000000" pitchFamily="2" charset="2"/>
              </a:rPr>
              <a:t>if network operates with two or more carriers.  </a:t>
            </a:r>
          </a:p>
          <a:p>
            <a:r>
              <a:rPr lang="en-US" sz="2000" dirty="0" smtClean="0">
                <a:solidFill>
                  <a:srgbClr val="00B0F0"/>
                </a:solidFill>
                <a:sym typeface="Wingdings" panose="05000000000000000000" pitchFamily="2" charset="2"/>
              </a:rPr>
              <a:t>Benefits visible already during the migration</a:t>
            </a:r>
          </a:p>
          <a:p>
            <a:endParaRPr lang="en-US" sz="2000" dirty="0" smtClean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Migration</a:t>
            </a:r>
            <a:br>
              <a:rPr lang="en-US" dirty="0" smtClean="0"/>
            </a:br>
            <a:r>
              <a:rPr lang="en-US" sz="3200" dirty="0" smtClean="0"/>
              <a:t>Backwards Compatibility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7838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2791</TotalTime>
  <Words>226</Words>
  <Application>Microsoft Office PowerPoint</Application>
  <PresentationFormat>On-screen Show (4:3)</PresentationFormat>
  <Paragraphs>53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PresentationTemplate2011</vt:lpstr>
      <vt:lpstr>LTE Lean Carrier</vt:lpstr>
      <vt:lpstr>Background</vt:lpstr>
      <vt:lpstr>WI Scope: Lean Carrier Reuse the LAA Carrier Design</vt:lpstr>
      <vt:lpstr>Migration Backwards Compatibility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Lean Carrier</dc:title>
  <dc:creator>Henning Wiemann</dc:creator>
  <dc:description>Rev PA1</dc:description>
  <cp:lastModifiedBy>Ericsson</cp:lastModifiedBy>
  <cp:revision>179</cp:revision>
  <dcterms:created xsi:type="dcterms:W3CDTF">2011-05-24T09:22:48Z</dcterms:created>
  <dcterms:modified xsi:type="dcterms:W3CDTF">2016-02-29T22:12:09Z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/>
  </property>
  <property fmtid="{D5CDD505-2E9C-101B-9397-08002B2CF9AE}" pid="30" name="RightFooterField">
    <vt:lpwstr>Lean Carrier</vt:lpwstr>
  </property>
  <property fmtid="{D5CDD505-2E9C-101B-9397-08002B2CF9AE}" pid="31" name="RightFooterField2">
    <vt:lpwstr>2016-03-07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Henning Wiemann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</vt:lpwstr>
  </property>
  <property fmtid="{D5CDD505-2E9C-101B-9397-08002B2CF9AE}" pid="43" name="Title">
    <vt:lpwstr>Lean Carrier</vt:lpwstr>
  </property>
  <property fmtid="{D5CDD505-2E9C-101B-9397-08002B2CF9AE}" pid="44" name="Date">
    <vt:lpwstr>2016-03-07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