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72" r:id="rId3"/>
    <p:sldId id="274" r:id="rId4"/>
    <p:sldId id="275" r:id="rId5"/>
    <p:sldId id="276" r:id="rId6"/>
    <p:sldId id="277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0041" autoAdjust="0"/>
    <p:restoredTop sz="81171" autoAdjust="0"/>
  </p:normalViewPr>
  <p:slideViewPr>
    <p:cSldViewPr>
      <p:cViewPr>
        <p:scale>
          <a:sx n="100" d="100"/>
          <a:sy n="100" d="100"/>
        </p:scale>
        <p:origin x="-1666" y="1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8686800" cy="147002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Motivation </a:t>
            </a:r>
            <a:r>
              <a:rPr lang="en-US" dirty="0"/>
              <a:t>of WI proposal for </a:t>
            </a:r>
            <a:r>
              <a:rPr lang="en-US" dirty="0" smtClean="0"/>
              <a:t>Improved eMTC </a:t>
            </a:r>
            <a:r>
              <a:rPr lang="en-US" dirty="0"/>
              <a:t>and NB-IOT Positioning in LTE</a:t>
            </a:r>
            <a:endParaRPr lang="en-US" baseline="-25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Ericsson</a:t>
            </a:r>
            <a:endParaRPr lang="en-U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48309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RP-160198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59613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Meeting #71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Göteborg, Sweden, 7th – 10th March, 2016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10.1.1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91936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Justification</a:t>
            </a:r>
            <a:endParaRPr lang="en-GB" baseline="-25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hangingPunct="0"/>
            <a:r>
              <a:rPr lang="en-GB" sz="1800" dirty="0" smtClean="0">
                <a:solidFill>
                  <a:srgbClr val="0070C0"/>
                </a:solidFill>
              </a:rPr>
              <a:t>Rel-13 introduces two classes of low-cost MTC devices with enhanced coverage and low power consumption:</a:t>
            </a:r>
          </a:p>
          <a:p>
            <a:pPr lvl="1" hangingPunct="0"/>
            <a:r>
              <a:rPr lang="en-GB" sz="1600" dirty="0" smtClean="0"/>
              <a:t>eMTC devices with a UE bandwidth of 6 PRBs (1.08 MHz)</a:t>
            </a:r>
          </a:p>
          <a:p>
            <a:pPr lvl="1" hangingPunct="0"/>
            <a:r>
              <a:rPr lang="en-GB" sz="1600" dirty="0" smtClean="0"/>
              <a:t>NB-IOT devices with a UE bandwidth of 1 PRB (180 kHz)</a:t>
            </a:r>
          </a:p>
          <a:p>
            <a:pPr hangingPunct="0"/>
            <a:endParaRPr lang="en-GB" sz="1800" dirty="0" smtClean="0"/>
          </a:p>
          <a:p>
            <a:pPr hangingPunct="0"/>
            <a:r>
              <a:rPr lang="en-GB" sz="1800" dirty="0" smtClean="0">
                <a:solidFill>
                  <a:srgbClr val="0070C0"/>
                </a:solidFill>
              </a:rPr>
              <a:t>As positioning is important in many MTC applications, some improvements of the positioning accuracy may also be motivated.</a:t>
            </a:r>
          </a:p>
        </p:txBody>
      </p:sp>
    </p:spTree>
    <p:extLst>
      <p:ext uri="{BB962C8B-B14F-4D97-AF65-F5344CB8AC3E}">
        <p14:creationId xmlns:p14="http://schemas.microsoft.com/office/powerpoint/2010/main" val="2203406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Rel-13 status for eMTC UEs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1800" dirty="0" smtClean="0">
                <a:solidFill>
                  <a:srgbClr val="0070C0"/>
                </a:solidFill>
              </a:rPr>
              <a:t>RAN1/RAN2/RAN3</a:t>
            </a:r>
          </a:p>
          <a:p>
            <a:pPr lvl="1"/>
            <a:r>
              <a:rPr lang="en-GB" sz="1600" dirty="0"/>
              <a:t>Existing </a:t>
            </a:r>
            <a:r>
              <a:rPr lang="en-GB" sz="1600" dirty="0" smtClean="0"/>
              <a:t>PRS is receivable by </a:t>
            </a:r>
            <a:r>
              <a:rPr lang="en-GB" sz="1600" dirty="0" err="1" smtClean="0"/>
              <a:t>eMTC</a:t>
            </a:r>
            <a:r>
              <a:rPr lang="en-GB" sz="1600" dirty="0" smtClean="0"/>
              <a:t> UEs</a:t>
            </a:r>
          </a:p>
          <a:p>
            <a:pPr lvl="1"/>
            <a:r>
              <a:rPr lang="en-GB" sz="1600" dirty="0" smtClean="0"/>
              <a:t>Existing LPP and </a:t>
            </a:r>
            <a:r>
              <a:rPr lang="en-GB" sz="1600" dirty="0" err="1" smtClean="0"/>
              <a:t>LPPa</a:t>
            </a:r>
            <a:r>
              <a:rPr lang="en-GB" sz="1600" dirty="0" smtClean="0"/>
              <a:t> protocols are applicable to </a:t>
            </a:r>
            <a:r>
              <a:rPr lang="en-GB" sz="1600" dirty="0" err="1" smtClean="0"/>
              <a:t>eMTC</a:t>
            </a:r>
            <a:r>
              <a:rPr lang="en-GB" sz="1600" dirty="0" smtClean="0"/>
              <a:t> </a:t>
            </a:r>
            <a:r>
              <a:rPr lang="en-GB" sz="1600" dirty="0"/>
              <a:t>UEs</a:t>
            </a:r>
          </a:p>
          <a:p>
            <a:endParaRPr lang="en-GB" sz="1800" dirty="0" smtClean="0">
              <a:solidFill>
                <a:schemeClr val="accent1"/>
              </a:solidFill>
            </a:endParaRPr>
          </a:p>
          <a:p>
            <a:r>
              <a:rPr lang="en-GB" sz="1800" dirty="0" smtClean="0">
                <a:solidFill>
                  <a:srgbClr val="0070C0"/>
                </a:solidFill>
              </a:rPr>
              <a:t>RAN4 requirements completed only for</a:t>
            </a:r>
          </a:p>
          <a:p>
            <a:pPr lvl="1"/>
            <a:r>
              <a:rPr lang="en-GB" sz="1600" dirty="0" smtClean="0"/>
              <a:t>E-CID </a:t>
            </a:r>
            <a:r>
              <a:rPr lang="en-GB" sz="1600" dirty="0"/>
              <a:t>RSRP requirements in </a:t>
            </a:r>
            <a:r>
              <a:rPr lang="en-GB" sz="1600" dirty="0" smtClean="0"/>
              <a:t>CE mode A and CE mode B</a:t>
            </a:r>
            <a:endParaRPr lang="en-US" sz="1600" dirty="0" smtClean="0"/>
          </a:p>
        </p:txBody>
      </p:sp>
    </p:spTree>
    <p:extLst>
      <p:ext uri="{BB962C8B-B14F-4D97-AF65-F5344CB8AC3E}">
        <p14:creationId xmlns:p14="http://schemas.microsoft.com/office/powerpoint/2010/main" val="3540810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Objective for eMTC UEs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txBody>
          <a:bodyPr>
            <a:noAutofit/>
          </a:bodyPr>
          <a:lstStyle/>
          <a:p>
            <a:r>
              <a:rPr lang="en-GB" sz="1800" dirty="0" smtClean="0">
                <a:solidFill>
                  <a:srgbClr val="0070C0"/>
                </a:solidFill>
              </a:rPr>
              <a:t>Existing </a:t>
            </a:r>
            <a:r>
              <a:rPr lang="en-GB" sz="1800" dirty="0">
                <a:solidFill>
                  <a:srgbClr val="0070C0"/>
                </a:solidFill>
              </a:rPr>
              <a:t>positioning methods</a:t>
            </a:r>
            <a:endParaRPr lang="en-GB" sz="1800" dirty="0" smtClean="0">
              <a:solidFill>
                <a:srgbClr val="0070C0"/>
              </a:solidFill>
            </a:endParaRPr>
          </a:p>
          <a:p>
            <a:pPr lvl="1"/>
            <a:r>
              <a:rPr lang="en-GB" sz="1600" dirty="0" smtClean="0"/>
              <a:t>Complete RAN4 requirements (</a:t>
            </a:r>
            <a:r>
              <a:rPr lang="en-US" sz="1600" dirty="0"/>
              <a:t>c</a:t>
            </a:r>
            <a:r>
              <a:rPr lang="en-US" sz="1600" dirty="0" smtClean="0"/>
              <a:t>ore </a:t>
            </a:r>
            <a:r>
              <a:rPr lang="en-US" sz="1600" dirty="0"/>
              <a:t>part and performance part</a:t>
            </a:r>
            <a:r>
              <a:rPr lang="en-GB" sz="1600" dirty="0"/>
              <a:t>):</a:t>
            </a:r>
          </a:p>
          <a:p>
            <a:pPr lvl="2"/>
            <a:r>
              <a:rPr lang="en-GB" sz="1600" dirty="0"/>
              <a:t>OTDOA: </a:t>
            </a:r>
            <a:r>
              <a:rPr lang="en-GB" sz="1600" dirty="0" smtClean="0"/>
              <a:t>RSTD</a:t>
            </a:r>
            <a:r>
              <a:rPr lang="en-GB" sz="1600" dirty="0" smtClean="0">
                <a:solidFill>
                  <a:schemeClr val="bg1">
                    <a:lumMod val="75000"/>
                  </a:schemeClr>
                </a:solidFill>
              </a:rPr>
              <a:t> (UE measurement)</a:t>
            </a:r>
            <a:endParaRPr lang="en-GB" sz="1600" dirty="0">
              <a:solidFill>
                <a:schemeClr val="bg1">
                  <a:lumMod val="75000"/>
                </a:schemeClr>
              </a:solidFill>
            </a:endParaRPr>
          </a:p>
          <a:p>
            <a:pPr lvl="2"/>
            <a:r>
              <a:rPr lang="en-US" sz="1600" dirty="0"/>
              <a:t>E-CID: </a:t>
            </a:r>
          </a:p>
          <a:p>
            <a:pPr lvl="3"/>
            <a:r>
              <a:rPr lang="en-US" sz="1600" dirty="0" smtClean="0"/>
              <a:t>RSRQ</a:t>
            </a:r>
            <a:r>
              <a:rPr lang="en-GB" sz="1600" dirty="0">
                <a:solidFill>
                  <a:schemeClr val="bg1">
                    <a:lumMod val="75000"/>
                  </a:schemeClr>
                </a:solidFill>
              </a:rPr>
              <a:t> (UE measurement</a:t>
            </a:r>
            <a:r>
              <a:rPr lang="en-GB" sz="1600" dirty="0" smtClean="0">
                <a:solidFill>
                  <a:schemeClr val="bg1">
                    <a:lumMod val="75000"/>
                  </a:schemeClr>
                </a:solidFill>
              </a:rPr>
              <a:t>)</a:t>
            </a:r>
            <a:endParaRPr lang="en-US" sz="1600" dirty="0"/>
          </a:p>
          <a:p>
            <a:pPr lvl="3"/>
            <a:r>
              <a:rPr lang="en-GB" sz="1600" dirty="0"/>
              <a:t>UE Rx – </a:t>
            </a:r>
            <a:r>
              <a:rPr lang="en-GB" sz="1600" dirty="0" err="1"/>
              <a:t>Tx</a:t>
            </a:r>
            <a:r>
              <a:rPr lang="en-GB" sz="1600" dirty="0"/>
              <a:t> time </a:t>
            </a:r>
            <a:r>
              <a:rPr lang="en-GB" sz="1600" dirty="0" smtClean="0"/>
              <a:t>difference</a:t>
            </a:r>
            <a:r>
              <a:rPr lang="en-GB" sz="1600" dirty="0">
                <a:solidFill>
                  <a:schemeClr val="bg1">
                    <a:lumMod val="75000"/>
                  </a:schemeClr>
                </a:solidFill>
              </a:rPr>
              <a:t> (UE measurement)</a:t>
            </a:r>
            <a:endParaRPr lang="en-GB" sz="1600" dirty="0"/>
          </a:p>
          <a:p>
            <a:pPr lvl="3"/>
            <a:r>
              <a:rPr lang="en-GB" sz="1600" dirty="0"/>
              <a:t>Timing Advance Type </a:t>
            </a:r>
            <a:r>
              <a:rPr lang="en-GB" sz="1600" dirty="0" smtClean="0"/>
              <a:t>1</a:t>
            </a:r>
            <a:r>
              <a:rPr lang="en-GB" sz="1600" dirty="0" smtClean="0">
                <a:solidFill>
                  <a:schemeClr val="bg1">
                    <a:lumMod val="75000"/>
                  </a:schemeClr>
                </a:solidFill>
              </a:rPr>
              <a:t> (E-UTRAN measurement</a:t>
            </a:r>
            <a:r>
              <a:rPr lang="en-GB" sz="1600" dirty="0">
                <a:solidFill>
                  <a:schemeClr val="bg1">
                    <a:lumMod val="75000"/>
                  </a:schemeClr>
                </a:solidFill>
              </a:rPr>
              <a:t>)</a:t>
            </a:r>
            <a:endParaRPr lang="en-GB" sz="1600" dirty="0"/>
          </a:p>
          <a:p>
            <a:pPr lvl="3"/>
            <a:r>
              <a:rPr lang="en-GB" sz="1600" dirty="0"/>
              <a:t>Timing Advance Type </a:t>
            </a:r>
            <a:r>
              <a:rPr lang="en-GB" sz="1600" dirty="0" smtClean="0"/>
              <a:t>2</a:t>
            </a:r>
            <a:r>
              <a:rPr lang="en-GB" sz="1600" dirty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en-GB" sz="1600" dirty="0" smtClean="0">
                <a:solidFill>
                  <a:schemeClr val="bg1">
                    <a:lumMod val="75000"/>
                  </a:schemeClr>
                </a:solidFill>
              </a:rPr>
              <a:t>(E-UTRAN measurement</a:t>
            </a:r>
            <a:r>
              <a:rPr lang="en-GB" sz="1600" dirty="0">
                <a:solidFill>
                  <a:schemeClr val="bg1">
                    <a:lumMod val="75000"/>
                  </a:schemeClr>
                </a:solidFill>
              </a:rPr>
              <a:t>)</a:t>
            </a:r>
            <a:endParaRPr lang="en-GB" sz="1600" dirty="0"/>
          </a:p>
          <a:p>
            <a:endParaRPr lang="en-GB" sz="1800" dirty="0" smtClean="0">
              <a:solidFill>
                <a:schemeClr val="accent1"/>
              </a:solidFill>
            </a:endParaRPr>
          </a:p>
          <a:p>
            <a:r>
              <a:rPr lang="en-GB" sz="1800" dirty="0" smtClean="0">
                <a:solidFill>
                  <a:srgbClr val="0070C0"/>
                </a:solidFill>
              </a:rPr>
              <a:t>New signal and/or configuration</a:t>
            </a:r>
          </a:p>
          <a:p>
            <a:pPr lvl="1"/>
            <a:r>
              <a:rPr lang="en-GB" sz="1600" dirty="0" smtClean="0"/>
              <a:t>OTDOA: RAN1 to define new PRS configurations to improve positioning accuracy of eMTC UE</a:t>
            </a:r>
          </a:p>
          <a:p>
            <a:pPr lvl="1"/>
            <a:r>
              <a:rPr lang="en-GB" sz="1600" dirty="0" smtClean="0"/>
              <a:t>UL signal based positioning: RAN1 to define </a:t>
            </a:r>
            <a:r>
              <a:rPr lang="en-GB" sz="1600" dirty="0"/>
              <a:t>new </a:t>
            </a:r>
            <a:r>
              <a:rPr lang="en-GB" sz="1600" dirty="0" smtClean="0"/>
              <a:t>UL signal configuration to </a:t>
            </a:r>
            <a:r>
              <a:rPr lang="en-GB" sz="1600" dirty="0"/>
              <a:t>improve positioning accuracy of eMTC </a:t>
            </a:r>
            <a:r>
              <a:rPr lang="en-GB" sz="1600" dirty="0" smtClean="0"/>
              <a:t>UE</a:t>
            </a:r>
          </a:p>
          <a:p>
            <a:pPr lvl="1"/>
            <a:r>
              <a:rPr lang="en-GB" sz="1600" dirty="0" smtClean="0"/>
              <a:t>RAN1/RAN4 requirements for the new DL and UL measurements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1396275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Rel-13 </a:t>
            </a:r>
            <a:r>
              <a:rPr lang="en-US" dirty="0" smtClean="0"/>
              <a:t>status </a:t>
            </a:r>
            <a:r>
              <a:rPr lang="en-US" dirty="0"/>
              <a:t>for </a:t>
            </a:r>
            <a:r>
              <a:rPr lang="en-US" dirty="0" smtClean="0"/>
              <a:t>NB-</a:t>
            </a:r>
            <a:r>
              <a:rPr lang="en-US" dirty="0" err="1" smtClean="0"/>
              <a:t>IoT</a:t>
            </a:r>
            <a:r>
              <a:rPr lang="en-US" dirty="0" smtClean="0"/>
              <a:t> </a:t>
            </a:r>
            <a:r>
              <a:rPr lang="en-US" dirty="0"/>
              <a:t>UEs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GB" sz="1800" dirty="0" smtClean="0">
                <a:solidFill>
                  <a:srgbClr val="0070C0"/>
                </a:solidFill>
              </a:rPr>
              <a:t>RAN1</a:t>
            </a:r>
          </a:p>
          <a:p>
            <a:pPr lvl="1"/>
            <a:r>
              <a:rPr lang="en-GB" sz="1600" dirty="0" smtClean="0"/>
              <a:t>Existing LTE PRS is not receivable by NB-</a:t>
            </a:r>
            <a:r>
              <a:rPr lang="en-GB" sz="1600" dirty="0" err="1" smtClean="0"/>
              <a:t>IoT</a:t>
            </a:r>
            <a:r>
              <a:rPr lang="en-GB" sz="1600" dirty="0" smtClean="0"/>
              <a:t> UEs </a:t>
            </a:r>
          </a:p>
          <a:p>
            <a:pPr lvl="2"/>
            <a:r>
              <a:rPr lang="en-GB" sz="1600" dirty="0" smtClean="0"/>
              <a:t>Not receivable even for UEs in in-band deployment mode</a:t>
            </a:r>
          </a:p>
          <a:p>
            <a:pPr lvl="0"/>
            <a:endParaRPr lang="en-GB" sz="1800" dirty="0" smtClean="0">
              <a:solidFill>
                <a:schemeClr val="accent1"/>
              </a:solidFill>
            </a:endParaRPr>
          </a:p>
          <a:p>
            <a:pPr lvl="0"/>
            <a:r>
              <a:rPr lang="en-GB" sz="1800" dirty="0" smtClean="0">
                <a:solidFill>
                  <a:srgbClr val="0070C0"/>
                </a:solidFill>
              </a:rPr>
              <a:t>RAN2 agreement</a:t>
            </a:r>
          </a:p>
          <a:p>
            <a:pPr lvl="1"/>
            <a:r>
              <a:rPr lang="en-GB" sz="1600" dirty="0" smtClean="0"/>
              <a:t>Positioning </a:t>
            </a:r>
            <a:r>
              <a:rPr lang="en-GB" sz="1600" dirty="0"/>
              <a:t>can be supported by </a:t>
            </a:r>
            <a:r>
              <a:rPr lang="en-GB" sz="1600" dirty="0" err="1"/>
              <a:t>eNB</a:t>
            </a:r>
            <a:r>
              <a:rPr lang="en-GB" sz="1600" dirty="0"/>
              <a:t> </a:t>
            </a:r>
            <a:r>
              <a:rPr lang="en-GB" sz="1600" dirty="0" smtClean="0"/>
              <a:t>measurements</a:t>
            </a:r>
            <a:endParaRPr lang="en-US" sz="1600" dirty="0"/>
          </a:p>
          <a:p>
            <a:pPr lvl="1"/>
            <a:r>
              <a:rPr lang="en-GB" sz="1600" dirty="0" smtClean="0"/>
              <a:t>RAN2 </a:t>
            </a:r>
            <a:r>
              <a:rPr lang="en-GB" sz="1600" dirty="0"/>
              <a:t>assume that some variant of CID could be supported in </a:t>
            </a:r>
            <a:r>
              <a:rPr lang="en-GB" sz="1600" dirty="0" smtClean="0"/>
              <a:t>Rel-13</a:t>
            </a:r>
            <a:endParaRPr lang="en-US" sz="1600" dirty="0"/>
          </a:p>
          <a:p>
            <a:pPr lvl="1"/>
            <a:r>
              <a:rPr lang="en-GB" sz="1600" dirty="0"/>
              <a:t>RAN2 assume there is </a:t>
            </a:r>
            <a:r>
              <a:rPr lang="en-GB" sz="1600" dirty="0">
                <a:solidFill>
                  <a:srgbClr val="FF0000"/>
                </a:solidFill>
              </a:rPr>
              <a:t>no UE support</a:t>
            </a:r>
            <a:r>
              <a:rPr lang="en-GB" sz="1600" dirty="0"/>
              <a:t> for RAT-measurements in Rel-13</a:t>
            </a:r>
            <a:endParaRPr lang="en-US" sz="1600" dirty="0"/>
          </a:p>
          <a:p>
            <a:pPr lvl="1"/>
            <a:r>
              <a:rPr lang="en-US" sz="1600" dirty="0"/>
              <a:t>No Rel-13 work for this is expected in </a:t>
            </a:r>
            <a:r>
              <a:rPr lang="en-US" sz="1600" dirty="0" smtClean="0"/>
              <a:t>RAN2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078122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Objective for NB-</a:t>
            </a:r>
            <a:r>
              <a:rPr lang="en-US" dirty="0" err="1" smtClean="0"/>
              <a:t>IoT</a:t>
            </a:r>
            <a:r>
              <a:rPr lang="en-US" dirty="0" smtClean="0"/>
              <a:t> UEs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txBody>
          <a:bodyPr>
            <a:noAutofit/>
          </a:bodyPr>
          <a:lstStyle/>
          <a:p>
            <a:r>
              <a:rPr lang="en-US" sz="1800" dirty="0" smtClean="0">
                <a:solidFill>
                  <a:srgbClr val="0070C0"/>
                </a:solidFill>
              </a:rPr>
              <a:t>OTDOA</a:t>
            </a:r>
          </a:p>
          <a:p>
            <a:pPr lvl="1"/>
            <a:r>
              <a:rPr lang="en-US" sz="1600" dirty="0" smtClean="0"/>
              <a:t>Define PRS and related requirements for NB-</a:t>
            </a:r>
            <a:r>
              <a:rPr lang="en-US" sz="1600" dirty="0" err="1" smtClean="0"/>
              <a:t>IoT</a:t>
            </a:r>
            <a:r>
              <a:rPr lang="en-US" sz="1600" dirty="0" smtClean="0"/>
              <a:t> of all deployment modes</a:t>
            </a:r>
          </a:p>
          <a:p>
            <a:pPr lvl="2"/>
            <a:r>
              <a:rPr lang="en-US" sz="1600" dirty="0" smtClean="0"/>
              <a:t>In-band</a:t>
            </a:r>
          </a:p>
          <a:p>
            <a:pPr lvl="2"/>
            <a:r>
              <a:rPr lang="en-US" sz="1600" dirty="0" smtClean="0"/>
              <a:t>Guard band</a:t>
            </a:r>
          </a:p>
          <a:p>
            <a:pPr lvl="2"/>
            <a:r>
              <a:rPr lang="en-US" sz="1600" dirty="0" smtClean="0"/>
              <a:t>Standalone</a:t>
            </a:r>
          </a:p>
          <a:p>
            <a:r>
              <a:rPr lang="en-US" sz="1800" dirty="0" smtClean="0">
                <a:solidFill>
                  <a:srgbClr val="0070C0"/>
                </a:solidFill>
              </a:rPr>
              <a:t>E-CID</a:t>
            </a:r>
          </a:p>
          <a:p>
            <a:pPr lvl="1"/>
            <a:r>
              <a:rPr lang="en-GB" sz="1600" dirty="0"/>
              <a:t>R</a:t>
            </a:r>
            <a:r>
              <a:rPr lang="en-GB" sz="1600" dirty="0" smtClean="0"/>
              <a:t>AN1/RAN4 </a:t>
            </a:r>
            <a:r>
              <a:rPr lang="en-GB" sz="1600" dirty="0"/>
              <a:t>requirements </a:t>
            </a:r>
            <a:r>
              <a:rPr lang="en-GB" sz="1600" dirty="0" smtClean="0"/>
              <a:t>(</a:t>
            </a:r>
            <a:r>
              <a:rPr lang="en-US" sz="1600" dirty="0"/>
              <a:t>c</a:t>
            </a:r>
            <a:r>
              <a:rPr lang="en-US" sz="1600" dirty="0" smtClean="0"/>
              <a:t>ore </a:t>
            </a:r>
            <a:r>
              <a:rPr lang="en-US" sz="1600" dirty="0"/>
              <a:t>part and performance part</a:t>
            </a:r>
            <a:r>
              <a:rPr lang="en-GB" sz="1600" dirty="0" smtClean="0"/>
              <a:t>)</a:t>
            </a:r>
          </a:p>
          <a:p>
            <a:pPr lvl="2"/>
            <a:r>
              <a:rPr lang="en-US" sz="1600" dirty="0" smtClean="0"/>
              <a:t>RSRP</a:t>
            </a:r>
            <a:r>
              <a:rPr lang="en-GB" sz="1600" dirty="0">
                <a:solidFill>
                  <a:schemeClr val="bg1">
                    <a:lumMod val="75000"/>
                  </a:schemeClr>
                </a:solidFill>
              </a:rPr>
              <a:t> (UE measurement)</a:t>
            </a:r>
            <a:endParaRPr lang="en-US" sz="1600" dirty="0" smtClean="0"/>
          </a:p>
          <a:p>
            <a:pPr lvl="2"/>
            <a:r>
              <a:rPr lang="en-US" sz="1600" dirty="0" smtClean="0"/>
              <a:t>RSRQ</a:t>
            </a:r>
            <a:r>
              <a:rPr lang="en-GB" sz="1600" dirty="0">
                <a:solidFill>
                  <a:schemeClr val="bg1">
                    <a:lumMod val="75000"/>
                  </a:schemeClr>
                </a:solidFill>
              </a:rPr>
              <a:t> (UE measurement)</a:t>
            </a:r>
            <a:endParaRPr lang="en-US" sz="1600" dirty="0"/>
          </a:p>
          <a:p>
            <a:pPr lvl="2"/>
            <a:r>
              <a:rPr lang="en-GB" sz="1600" dirty="0"/>
              <a:t>UE Rx – </a:t>
            </a:r>
            <a:r>
              <a:rPr lang="en-GB" sz="1600" dirty="0" err="1"/>
              <a:t>Tx</a:t>
            </a:r>
            <a:r>
              <a:rPr lang="en-GB" sz="1600" dirty="0"/>
              <a:t> time </a:t>
            </a:r>
            <a:r>
              <a:rPr lang="en-GB" sz="1600" dirty="0" smtClean="0"/>
              <a:t>difference</a:t>
            </a:r>
            <a:r>
              <a:rPr lang="en-GB" sz="1600" dirty="0">
                <a:solidFill>
                  <a:schemeClr val="bg1">
                    <a:lumMod val="75000"/>
                  </a:schemeClr>
                </a:solidFill>
              </a:rPr>
              <a:t> (UE measurement)</a:t>
            </a:r>
            <a:endParaRPr lang="en-GB" sz="1600" dirty="0"/>
          </a:p>
          <a:p>
            <a:pPr lvl="2"/>
            <a:r>
              <a:rPr lang="en-GB" sz="1600" dirty="0"/>
              <a:t>Timing Advance Type </a:t>
            </a:r>
            <a:r>
              <a:rPr lang="en-GB" sz="1600" dirty="0" smtClean="0"/>
              <a:t>1</a:t>
            </a:r>
            <a:r>
              <a:rPr lang="en-GB" sz="1600" dirty="0" smtClean="0">
                <a:solidFill>
                  <a:schemeClr val="bg1">
                    <a:lumMod val="75000"/>
                  </a:schemeClr>
                </a:solidFill>
              </a:rPr>
              <a:t> (E-UTRAN measurement</a:t>
            </a:r>
            <a:r>
              <a:rPr lang="en-GB" sz="1600" dirty="0">
                <a:solidFill>
                  <a:schemeClr val="bg1">
                    <a:lumMod val="75000"/>
                  </a:schemeClr>
                </a:solidFill>
              </a:rPr>
              <a:t>)</a:t>
            </a:r>
            <a:endParaRPr lang="en-GB" sz="1600" dirty="0"/>
          </a:p>
          <a:p>
            <a:pPr lvl="2"/>
            <a:r>
              <a:rPr lang="en-GB" sz="1600" dirty="0"/>
              <a:t>Timing Advance Type </a:t>
            </a:r>
            <a:r>
              <a:rPr lang="en-GB" sz="1600" dirty="0" smtClean="0"/>
              <a:t>2</a:t>
            </a:r>
            <a:r>
              <a:rPr lang="en-GB" sz="1600" dirty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en-GB" sz="1600" dirty="0" smtClean="0">
                <a:solidFill>
                  <a:schemeClr val="bg1">
                    <a:lumMod val="75000"/>
                  </a:schemeClr>
                </a:solidFill>
              </a:rPr>
              <a:t>(E-UTRAN </a:t>
            </a:r>
            <a:r>
              <a:rPr lang="en-GB" sz="1600" dirty="0">
                <a:solidFill>
                  <a:schemeClr val="bg1">
                    <a:lumMod val="75000"/>
                  </a:schemeClr>
                </a:solidFill>
              </a:rPr>
              <a:t>measurement)</a:t>
            </a:r>
            <a:endParaRPr lang="en-GB" sz="1600" dirty="0"/>
          </a:p>
          <a:p>
            <a:r>
              <a:rPr lang="en-US" sz="1800" dirty="0" smtClean="0">
                <a:solidFill>
                  <a:srgbClr val="0070C0"/>
                </a:solidFill>
              </a:rPr>
              <a:t>UL signal based positioning</a:t>
            </a:r>
          </a:p>
          <a:p>
            <a:pPr lvl="1"/>
            <a:r>
              <a:rPr lang="en-US" sz="1600" dirty="0" smtClean="0"/>
              <a:t>Define UL signal transmission for NB-</a:t>
            </a:r>
            <a:r>
              <a:rPr lang="en-US" sz="1600" dirty="0" err="1" smtClean="0"/>
              <a:t>IoT</a:t>
            </a:r>
            <a:r>
              <a:rPr lang="en-US" sz="1600" dirty="0" smtClean="0"/>
              <a:t> UEs</a:t>
            </a:r>
          </a:p>
          <a:p>
            <a:pPr lvl="2"/>
            <a:r>
              <a:rPr lang="en-US" sz="1600" dirty="0" smtClean="0"/>
              <a:t>Multi-tone and single-tone</a:t>
            </a:r>
          </a:p>
          <a:p>
            <a:pPr lvl="1"/>
            <a:endParaRPr lang="en-US" sz="1800" dirty="0"/>
          </a:p>
          <a:p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028394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1618</TotalTime>
  <Words>384</Words>
  <Application>Microsoft Office PowerPoint</Application>
  <PresentationFormat>On-screen Show (4:3)</PresentationFormat>
  <Paragraphs>59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Motivation of WI proposal for Improved eMTC and NB-IOT Positioning in LTE</vt:lpstr>
      <vt:lpstr>Justification</vt:lpstr>
      <vt:lpstr>Rel-13 status for eMTC UEs</vt:lpstr>
      <vt:lpstr>Objective for eMTC UEs</vt:lpstr>
      <vt:lpstr>Rel-13 status for NB-IoT UEs</vt:lpstr>
      <vt:lpstr>Objective for NB-IoT UEs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Further Enhanced Machine-Type Communications in Rel-14</dc:title>
  <dc:creator/>
  <cp:lastModifiedBy>Johan Bergman</cp:lastModifiedBy>
  <cp:revision>165</cp:revision>
  <dcterms:created xsi:type="dcterms:W3CDTF">2006-08-16T00:00:00Z</dcterms:created>
  <dcterms:modified xsi:type="dcterms:W3CDTF">2016-03-01T15:13:07Z</dcterms:modified>
</cp:coreProperties>
</file>