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5"/>
  </p:notesMasterIdLst>
  <p:handoutMasterIdLst>
    <p:handoutMasterId r:id="rId66"/>
  </p:handoutMasterIdLst>
  <p:sldIdLst>
    <p:sldId id="452" r:id="rId2"/>
    <p:sldId id="396" r:id="rId3"/>
    <p:sldId id="428" r:id="rId4"/>
    <p:sldId id="398" r:id="rId5"/>
    <p:sldId id="327" r:id="rId6"/>
    <p:sldId id="586" r:id="rId7"/>
    <p:sldId id="588" r:id="rId8"/>
    <p:sldId id="614" r:id="rId9"/>
    <p:sldId id="615" r:id="rId10"/>
    <p:sldId id="589" r:id="rId11"/>
    <p:sldId id="549" r:id="rId12"/>
    <p:sldId id="491" r:id="rId13"/>
    <p:sldId id="497" r:id="rId14"/>
    <p:sldId id="560" r:id="rId15"/>
    <p:sldId id="562" r:id="rId16"/>
    <p:sldId id="600" r:id="rId17"/>
    <p:sldId id="563" r:id="rId18"/>
    <p:sldId id="564" r:id="rId19"/>
    <p:sldId id="574" r:id="rId20"/>
    <p:sldId id="575" r:id="rId21"/>
    <p:sldId id="601" r:id="rId22"/>
    <p:sldId id="591" r:id="rId23"/>
    <p:sldId id="592" r:id="rId24"/>
    <p:sldId id="577" r:id="rId25"/>
    <p:sldId id="506" r:id="rId26"/>
    <p:sldId id="507" r:id="rId27"/>
    <p:sldId id="566" r:id="rId28"/>
    <p:sldId id="603" r:id="rId29"/>
    <p:sldId id="584" r:id="rId30"/>
    <p:sldId id="604" r:id="rId31"/>
    <p:sldId id="605" r:id="rId32"/>
    <p:sldId id="618" r:id="rId33"/>
    <p:sldId id="608" r:id="rId34"/>
    <p:sldId id="609" r:id="rId35"/>
    <p:sldId id="611" r:id="rId36"/>
    <p:sldId id="610" r:id="rId37"/>
    <p:sldId id="619" r:id="rId38"/>
    <p:sldId id="486" r:id="rId39"/>
    <p:sldId id="596" r:id="rId40"/>
    <p:sldId id="616" r:id="rId41"/>
    <p:sldId id="620" r:id="rId42"/>
    <p:sldId id="621" r:id="rId43"/>
    <p:sldId id="636" r:id="rId44"/>
    <p:sldId id="622" r:id="rId45"/>
    <p:sldId id="637" r:id="rId46"/>
    <p:sldId id="623" r:id="rId47"/>
    <p:sldId id="635" r:id="rId48"/>
    <p:sldId id="624" r:id="rId49"/>
    <p:sldId id="625" r:id="rId50"/>
    <p:sldId id="626" r:id="rId51"/>
    <p:sldId id="627" r:id="rId52"/>
    <p:sldId id="629" r:id="rId53"/>
    <p:sldId id="630" r:id="rId54"/>
    <p:sldId id="634" r:id="rId55"/>
    <p:sldId id="628" r:id="rId56"/>
    <p:sldId id="631" r:id="rId57"/>
    <p:sldId id="632" r:id="rId58"/>
    <p:sldId id="633" r:id="rId59"/>
    <p:sldId id="352" r:id="rId60"/>
    <p:sldId id="429" r:id="rId61"/>
    <p:sldId id="478" r:id="rId62"/>
    <p:sldId id="353" r:id="rId63"/>
    <p:sldId id="354" r:id="rId64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371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20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2016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#79</c:v>
                </c:pt>
                <c:pt idx="5">
                  <c:v>#80</c:v>
                </c:pt>
                <c:pt idx="6">
                  <c:v>#80bis</c:v>
                </c:pt>
                <c:pt idx="7">
                  <c:v>#81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19</c:v>
                </c:pt>
                <c:pt idx="1">
                  <c:v>35</c:v>
                </c:pt>
                <c:pt idx="2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170432"/>
        <c:axId val="131100608"/>
      </c:barChart>
      <c:catAx>
        <c:axId val="7317043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1100608"/>
        <c:crosses val="autoZero"/>
        <c:auto val="1"/>
        <c:lblAlgn val="ctr"/>
        <c:lblOffset val="100"/>
        <c:noMultiLvlLbl val="0"/>
      </c:catAx>
      <c:valAx>
        <c:axId val="1311006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31704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2016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#79</c:v>
                </c:pt>
                <c:pt idx="5">
                  <c:v>#80</c:v>
                </c:pt>
                <c:pt idx="6">
                  <c:v>#80bis</c:v>
                </c:pt>
                <c:pt idx="7">
                  <c:v>#81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19</c:v>
                </c:pt>
                <c:pt idx="1">
                  <c:v>156</c:v>
                </c:pt>
                <c:pt idx="2">
                  <c:v>1500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472512"/>
        <c:axId val="131102336"/>
      </c:barChart>
      <c:catAx>
        <c:axId val="734725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1102336"/>
        <c:crosses val="autoZero"/>
        <c:auto val="1"/>
        <c:lblAlgn val="ctr"/>
        <c:lblOffset val="100"/>
        <c:noMultiLvlLbl val="0"/>
      </c:catAx>
      <c:valAx>
        <c:axId val="1311023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347251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2950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4"/>
            <a:ext cx="4986242" cy="446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4275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118" y="4717072"/>
            <a:ext cx="4989442" cy="44660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2016     RP-160010 RAN4 Status Report to RAN#71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/>
            </a:r>
            <a:br>
              <a:rPr lang="en-US" altLang="zh-CN" smtClean="0"/>
            </a:br>
            <a:endParaRPr lang="en-GB" altLang="zh-CN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71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RP-160010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Gothenburg, Sweden, 7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10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March, 2016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1004888" y="4389438"/>
            <a:ext cx="7135812" cy="12493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en-US" sz="2000" dirty="0" smtClean="0">
                <a:latin typeface="Arial" charset="0"/>
              </a:rPr>
              <a:t>3GPP RAN WG4 Chairman</a:t>
            </a:r>
          </a:p>
          <a:p>
            <a:pPr marL="0" indent="0" algn="ctr">
              <a:buFontTx/>
              <a:buNone/>
            </a:pPr>
            <a:r>
              <a:rPr lang="en-GB" altLang="en-US" sz="2000" dirty="0" err="1" smtClean="0">
                <a:latin typeface="Arial" charset="0"/>
              </a:rPr>
              <a:t>Xutao</a:t>
            </a:r>
            <a:r>
              <a:rPr lang="en-GB" altLang="en-US" sz="2000" dirty="0" smtClean="0">
                <a:latin typeface="Arial" charset="0"/>
              </a:rPr>
              <a:t> Zhou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#71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652317"/>
              </p:ext>
            </p:extLst>
          </p:nvPr>
        </p:nvGraphicFramePr>
        <p:xfrm>
          <a:off x="387350" y="1616075"/>
          <a:ext cx="8424863" cy="3405188"/>
        </p:xfrm>
        <a:graphic>
          <a:graphicData uri="http://schemas.openxmlformats.org/drawingml/2006/table">
            <a:tbl>
              <a:tblPr/>
              <a:tblGrid>
                <a:gridCol w="519430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Perf. WI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Or WID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Core/Perf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LTE Physical Layer Enhancements for MTC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RP-152259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CA Enhancement Beyond 5 Carriers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RP-151938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100/33 %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LTE D2D Proximity Services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RP-151952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Multicarrier  Load Distribution of UEs in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US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RP-151676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Dual Connectivity Enhancements(Performance)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RP-151738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Licensed-Assisted Access to Unlicensed Spectrum (Performance)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RP-152233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100/33 %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LTE-WLAN Radio Level Integration and Interworking Enhancement 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RP-151962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RAN enhancements for extended DRX in LTE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RP-151950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Power saving enhancements for UMTS 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RP-151997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Indoor Positioning enhancements for UTRA and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RP-151831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Narrow Band IOT (NB-IOT)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RP-151931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TPC enhancements for UMTS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RP-151802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Elevation </a:t>
                      </a:r>
                      <a:r>
                        <a:rPr kumimoji="0" lang="en-GB" altLang="ja-JP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Beamforming</a:t>
                      </a: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/Full-Dimension (FD) MIMO for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RP-151845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RP-152272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RP-152293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Rel-13 Work Items</a:t>
            </a:r>
            <a:br>
              <a:rPr lang="sv-SE" altLang="en-US" smtClean="0"/>
            </a:br>
            <a:r>
              <a:rPr lang="sv-SE" altLang="en-US" smtClean="0"/>
              <a:t>HSPA &amp; LTE</a:t>
            </a:r>
            <a:endParaRPr lang="en-US" altLang="en-US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304800"/>
            <a:ext cx="7291388" cy="1143000"/>
          </a:xfrm>
        </p:spPr>
        <p:txBody>
          <a:bodyPr/>
          <a:lstStyle/>
          <a:p>
            <a:r>
              <a:rPr lang="en-GB" altLang="en-US" smtClean="0"/>
              <a:t>LTE UE TRP and TRS &amp; UTRA Hand Phantom related UE TRP and TRS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idx="1"/>
          </p:nvPr>
        </p:nvSpPr>
        <p:spPr>
          <a:xfrm>
            <a:off x="425450" y="1684338"/>
            <a:ext cx="8229600" cy="4673600"/>
          </a:xfrm>
        </p:spPr>
        <p:txBody>
          <a:bodyPr/>
          <a:lstStyle/>
          <a:p>
            <a:r>
              <a:rPr lang="fi-FI" altLang="en-US" dirty="0" smtClean="0"/>
              <a:t> </a:t>
            </a:r>
            <a:r>
              <a:rPr lang="fi-FI" altLang="en-US" sz="2400" dirty="0" smtClean="0"/>
              <a:t>6 contributions, 1 approved</a:t>
            </a:r>
            <a:endParaRPr lang="en-US" altLang="en-US" sz="2400" dirty="0" smtClean="0"/>
          </a:p>
          <a:p>
            <a:pPr lvl="1"/>
            <a:r>
              <a:rPr lang="en-US" altLang="en-US" sz="2000" dirty="0" smtClean="0"/>
              <a:t>General, 3 contributions, 1 approved</a:t>
            </a:r>
          </a:p>
          <a:p>
            <a:pPr lvl="2"/>
            <a:r>
              <a:rPr lang="en-US" altLang="en-US" sz="1600" dirty="0"/>
              <a:t>TP for TS37.114 tablet TRP/TRS minimum requirement for UTRA FDD in data transfer </a:t>
            </a:r>
            <a:r>
              <a:rPr lang="en-US" altLang="en-US" sz="1600" dirty="0" smtClean="0"/>
              <a:t>position approved</a:t>
            </a:r>
          </a:p>
          <a:p>
            <a:pPr lvl="1"/>
            <a:r>
              <a:rPr lang="en-US" altLang="en-US" sz="2000" dirty="0" smtClean="0"/>
              <a:t>Hand phantom for smart phones, 2 contributions, 0 approved</a:t>
            </a:r>
          </a:p>
          <a:p>
            <a:pPr lvl="1"/>
            <a:r>
              <a:rPr lang="en-US" altLang="en-US" sz="2000" dirty="0" smtClean="0"/>
              <a:t>Lap-top ground plane phantom for LME devices, no contributions</a:t>
            </a:r>
          </a:p>
          <a:p>
            <a:pPr lvl="1"/>
            <a:r>
              <a:rPr lang="en-US" altLang="en-US" sz="2000" dirty="0" smtClean="0"/>
              <a:t>Free space for LEE devices, 1 contributions, 0 approved</a:t>
            </a:r>
          </a:p>
          <a:p>
            <a:pPr marL="0" indent="0">
              <a:buNone/>
            </a:pPr>
            <a:endParaRPr lang="en-US" altLang="en-US" dirty="0" smtClean="0"/>
          </a:p>
          <a:p>
            <a:pPr lvl="1">
              <a:buFont typeface="Arial" charset="0"/>
              <a:buNone/>
            </a:pPr>
            <a:endParaRPr lang="en-US" altLang="en-US" dirty="0" smtClean="0"/>
          </a:p>
          <a:p>
            <a:pPr lvl="2"/>
            <a:endParaRPr lang="en-US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6350"/>
            <a:ext cx="6834188" cy="1143000"/>
          </a:xfrm>
        </p:spPr>
        <p:txBody>
          <a:bodyPr/>
          <a:lstStyle/>
          <a:p>
            <a:r>
              <a:rPr lang="fi-FI" altLang="en-US" smtClean="0"/>
              <a:t>BS RF requirements for Active Antenna Array System (AAS)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954098"/>
            <a:ext cx="8485188" cy="5046662"/>
          </a:xfrm>
        </p:spPr>
        <p:txBody>
          <a:bodyPr/>
          <a:lstStyle/>
          <a:p>
            <a:r>
              <a:rPr lang="fi-FI" altLang="en-US" sz="2000" dirty="0" smtClean="0"/>
              <a:t>127 contributions, 32 approved</a:t>
            </a:r>
            <a:endParaRPr lang="fi-FI" altLang="en-US" sz="1600" dirty="0" smtClean="0"/>
          </a:p>
          <a:p>
            <a:pPr lvl="1"/>
            <a:r>
              <a:rPr lang="en-US" altLang="en-US" sz="1800" dirty="0" smtClean="0"/>
              <a:t>General, 7 contributions, 4 approved</a:t>
            </a:r>
          </a:p>
          <a:p>
            <a:pPr lvl="2"/>
            <a:r>
              <a:rPr lang="en-US" altLang="en-US" sz="1300" dirty="0" smtClean="0"/>
              <a:t>Evening AH minutes (R4-160954)</a:t>
            </a:r>
          </a:p>
          <a:p>
            <a:pPr lvl="2"/>
            <a:r>
              <a:rPr lang="en-US" altLang="en-US" sz="1300" dirty="0" smtClean="0"/>
              <a:t>TR 37.842 version 1.9.0 (R4-161136) </a:t>
            </a:r>
          </a:p>
          <a:p>
            <a:pPr lvl="2"/>
            <a:r>
              <a:rPr lang="en-US" altLang="en-US" sz="1300" dirty="0" smtClean="0"/>
              <a:t>TS 37.105 v0.2.0 (R4-161119</a:t>
            </a:r>
            <a:r>
              <a:rPr lang="en-US" altLang="en-US" sz="1400" dirty="0" smtClean="0"/>
              <a:t>)</a:t>
            </a:r>
          </a:p>
          <a:p>
            <a:pPr lvl="2"/>
            <a:r>
              <a:rPr lang="en-US" altLang="en-US" sz="1300" dirty="0"/>
              <a:t>TS 37.105 v0.3.0 (</a:t>
            </a:r>
            <a:r>
              <a:rPr lang="en-US" altLang="en-US" sz="1300" dirty="0" smtClean="0"/>
              <a:t>R4-161308)</a:t>
            </a:r>
            <a:endParaRPr lang="en-US" altLang="en-US" sz="1400" dirty="0" smtClean="0"/>
          </a:p>
          <a:p>
            <a:pPr lvl="1"/>
            <a:r>
              <a:rPr lang="en-US" altLang="en-US" sz="1800" dirty="0" smtClean="0"/>
              <a:t>Core requirements, 45 contributions, 17 approved</a:t>
            </a:r>
          </a:p>
          <a:p>
            <a:pPr lvl="2"/>
            <a:r>
              <a:rPr lang="en-US" altLang="en-US" sz="1400" dirty="0" smtClean="0"/>
              <a:t>Multi </a:t>
            </a:r>
            <a:r>
              <a:rPr lang="en-US" altLang="en-US" sz="1400" dirty="0"/>
              <a:t>band TX and RX TAB </a:t>
            </a:r>
            <a:r>
              <a:rPr lang="en-US" altLang="en-US" sz="1400" dirty="0" smtClean="0"/>
              <a:t>connectors (R4-161495) </a:t>
            </a:r>
          </a:p>
          <a:p>
            <a:pPr lvl="2"/>
            <a:r>
              <a:rPr lang="en-US" altLang="en-US" sz="1400" dirty="0" smtClean="0"/>
              <a:t>EIRP accuracy (R4-160932)</a:t>
            </a:r>
          </a:p>
          <a:p>
            <a:pPr lvl="2"/>
            <a:r>
              <a:rPr lang="en-US" altLang="en-US" sz="1400" dirty="0" smtClean="0"/>
              <a:t>EMC (R4-161123)</a:t>
            </a:r>
          </a:p>
          <a:p>
            <a:pPr lvl="2"/>
            <a:r>
              <a:rPr lang="en-US" altLang="en-US" sz="1400" dirty="0" smtClean="0"/>
              <a:t>TS clean up, 8 approved (</a:t>
            </a:r>
            <a:r>
              <a:rPr lang="pt-BR" altLang="en-US" sz="1400" dirty="0" smtClean="0"/>
              <a:t>R4-160699, -0933, -0935, -1358, -1360, -1362, -1363, -1364)</a:t>
            </a:r>
            <a:endParaRPr lang="pt-BR" altLang="en-US" sz="1400" dirty="0"/>
          </a:p>
          <a:p>
            <a:pPr lvl="2"/>
            <a:r>
              <a:rPr lang="en-US" altLang="en-US" sz="1400" dirty="0" smtClean="0"/>
              <a:t>TR clean up, 6 approved  (</a:t>
            </a:r>
            <a:r>
              <a:rPr lang="pt-BR" altLang="en-US" sz="1400" dirty="0" smtClean="0"/>
              <a:t>R4-160696, -0946, -1365, -1366, -1368, -1369)</a:t>
            </a:r>
            <a:endParaRPr lang="en-US" altLang="en-US" sz="1400" dirty="0" smtClean="0"/>
          </a:p>
          <a:p>
            <a:pPr lvl="1"/>
            <a:r>
              <a:rPr lang="en-US" altLang="en-US" sz="1800" dirty="0" smtClean="0"/>
              <a:t>Performance requirements, 15 contributions, 2 approved</a:t>
            </a:r>
          </a:p>
          <a:p>
            <a:pPr lvl="2"/>
            <a:r>
              <a:rPr lang="en-US" altLang="en-US" sz="1400" dirty="0" smtClean="0"/>
              <a:t>TP to TR (R4-161235)</a:t>
            </a:r>
          </a:p>
          <a:p>
            <a:pPr lvl="2"/>
            <a:r>
              <a:rPr lang="en-US" altLang="en-US" sz="1400" dirty="0" smtClean="0"/>
              <a:t>TP to TS (R4-161236)</a:t>
            </a:r>
          </a:p>
          <a:p>
            <a:pPr lvl="1"/>
            <a:r>
              <a:rPr lang="en-US" altLang="en-US" sz="1800" dirty="0" smtClean="0"/>
              <a:t>Conformance requirements, 49 contributions, 6 approved</a:t>
            </a:r>
          </a:p>
          <a:p>
            <a:pPr lvl="2"/>
            <a:r>
              <a:rPr lang="en-US" altLang="en-US" sz="1400" dirty="0" smtClean="0"/>
              <a:t>TP </a:t>
            </a:r>
            <a:r>
              <a:rPr lang="en-US" altLang="en-US" sz="1400" dirty="0"/>
              <a:t>to TR (</a:t>
            </a:r>
            <a:r>
              <a:rPr lang="en-US" altLang="en-US" sz="1400" dirty="0" smtClean="0"/>
              <a:t>R4-161117, -1118, -1370)</a:t>
            </a:r>
            <a:endParaRPr lang="en-US" altLang="en-US" sz="1400" dirty="0"/>
          </a:p>
          <a:p>
            <a:pPr lvl="2"/>
            <a:r>
              <a:rPr lang="en-US" altLang="en-US" sz="1400" dirty="0"/>
              <a:t>TP to TS (</a:t>
            </a:r>
            <a:r>
              <a:rPr lang="en-US" altLang="en-US" sz="1400" dirty="0" smtClean="0"/>
              <a:t>R4-161371, -1372, -1373</a:t>
            </a:r>
            <a:endParaRPr lang="en-US" altLang="en-US" sz="1800" dirty="0" smtClean="0"/>
          </a:p>
          <a:p>
            <a:pPr lvl="1"/>
            <a:r>
              <a:rPr lang="en-US" altLang="en-US" sz="1800" dirty="0" smtClean="0"/>
              <a:t>Manufacturer declaration, 11 contributions, 3 approved </a:t>
            </a:r>
          </a:p>
          <a:p>
            <a:pPr lvl="2"/>
            <a:r>
              <a:rPr lang="en-US" altLang="en-US" sz="1400" dirty="0" smtClean="0"/>
              <a:t>WF on manufacturer declared beams (R4-161374)</a:t>
            </a:r>
          </a:p>
          <a:p>
            <a:pPr lvl="2"/>
            <a:r>
              <a:rPr lang="en-US" altLang="en-US" sz="1400" dirty="0" smtClean="0"/>
              <a:t>TP to TR (R4-161375, -1376) </a:t>
            </a:r>
          </a:p>
          <a:p>
            <a:pPr lvl="1"/>
            <a:endParaRPr lang="en-US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-1588"/>
            <a:ext cx="7291388" cy="1143001"/>
          </a:xfrm>
        </p:spPr>
        <p:txBody>
          <a:bodyPr/>
          <a:lstStyle/>
          <a:p>
            <a:r>
              <a:rPr lang="en-GB" altLang="en-US" smtClean="0"/>
              <a:t>LTE MIMO OTA</a:t>
            </a:r>
          </a:p>
        </p:txBody>
      </p:sp>
      <p:sp>
        <p:nvSpPr>
          <p:cNvPr id="23555" name="Content Placeholder 3"/>
          <p:cNvSpPr>
            <a:spLocks noGrp="1"/>
          </p:cNvSpPr>
          <p:nvPr>
            <p:ph idx="1"/>
          </p:nvPr>
        </p:nvSpPr>
        <p:spPr>
          <a:xfrm>
            <a:off x="425450" y="1022350"/>
            <a:ext cx="8229600" cy="5160963"/>
          </a:xfrm>
        </p:spPr>
        <p:txBody>
          <a:bodyPr/>
          <a:lstStyle/>
          <a:p>
            <a:r>
              <a:rPr lang="fi-FI" altLang="en-US" sz="2200" dirty="0" smtClean="0"/>
              <a:t>MIMO-OTA ad-hoc, 19 contributions, 1 approved</a:t>
            </a:r>
          </a:p>
          <a:p>
            <a:pPr lvl="1"/>
            <a:r>
              <a:rPr lang="fi-FI" altLang="en-US" sz="1800" dirty="0"/>
              <a:t>Ad-hoc meeting minutes (R4-160006</a:t>
            </a:r>
            <a:r>
              <a:rPr lang="fi-FI" altLang="en-US" sz="1800" dirty="0" smtClean="0"/>
              <a:t>)</a:t>
            </a:r>
          </a:p>
          <a:p>
            <a:pPr lvl="1"/>
            <a:r>
              <a:rPr lang="en-US" altLang="en-US" sz="1800" dirty="0"/>
              <a:t>Way Forward on ADTF </a:t>
            </a:r>
            <a:r>
              <a:rPr lang="en-US" altLang="en-US" sz="1800" dirty="0" smtClean="0"/>
              <a:t>analysis (R4-160146)</a:t>
            </a:r>
            <a:endParaRPr lang="fi-FI" altLang="en-US" sz="1400" dirty="0" smtClean="0"/>
          </a:p>
          <a:p>
            <a:r>
              <a:rPr lang="fi-FI" altLang="en-US" sz="2200" dirty="0" smtClean="0"/>
              <a:t>34 contributions, 4 approved, 7 agreed</a:t>
            </a:r>
            <a:endParaRPr lang="en-US" altLang="en-US" sz="2200" dirty="0" smtClean="0"/>
          </a:p>
          <a:p>
            <a:pPr lvl="1"/>
            <a:r>
              <a:rPr lang="en-US" altLang="en-US" sz="1800" dirty="0" smtClean="0"/>
              <a:t>General, 14 contributions, </a:t>
            </a:r>
            <a:r>
              <a:rPr lang="en-US" altLang="en-US" sz="1800" dirty="0"/>
              <a:t>4</a:t>
            </a:r>
            <a:r>
              <a:rPr lang="en-US" altLang="en-US" sz="1800" dirty="0" smtClean="0"/>
              <a:t> approved, 3 agreed</a:t>
            </a:r>
            <a:endParaRPr lang="en-US" altLang="en-US" sz="1400" dirty="0" smtClean="0"/>
          </a:p>
          <a:p>
            <a:pPr lvl="2"/>
            <a:r>
              <a:rPr lang="en-US" altLang="en-US" sz="1400" dirty="0" smtClean="0"/>
              <a:t>WF on MIMO OTA (R4-161492) </a:t>
            </a:r>
          </a:p>
          <a:p>
            <a:pPr lvl="2"/>
            <a:r>
              <a:rPr lang="en-US" altLang="en-US" sz="1400" dirty="0" smtClean="0"/>
              <a:t>Evening ad-hoc notes (R4-160149)</a:t>
            </a:r>
          </a:p>
          <a:p>
            <a:pPr lvl="2"/>
            <a:r>
              <a:rPr lang="en-US" altLang="en-US" sz="1400" dirty="0" smtClean="0"/>
              <a:t>MIMO </a:t>
            </a:r>
            <a:r>
              <a:rPr lang="en-US" altLang="en-US" sz="1400" dirty="0"/>
              <a:t>OTA offline teleconference notes </a:t>
            </a:r>
            <a:r>
              <a:rPr lang="en-US" altLang="en-US" sz="1400" dirty="0" smtClean="0"/>
              <a:t>s </a:t>
            </a:r>
            <a:r>
              <a:rPr lang="en-US" altLang="en-US" sz="1400" dirty="0"/>
              <a:t>(R4-160147, -0148)</a:t>
            </a:r>
          </a:p>
          <a:p>
            <a:pPr lvl="2"/>
            <a:r>
              <a:rPr lang="en-US" altLang="en-US" sz="1400" dirty="0" smtClean="0"/>
              <a:t>CR to 37.977 (R4-160639, -1484, -1056) </a:t>
            </a:r>
          </a:p>
          <a:p>
            <a:pPr lvl="1"/>
            <a:r>
              <a:rPr lang="en-US" altLang="en-US" sz="1800" dirty="0" smtClean="0"/>
              <a:t>Scope, no contributions</a:t>
            </a:r>
          </a:p>
          <a:p>
            <a:pPr lvl="1"/>
            <a:r>
              <a:rPr lang="en-US" altLang="en-US" sz="1800" dirty="0" smtClean="0"/>
              <a:t>Harmonization, 12 contributions, 1 agreed</a:t>
            </a:r>
          </a:p>
          <a:p>
            <a:pPr lvl="2"/>
            <a:r>
              <a:rPr lang="en-US" altLang="en-US" sz="1400" dirty="0" smtClean="0"/>
              <a:t>CR on harmonization outcome (R4-161493)</a:t>
            </a:r>
          </a:p>
          <a:p>
            <a:pPr lvl="1"/>
            <a:r>
              <a:rPr lang="en-US" altLang="en-US" sz="1800" dirty="0" smtClean="0"/>
              <a:t>Measurement uncertainty, 5 contributions, 3 agreed</a:t>
            </a:r>
          </a:p>
          <a:p>
            <a:pPr lvl="2"/>
            <a:r>
              <a:rPr lang="en-US" altLang="en-US" sz="1400" dirty="0" smtClean="0"/>
              <a:t>CR to 37.977 (R4-160732, -0785, -1054)</a:t>
            </a:r>
          </a:p>
          <a:p>
            <a:pPr lvl="1"/>
            <a:r>
              <a:rPr lang="en-US" altLang="en-US" sz="1800" dirty="0" smtClean="0"/>
              <a:t>Test case definitions, 1 contributions, 0 approved/agreed</a:t>
            </a:r>
          </a:p>
          <a:p>
            <a:pPr lvl="1"/>
            <a:r>
              <a:rPr lang="en-US" altLang="en-US" sz="1800" dirty="0" smtClean="0"/>
              <a:t>Performance requirements and test tolerances, 2 contributions, 0 approved/agreed</a:t>
            </a:r>
          </a:p>
          <a:p>
            <a:pPr lvl="2"/>
            <a:endParaRPr lang="en-US" altLang="en-US" sz="1600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0" y="180975"/>
            <a:ext cx="7291388" cy="1143000"/>
          </a:xfrm>
        </p:spPr>
        <p:txBody>
          <a:bodyPr/>
          <a:lstStyle/>
          <a:p>
            <a:r>
              <a:rPr lang="en-GB" altLang="en-US" smtClean="0"/>
              <a:t>Interference Mitigation for DL control channels of LTE</a:t>
            </a:r>
          </a:p>
        </p:txBody>
      </p:sp>
      <p:sp>
        <p:nvSpPr>
          <p:cNvPr id="24579" name="Content Placeholder 3"/>
          <p:cNvSpPr>
            <a:spLocks noGrp="1"/>
          </p:cNvSpPr>
          <p:nvPr>
            <p:ph idx="1"/>
          </p:nvPr>
        </p:nvSpPr>
        <p:spPr>
          <a:xfrm>
            <a:off x="425450" y="1462088"/>
            <a:ext cx="8229600" cy="4673600"/>
          </a:xfrm>
        </p:spPr>
        <p:txBody>
          <a:bodyPr/>
          <a:lstStyle/>
          <a:p>
            <a:r>
              <a:rPr lang="fi-FI" altLang="en-US" sz="2400" dirty="0" smtClean="0"/>
              <a:t>28 contributions, 4 approved</a:t>
            </a:r>
            <a:endParaRPr lang="en-US" altLang="en-US" sz="2400" dirty="0" smtClean="0"/>
          </a:p>
          <a:p>
            <a:pPr lvl="1"/>
            <a:r>
              <a:rPr lang="en-US" altLang="en-US" sz="2000" dirty="0" smtClean="0"/>
              <a:t>General, </a:t>
            </a:r>
            <a:r>
              <a:rPr lang="en-US" altLang="en-US" sz="1800" dirty="0" smtClean="0"/>
              <a:t>7 contributions, </a:t>
            </a:r>
            <a:r>
              <a:rPr lang="en-US" altLang="en-US" sz="1800" dirty="0"/>
              <a:t>2</a:t>
            </a:r>
            <a:r>
              <a:rPr lang="en-US" altLang="en-US" sz="1800" dirty="0" smtClean="0"/>
              <a:t> approved</a:t>
            </a:r>
          </a:p>
          <a:p>
            <a:pPr lvl="2"/>
            <a:r>
              <a:rPr lang="en-US" altLang="en-US" sz="1600" dirty="0" smtClean="0"/>
              <a:t>WF on reference receiver (R4-161170)</a:t>
            </a:r>
          </a:p>
          <a:p>
            <a:pPr lvl="2"/>
            <a:r>
              <a:rPr lang="en-US" altLang="en-US" sz="1600" dirty="0"/>
              <a:t>LS on CRS-Assistance </a:t>
            </a:r>
            <a:r>
              <a:rPr lang="en-US" altLang="en-US" sz="1600" dirty="0" err="1"/>
              <a:t>signalling</a:t>
            </a:r>
            <a:r>
              <a:rPr lang="en-US" altLang="en-US" sz="1600" dirty="0"/>
              <a:t> for the DL control channel </a:t>
            </a:r>
            <a:r>
              <a:rPr lang="en-US" altLang="en-US" sz="1600" dirty="0" smtClean="0"/>
              <a:t>IM (R4-161198) </a:t>
            </a:r>
          </a:p>
          <a:p>
            <a:pPr lvl="1"/>
            <a:r>
              <a:rPr lang="en-US" altLang="en-US" sz="2000" dirty="0" smtClean="0"/>
              <a:t>Reference IM receiver structure, 5 contributions, 0 approved</a:t>
            </a:r>
          </a:p>
          <a:p>
            <a:pPr lvl="1"/>
            <a:r>
              <a:rPr lang="en-US" altLang="en-US" sz="2000" dirty="0"/>
              <a:t>UE demodulation requirements, 16 contributions, 2 approved</a:t>
            </a:r>
          </a:p>
          <a:p>
            <a:pPr lvl="2"/>
            <a:r>
              <a:rPr lang="en-US" altLang="en-US" sz="1600" dirty="0"/>
              <a:t>Way forward on interference modelling for control channel IM (R4-161171)</a:t>
            </a:r>
          </a:p>
          <a:p>
            <a:pPr lvl="2"/>
            <a:r>
              <a:rPr lang="en-US" altLang="en-US" sz="1600" dirty="0"/>
              <a:t>Way forward on the test cases and simulation assumptions (R4-161172) </a:t>
            </a:r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0" y="180975"/>
            <a:ext cx="7291388" cy="1143000"/>
          </a:xfrm>
        </p:spPr>
        <p:txBody>
          <a:bodyPr/>
          <a:lstStyle/>
          <a:p>
            <a:r>
              <a:rPr lang="en-GB" altLang="en-US" smtClean="0"/>
              <a:t>CRS Interference Mitigation for LTE Homogeneous Deployments</a:t>
            </a:r>
          </a:p>
        </p:txBody>
      </p:sp>
      <p:sp>
        <p:nvSpPr>
          <p:cNvPr id="25603" name="Content Placeholder 3"/>
          <p:cNvSpPr>
            <a:spLocks noGrp="1"/>
          </p:cNvSpPr>
          <p:nvPr>
            <p:ph idx="1"/>
          </p:nvPr>
        </p:nvSpPr>
        <p:spPr>
          <a:xfrm>
            <a:off x="425450" y="1462088"/>
            <a:ext cx="8229600" cy="4673600"/>
          </a:xfrm>
        </p:spPr>
        <p:txBody>
          <a:bodyPr/>
          <a:lstStyle/>
          <a:p>
            <a:r>
              <a:rPr lang="fi-FI" altLang="en-US" sz="2400" dirty="0" smtClean="0"/>
              <a:t>24 contributions, 1 approved, 5 agreed</a:t>
            </a:r>
            <a:endParaRPr lang="en-US" altLang="en-US" sz="2400" dirty="0" smtClean="0"/>
          </a:p>
          <a:p>
            <a:pPr lvl="1"/>
            <a:r>
              <a:rPr lang="en-US" altLang="en-US" sz="2000" dirty="0" smtClean="0"/>
              <a:t>General, 2 contributions, 0 approved/agreed</a:t>
            </a:r>
          </a:p>
          <a:p>
            <a:pPr lvl="1"/>
            <a:r>
              <a:rPr lang="en-US" altLang="en-US" sz="2000" dirty="0" smtClean="0"/>
              <a:t>Robustness test, 2 contributions, 1 agreed </a:t>
            </a:r>
          </a:p>
          <a:p>
            <a:pPr lvl="2"/>
            <a:r>
              <a:rPr lang="en-US" altLang="en-US" sz="1600" dirty="0"/>
              <a:t>Introduce Robustness test for CRS-IM capable </a:t>
            </a:r>
            <a:r>
              <a:rPr lang="en-US" altLang="en-US" sz="1600" dirty="0" smtClean="0"/>
              <a:t>UE (R4-160371) </a:t>
            </a:r>
          </a:p>
          <a:p>
            <a:pPr lvl="1"/>
            <a:r>
              <a:rPr lang="en-US" altLang="en-US" sz="2000" dirty="0" smtClean="0"/>
              <a:t>UE demodulation requirement, 20 contributions, 1 approved, 4 agreed</a:t>
            </a:r>
          </a:p>
          <a:p>
            <a:pPr lvl="2"/>
            <a:r>
              <a:rPr lang="en-US" altLang="en-US" sz="1600" dirty="0"/>
              <a:t>Way forward on non-TM10 CRS-IM gain test (R4-161420</a:t>
            </a:r>
            <a:r>
              <a:rPr lang="en-US" altLang="en-US" sz="1600" dirty="0" smtClean="0"/>
              <a:t>)</a:t>
            </a:r>
          </a:p>
          <a:p>
            <a:pPr lvl="2"/>
            <a:r>
              <a:rPr lang="en-US" altLang="en-US" sz="1600" dirty="0" smtClean="0"/>
              <a:t>CR to 36.101 (R4-161193, -1194, -1195, -1419) </a:t>
            </a:r>
            <a:endParaRPr lang="en-US" altLang="en-US" sz="1600" dirty="0"/>
          </a:p>
          <a:p>
            <a:pPr lvl="1"/>
            <a:endParaRPr lang="en-US" altLang="en-US" sz="1800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0" y="14288"/>
            <a:ext cx="7291388" cy="1143000"/>
          </a:xfrm>
        </p:spPr>
        <p:txBody>
          <a:bodyPr/>
          <a:lstStyle/>
          <a:p>
            <a:r>
              <a:rPr lang="en-GB" altLang="en-US" smtClean="0"/>
              <a:t>MMSE-IRC receiver for LTE BS</a:t>
            </a:r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>
          <a:xfrm>
            <a:off x="425450" y="871538"/>
            <a:ext cx="8580438" cy="5518150"/>
          </a:xfrm>
        </p:spPr>
        <p:txBody>
          <a:bodyPr/>
          <a:lstStyle/>
          <a:p>
            <a:r>
              <a:rPr lang="fi-FI" altLang="en-US" sz="2400" dirty="0" smtClean="0"/>
              <a:t>36 contributions, 8 approved, 5 endorsed</a:t>
            </a:r>
            <a:endParaRPr lang="en-US" altLang="en-US" sz="2400" dirty="0" smtClean="0"/>
          </a:p>
          <a:p>
            <a:pPr lvl="1"/>
            <a:r>
              <a:rPr lang="en-US" altLang="en-US" sz="2000" dirty="0" smtClean="0"/>
              <a:t>General, </a:t>
            </a:r>
            <a:r>
              <a:rPr lang="en-US" altLang="en-US" sz="1800" dirty="0" smtClean="0"/>
              <a:t>4 contributions, 3 approved</a:t>
            </a:r>
          </a:p>
          <a:p>
            <a:pPr lvl="2"/>
            <a:r>
              <a:rPr lang="en-US" altLang="en-US" sz="1400" dirty="0"/>
              <a:t>Ad hoc minutes for MMSE-IRC for LTE </a:t>
            </a:r>
            <a:r>
              <a:rPr lang="en-US" altLang="en-US" sz="1400" dirty="0" smtClean="0"/>
              <a:t>BS (R4-161166)</a:t>
            </a:r>
          </a:p>
          <a:p>
            <a:pPr lvl="2"/>
            <a:r>
              <a:rPr lang="en-US" altLang="en-US" sz="1400" dirty="0" smtClean="0"/>
              <a:t>TR </a:t>
            </a:r>
            <a:r>
              <a:rPr lang="en-US" altLang="en-US" sz="1400" dirty="0"/>
              <a:t>36.884 V0.3.0: Performance requirements of MMSE-IRC receiver for LTE </a:t>
            </a:r>
            <a:r>
              <a:rPr lang="en-US" altLang="en-US" sz="1400" dirty="0" smtClean="0"/>
              <a:t>BS (R4-161096)</a:t>
            </a:r>
            <a:endParaRPr lang="en-US" altLang="en-US" sz="1400" dirty="0"/>
          </a:p>
          <a:p>
            <a:pPr lvl="2"/>
            <a:r>
              <a:rPr lang="en-US" altLang="en-US" sz="1400" dirty="0" smtClean="0"/>
              <a:t>WF </a:t>
            </a:r>
            <a:r>
              <a:rPr lang="en-US" altLang="en-US" sz="1400" dirty="0"/>
              <a:t>on BS IRC </a:t>
            </a:r>
            <a:r>
              <a:rPr lang="en-US" altLang="en-US" sz="1400" dirty="0" smtClean="0"/>
              <a:t>applicability (R4-161256) </a:t>
            </a:r>
            <a:endParaRPr lang="en-US" altLang="en-US" sz="1400" dirty="0"/>
          </a:p>
          <a:p>
            <a:pPr lvl="1"/>
            <a:r>
              <a:rPr lang="en-US" altLang="en-US" sz="1800" dirty="0" smtClean="0"/>
              <a:t>Performance evaluation for </a:t>
            </a:r>
            <a:r>
              <a:rPr lang="en-US" altLang="en-US" sz="1800" dirty="0" err="1" smtClean="0"/>
              <a:t>asynch</a:t>
            </a:r>
            <a:r>
              <a:rPr lang="en-US" altLang="en-US" sz="1800" dirty="0" smtClean="0"/>
              <a:t> NWs, 12 contributions, 3 approved</a:t>
            </a:r>
          </a:p>
          <a:p>
            <a:pPr lvl="2"/>
            <a:r>
              <a:rPr lang="en-US" altLang="en-US" sz="1400" dirty="0"/>
              <a:t>WF on BS MMSE-IRC receiver in asynchronous network (R4-161169) </a:t>
            </a:r>
          </a:p>
          <a:p>
            <a:pPr lvl="2"/>
            <a:r>
              <a:rPr lang="en-US" altLang="en-US" sz="1400" dirty="0"/>
              <a:t>Way forward on test parameters for asynchronous </a:t>
            </a:r>
            <a:r>
              <a:rPr lang="en-US" altLang="en-US" sz="1400" dirty="0" smtClean="0"/>
              <a:t>networks (R4-161179) </a:t>
            </a:r>
            <a:endParaRPr lang="en-US" altLang="en-US" sz="1400" dirty="0"/>
          </a:p>
          <a:p>
            <a:pPr lvl="2"/>
            <a:r>
              <a:rPr lang="en-US" altLang="en-US" sz="1400" dirty="0"/>
              <a:t>Template to collect the simulation results for </a:t>
            </a:r>
            <a:r>
              <a:rPr lang="en-US" altLang="en-US" sz="1400" dirty="0" err="1"/>
              <a:t>asynchrounous</a:t>
            </a:r>
            <a:r>
              <a:rPr lang="en-US" altLang="en-US" sz="1400" dirty="0"/>
              <a:t> test </a:t>
            </a:r>
            <a:r>
              <a:rPr lang="en-US" altLang="en-US" sz="1400" dirty="0" smtClean="0"/>
              <a:t>cases (R4-161180) </a:t>
            </a:r>
            <a:endParaRPr lang="en-US" altLang="en-US" sz="1400" dirty="0"/>
          </a:p>
          <a:p>
            <a:pPr lvl="1"/>
            <a:r>
              <a:rPr lang="en-US" altLang="en-US" sz="1800" dirty="0" smtClean="0"/>
              <a:t>BS demodulation for synch NWs, 15 contributions, 2 approved, </a:t>
            </a:r>
            <a:r>
              <a:rPr lang="en-US" altLang="en-US" sz="1800" dirty="0"/>
              <a:t>, 4 Endorsed</a:t>
            </a:r>
          </a:p>
          <a:p>
            <a:pPr lvl="2"/>
            <a:r>
              <a:rPr lang="en-US" altLang="en-US" sz="1400" dirty="0" smtClean="0"/>
              <a:t>TP</a:t>
            </a:r>
            <a:r>
              <a:rPr lang="en-US" altLang="en-US" sz="1400" dirty="0"/>
              <a:t>: Clarifications on the link level evaluation </a:t>
            </a:r>
            <a:r>
              <a:rPr lang="en-US" altLang="en-US" sz="1400" dirty="0" smtClean="0"/>
              <a:t>parameters (R4-160011)</a:t>
            </a:r>
            <a:endParaRPr lang="en-US" altLang="en-US" sz="1400" dirty="0"/>
          </a:p>
          <a:p>
            <a:pPr lvl="2"/>
            <a:r>
              <a:rPr lang="en-US" altLang="en-US" sz="1400" dirty="0"/>
              <a:t>TP: summary of phase-II simulation </a:t>
            </a:r>
            <a:r>
              <a:rPr lang="en-US" altLang="en-US" sz="1400" dirty="0" smtClean="0"/>
              <a:t>results (R4-161173)</a:t>
            </a:r>
          </a:p>
          <a:p>
            <a:pPr lvl="2"/>
            <a:r>
              <a:rPr lang="en-US" altLang="en-US" sz="1400" dirty="0" smtClean="0"/>
              <a:t>CR to 36.104 (R4-161174, -1175, -1176, -1177)</a:t>
            </a:r>
            <a:endParaRPr lang="en-US" altLang="en-US" sz="1400" dirty="0"/>
          </a:p>
          <a:p>
            <a:pPr lvl="1"/>
            <a:r>
              <a:rPr lang="fi-FI" altLang="en-US" sz="1800" dirty="0" smtClean="0"/>
              <a:t>BS demodulation performance (36.141), </a:t>
            </a:r>
            <a:r>
              <a:rPr lang="en-US" altLang="en-US" sz="1800" dirty="0" smtClean="0"/>
              <a:t>5 contributions, 1 Endorsed</a:t>
            </a:r>
          </a:p>
          <a:p>
            <a:pPr lvl="1"/>
            <a:endParaRPr lang="en-US" altLang="en-US" sz="1800" dirty="0" smtClean="0"/>
          </a:p>
          <a:p>
            <a:pPr lvl="1">
              <a:buFont typeface="Arial" charset="0"/>
              <a:buNone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0" y="14288"/>
            <a:ext cx="7291388" cy="1143000"/>
          </a:xfrm>
        </p:spPr>
        <p:txBody>
          <a:bodyPr/>
          <a:lstStyle/>
          <a:p>
            <a:r>
              <a:rPr lang="en-GB" altLang="en-US" smtClean="0"/>
              <a:t>Further LTE Physical Layer Enhancements for MTC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425450" y="1119188"/>
            <a:ext cx="8229600" cy="5416550"/>
          </a:xfrm>
        </p:spPr>
        <p:txBody>
          <a:bodyPr/>
          <a:lstStyle/>
          <a:p>
            <a:r>
              <a:rPr lang="fi-FI" altLang="en-US" sz="1400" dirty="0" smtClean="0"/>
              <a:t>NB-IoT ad-hoc, 63 contributions, 12 endorsed</a:t>
            </a:r>
          </a:p>
          <a:p>
            <a:pPr lvl="1"/>
            <a:r>
              <a:rPr lang="fi-FI" altLang="en-US" sz="1200" dirty="0"/>
              <a:t>Ad-hoc meeting Reports (R4-160003)</a:t>
            </a:r>
          </a:p>
          <a:p>
            <a:r>
              <a:rPr lang="fi-FI" altLang="en-US" sz="1400" dirty="0" smtClean="0"/>
              <a:t>78 contributions, 14 approved, 12 agreed </a:t>
            </a:r>
            <a:endParaRPr lang="en-US" altLang="en-US" sz="1400" dirty="0" smtClean="0"/>
          </a:p>
          <a:p>
            <a:pPr lvl="1"/>
            <a:r>
              <a:rPr lang="en-US" altLang="en-US" sz="1200" dirty="0" smtClean="0"/>
              <a:t>Resubmitted </a:t>
            </a:r>
            <a:r>
              <a:rPr lang="en-US" altLang="en-US" sz="1200" dirty="0" err="1" smtClean="0"/>
              <a:t>Tdocs</a:t>
            </a:r>
            <a:r>
              <a:rPr lang="en-US" altLang="en-US" sz="1200" dirty="0" smtClean="0"/>
              <a:t> from ad-hoc meetings, 12 contributions, 2 approved, 6 agreed</a:t>
            </a:r>
          </a:p>
          <a:p>
            <a:pPr lvl="1"/>
            <a:r>
              <a:rPr lang="en-US" altLang="en-US" sz="1200" dirty="0" smtClean="0"/>
              <a:t>General, </a:t>
            </a:r>
            <a:r>
              <a:rPr lang="en-US" altLang="en-US" sz="1100" dirty="0" smtClean="0"/>
              <a:t>2 contributions, 1 approved</a:t>
            </a:r>
          </a:p>
          <a:p>
            <a:pPr lvl="2"/>
            <a:r>
              <a:rPr lang="en-US" altLang="en-US" sz="1000" dirty="0"/>
              <a:t>WF on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RF </a:t>
            </a:r>
            <a:r>
              <a:rPr lang="en-US" altLang="en-US" sz="1000" dirty="0" smtClean="0"/>
              <a:t>requirements (R4-161381) </a:t>
            </a:r>
          </a:p>
          <a:p>
            <a:pPr lvl="1"/>
            <a:r>
              <a:rPr lang="en-US" altLang="en-US" sz="1200" dirty="0" smtClean="0"/>
              <a:t>UE RF requirements, </a:t>
            </a:r>
            <a:r>
              <a:rPr lang="en-US" altLang="en-US" sz="1100" dirty="0" smtClean="0"/>
              <a:t>16 contributions, 1 approved, 2 agreed	</a:t>
            </a:r>
          </a:p>
          <a:p>
            <a:pPr lvl="2"/>
            <a:r>
              <a:rPr lang="en-US" altLang="en-US" sz="1000" dirty="0"/>
              <a:t>WF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</a:t>
            </a:r>
            <a:r>
              <a:rPr lang="en-US" altLang="en-US" sz="1000" dirty="0" smtClean="0"/>
              <a:t>MPR (R4-161379)</a:t>
            </a:r>
          </a:p>
          <a:p>
            <a:pPr lvl="2"/>
            <a:r>
              <a:rPr lang="en-US" altLang="en-US" sz="1000" dirty="0"/>
              <a:t>CR to 36.101 UE </a:t>
            </a:r>
            <a:r>
              <a:rPr lang="en-US" altLang="en-US" sz="1000" dirty="0" smtClean="0"/>
              <a:t>Rx </a:t>
            </a:r>
            <a:r>
              <a:rPr lang="en-US" altLang="en-US" sz="1000" dirty="0"/>
              <a:t>requirements for Rel-13 </a:t>
            </a:r>
            <a:r>
              <a:rPr lang="en-US" altLang="en-US" sz="1000" dirty="0" smtClean="0"/>
              <a:t>MTC (</a:t>
            </a:r>
            <a:r>
              <a:rPr lang="en-US" altLang="en-US" sz="1000" dirty="0"/>
              <a:t>R4-161378</a:t>
            </a:r>
            <a:r>
              <a:rPr lang="en-US" altLang="en-US" sz="1000" dirty="0" smtClean="0"/>
              <a:t>)</a:t>
            </a:r>
          </a:p>
          <a:p>
            <a:pPr lvl="2"/>
            <a:r>
              <a:rPr lang="en-US" altLang="en-US" sz="1000" dirty="0" smtClean="0"/>
              <a:t>CR to 36.101 UE </a:t>
            </a:r>
            <a:r>
              <a:rPr lang="en-US" altLang="en-US" sz="1000" dirty="0" err="1" smtClean="0"/>
              <a:t>Tx</a:t>
            </a:r>
            <a:r>
              <a:rPr lang="en-US" altLang="en-US" sz="1000" dirty="0" smtClean="0"/>
              <a:t> requirements for Rel-13 MTC (R4-161496) </a:t>
            </a:r>
            <a:endParaRPr lang="en-US" altLang="en-US" sz="1000" dirty="0"/>
          </a:p>
          <a:p>
            <a:pPr lvl="1"/>
            <a:r>
              <a:rPr lang="en-US" altLang="en-US" sz="1200" dirty="0" smtClean="0"/>
              <a:t>RRM requirements, </a:t>
            </a:r>
            <a:r>
              <a:rPr lang="en-US" altLang="en-US" sz="1100" dirty="0" smtClean="0"/>
              <a:t>19 contributions, </a:t>
            </a:r>
            <a:r>
              <a:rPr lang="en-US" altLang="en-US" sz="1100" dirty="0"/>
              <a:t>2</a:t>
            </a:r>
            <a:r>
              <a:rPr lang="en-US" altLang="en-US" sz="1100" dirty="0" smtClean="0"/>
              <a:t> approved, 3 agreed</a:t>
            </a:r>
          </a:p>
          <a:p>
            <a:pPr lvl="2"/>
            <a:r>
              <a:rPr lang="en-US" altLang="en-US" sz="1000" dirty="0" smtClean="0"/>
              <a:t>Way forward on </a:t>
            </a:r>
            <a:r>
              <a:rPr lang="en-US" altLang="en-US" sz="1000" dirty="0" err="1" smtClean="0"/>
              <a:t>eMTC</a:t>
            </a:r>
            <a:r>
              <a:rPr lang="en-US" altLang="en-US" sz="1000" dirty="0" smtClean="0"/>
              <a:t> positioning (R4-161434) </a:t>
            </a:r>
          </a:p>
          <a:p>
            <a:pPr lvl="2"/>
            <a:r>
              <a:rPr lang="en-US" altLang="en-US" sz="1000" dirty="0" smtClean="0"/>
              <a:t>CR to 36.133 (R4-161206, -1207, -1210) </a:t>
            </a:r>
            <a:endParaRPr lang="fi-FI" altLang="en-US" sz="1000" dirty="0" smtClean="0"/>
          </a:p>
          <a:p>
            <a:pPr lvl="1"/>
            <a:r>
              <a:rPr lang="fi-FI" altLang="en-US" sz="1100" dirty="0" smtClean="0"/>
              <a:t>RRM performance, 6 contributions, 1 approved </a:t>
            </a:r>
          </a:p>
          <a:p>
            <a:pPr lvl="2"/>
            <a:r>
              <a:rPr lang="en-US" altLang="en-US" sz="1000" dirty="0"/>
              <a:t>Way forward on test case list for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</a:t>
            </a:r>
            <a:r>
              <a:rPr lang="en-US" altLang="en-US" sz="1000" dirty="0" smtClean="0"/>
              <a:t>RRM (R4-161211)</a:t>
            </a:r>
            <a:endParaRPr lang="fi-FI" altLang="en-US" sz="1000" dirty="0" smtClean="0"/>
          </a:p>
          <a:p>
            <a:pPr lvl="1"/>
            <a:r>
              <a:rPr lang="fi-FI" altLang="en-US" sz="1100" dirty="0" smtClean="0"/>
              <a:t>UE performance, 9 contributions, 2 approved</a:t>
            </a:r>
          </a:p>
          <a:p>
            <a:pPr lvl="2"/>
            <a:r>
              <a:rPr lang="en-US" altLang="en-US" sz="1000" dirty="0"/>
              <a:t>Work plan for WI on Rel-13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UE performance </a:t>
            </a:r>
            <a:r>
              <a:rPr lang="en-US" altLang="en-US" sz="1000" dirty="0" smtClean="0"/>
              <a:t>requirements (R4-160346)</a:t>
            </a:r>
          </a:p>
          <a:p>
            <a:pPr lvl="2"/>
            <a:r>
              <a:rPr lang="en-US" altLang="en-US" sz="1000" dirty="0"/>
              <a:t>Simulation assumptions for UE demodulation performance </a:t>
            </a:r>
            <a:r>
              <a:rPr lang="en-US" altLang="en-US" sz="1000" dirty="0" smtClean="0"/>
              <a:t>requirements (R4-161216)</a:t>
            </a:r>
          </a:p>
          <a:p>
            <a:pPr lvl="2"/>
            <a:r>
              <a:rPr lang="en-US" altLang="en-US" sz="1000" dirty="0"/>
              <a:t>Way forward on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UE demodulation performance requirements (R4-161212</a:t>
            </a:r>
            <a:r>
              <a:rPr lang="en-US" altLang="en-US" sz="1000" dirty="0" smtClean="0"/>
              <a:t>)</a:t>
            </a:r>
          </a:p>
          <a:p>
            <a:pPr lvl="1"/>
            <a:r>
              <a:rPr lang="en-US" altLang="en-US" sz="1100" dirty="0" smtClean="0"/>
              <a:t>BS performance, 13 contributions, 6 approved</a:t>
            </a:r>
          </a:p>
          <a:p>
            <a:pPr lvl="2"/>
            <a:r>
              <a:rPr lang="en-US" altLang="en-US" sz="1000" dirty="0"/>
              <a:t>Work plan for WI on Rel-13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BS performance </a:t>
            </a:r>
            <a:r>
              <a:rPr lang="en-US" altLang="en-US" sz="1000" dirty="0" smtClean="0"/>
              <a:t>requirements (R4-160350) </a:t>
            </a:r>
            <a:endParaRPr lang="en-US" altLang="en-US" sz="1000" dirty="0"/>
          </a:p>
          <a:p>
            <a:pPr lvl="2"/>
            <a:r>
              <a:rPr lang="en-US" altLang="en-US" sz="1000" dirty="0" smtClean="0"/>
              <a:t>Way </a:t>
            </a:r>
            <a:r>
              <a:rPr lang="en-US" altLang="en-US" sz="1000" dirty="0"/>
              <a:t>forward on </a:t>
            </a:r>
            <a:r>
              <a:rPr lang="en-US" altLang="en-US" sz="1000" dirty="0" err="1"/>
              <a:t>eMTC</a:t>
            </a:r>
            <a:r>
              <a:rPr lang="en-US" altLang="en-US" sz="1000" dirty="0"/>
              <a:t> BS demodulation performance </a:t>
            </a:r>
            <a:r>
              <a:rPr lang="en-US" altLang="en-US" sz="1000" dirty="0" smtClean="0"/>
              <a:t>requirements (R4-161215)</a:t>
            </a:r>
            <a:endParaRPr lang="en-US" altLang="en-US" sz="1000" dirty="0"/>
          </a:p>
          <a:p>
            <a:pPr lvl="2"/>
            <a:r>
              <a:rPr lang="en-US" altLang="en-US" sz="1000" dirty="0"/>
              <a:t>Simulation assumptions for </a:t>
            </a:r>
            <a:r>
              <a:rPr lang="en-US" altLang="en-US" sz="1000" dirty="0" smtClean="0"/>
              <a:t>M-PUSCH (R4-161217)</a:t>
            </a:r>
            <a:endParaRPr lang="en-US" altLang="en-US" sz="1000" dirty="0"/>
          </a:p>
          <a:p>
            <a:pPr lvl="2"/>
            <a:r>
              <a:rPr lang="en-US" altLang="en-US" sz="1000" dirty="0"/>
              <a:t>Cat-M PRACH Simulation </a:t>
            </a:r>
            <a:r>
              <a:rPr lang="en-US" altLang="en-US" sz="1000" dirty="0" smtClean="0"/>
              <a:t>Assumptions (R4-161227)</a:t>
            </a:r>
            <a:endParaRPr lang="en-US" altLang="en-US" sz="1000" dirty="0"/>
          </a:p>
          <a:p>
            <a:pPr lvl="2"/>
            <a:r>
              <a:rPr lang="en-US" altLang="en-US" sz="1000" dirty="0"/>
              <a:t>Cat-M PUCCH Simulation </a:t>
            </a:r>
            <a:r>
              <a:rPr lang="en-US" altLang="en-US" sz="1000" dirty="0" smtClean="0"/>
              <a:t>Assumptions (R4-161228)</a:t>
            </a:r>
            <a:endParaRPr lang="en-US" altLang="en-US" sz="1000" dirty="0"/>
          </a:p>
          <a:p>
            <a:pPr lvl="1"/>
            <a:endParaRPr lang="en-US" altLang="en-US" sz="1100" dirty="0" smtClean="0"/>
          </a:p>
          <a:p>
            <a:pPr lvl="2"/>
            <a:endParaRPr lang="en-US" altLang="en-US" sz="1100" dirty="0" smtClean="0"/>
          </a:p>
          <a:p>
            <a:pPr lvl="2"/>
            <a:endParaRPr lang="en-US" altLang="en-US" sz="1100" dirty="0" smtClean="0"/>
          </a:p>
          <a:p>
            <a:pPr lvl="1"/>
            <a:endParaRPr lang="en-US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>
          <a:xfrm>
            <a:off x="457200" y="-57150"/>
            <a:ext cx="6834188" cy="1143000"/>
          </a:xfrm>
        </p:spPr>
        <p:txBody>
          <a:bodyPr/>
          <a:lstStyle/>
          <a:p>
            <a:r>
              <a:rPr lang="fi-FI" altLang="en-US" smtClean="0"/>
              <a:t>LTE DL 4RX antenna ports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idx="1"/>
          </p:nvPr>
        </p:nvSpPr>
        <p:spPr>
          <a:xfrm>
            <a:off x="180975" y="795338"/>
            <a:ext cx="8718550" cy="5745162"/>
          </a:xfrm>
        </p:spPr>
        <p:txBody>
          <a:bodyPr/>
          <a:lstStyle/>
          <a:p>
            <a:r>
              <a:rPr lang="fi-FI" altLang="en-US" sz="2400" dirty="0" smtClean="0"/>
              <a:t>92 contributions, 2 approved, 5 agreed</a:t>
            </a:r>
          </a:p>
          <a:p>
            <a:pPr lvl="1"/>
            <a:r>
              <a:rPr lang="fi-FI" altLang="en-US" sz="2000" dirty="0" smtClean="0"/>
              <a:t>General, 4 contributions, 2 approved</a:t>
            </a:r>
          </a:p>
          <a:p>
            <a:pPr lvl="2"/>
            <a:r>
              <a:rPr lang="en-US" altLang="en-US" sz="1200" dirty="0" smtClean="0"/>
              <a:t>Ad hoc minutes for 4Rx (R4-161238)</a:t>
            </a:r>
          </a:p>
          <a:p>
            <a:pPr lvl="2"/>
            <a:r>
              <a:rPr lang="en-US" altLang="en-US" sz="1200" dirty="0"/>
              <a:t>Way forward on </a:t>
            </a:r>
            <a:r>
              <a:rPr lang="en-US" altLang="en-US" sz="1200" dirty="0" err="1"/>
              <a:t>Tx</a:t>
            </a:r>
            <a:r>
              <a:rPr lang="en-US" altLang="en-US" sz="1200" dirty="0"/>
              <a:t> EVM and UE demodulation requirements for 4 layer </a:t>
            </a:r>
            <a:r>
              <a:rPr lang="en-US" altLang="en-US" sz="1200" dirty="0" smtClean="0"/>
              <a:t>MIMO (R4-161196) </a:t>
            </a:r>
          </a:p>
          <a:p>
            <a:pPr lvl="1"/>
            <a:r>
              <a:rPr lang="fi-FI" altLang="en-US" sz="2000" dirty="0" smtClean="0"/>
              <a:t>Applicability and antenna connections, 14 contributions, 0 approved</a:t>
            </a:r>
          </a:p>
          <a:p>
            <a:pPr lvl="1"/>
            <a:r>
              <a:rPr lang="fi-FI" altLang="en-US" sz="2000" dirty="0" smtClean="0"/>
              <a:t>UE demodulation requirements, 53 contributions, 5 agreed</a:t>
            </a:r>
          </a:p>
          <a:p>
            <a:pPr lvl="2"/>
            <a:r>
              <a:rPr lang="en-US" altLang="en-US" sz="1200" dirty="0" smtClean="0"/>
              <a:t>CR to 36.101 correlation model (R4-160807)</a:t>
            </a:r>
          </a:p>
          <a:p>
            <a:pPr lvl="2"/>
            <a:r>
              <a:rPr lang="en-US" altLang="en-US" sz="1200" dirty="0" smtClean="0"/>
              <a:t>CR to 36.101 PDSCH (R4-160769, -1202, -1203)</a:t>
            </a:r>
          </a:p>
          <a:p>
            <a:pPr lvl="2"/>
            <a:r>
              <a:rPr lang="en-US" altLang="en-US" sz="1200" dirty="0" smtClean="0"/>
              <a:t>CR to 36.101 PDCCH (R4-160811)</a:t>
            </a:r>
            <a:endParaRPr lang="fi-FI" altLang="en-US" sz="1200" dirty="0" smtClean="0"/>
          </a:p>
          <a:p>
            <a:pPr lvl="1"/>
            <a:r>
              <a:rPr lang="fi-FI" altLang="en-US" sz="2000" dirty="0" smtClean="0"/>
              <a:t>UE CSI requirements, 12 contributions, 0 approved</a:t>
            </a:r>
          </a:p>
          <a:p>
            <a:pPr lvl="1"/>
            <a:r>
              <a:rPr lang="fi-FI" altLang="en-US" sz="2000" dirty="0" smtClean="0"/>
              <a:t>UE release independence, 9 contributions, 0 approved/agreed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r>
              <a:rPr lang="fi-FI" altLang="en-US" dirty="0" smtClean="0"/>
              <a:t>RAN4 officials</a:t>
            </a:r>
          </a:p>
          <a:p>
            <a:pPr lvl="1"/>
            <a:r>
              <a:rPr lang="fi-FI" altLang="en-US" sz="2000" dirty="0" smtClean="0"/>
              <a:t>Chair:	    Xutao Zhou, Samsung Electronics Co. Ltd/ TTA</a:t>
            </a:r>
          </a:p>
          <a:p>
            <a:pPr lvl="1"/>
            <a:r>
              <a:rPr lang="fi-FI" altLang="en-US" sz="2000" dirty="0" smtClean="0"/>
              <a:t>Vice Chair:    </a:t>
            </a:r>
            <a:r>
              <a:rPr lang="en-GB" altLang="en-US" sz="2000" dirty="0" err="1" smtClean="0"/>
              <a:t>Xizeng</a:t>
            </a:r>
            <a:r>
              <a:rPr lang="en-GB" altLang="en-US" sz="2000" dirty="0" smtClean="0"/>
              <a:t> Dai, Huawei Technologies / CCSA</a:t>
            </a:r>
            <a:endParaRPr lang="en-GB" altLang="ja-JP" sz="2000" dirty="0" smtClean="0">
              <a:ea typeface="MS PGothic" pitchFamily="34" charset="-128"/>
            </a:endParaRPr>
          </a:p>
          <a:p>
            <a:pPr lvl="1"/>
            <a:r>
              <a:rPr lang="en-GB" altLang="en-US" sz="2000" dirty="0" smtClean="0"/>
              <a:t>Vice Chair:    Hiromasa </a:t>
            </a:r>
            <a:r>
              <a:rPr lang="en-GB" altLang="en-US" sz="2000" dirty="0" err="1" smtClean="0"/>
              <a:t>Umeda</a:t>
            </a:r>
            <a:r>
              <a:rPr lang="en-GB" altLang="en-US" sz="2000" dirty="0" smtClean="0"/>
              <a:t>, NTT DOCOMO, INC. / ARIB</a:t>
            </a:r>
            <a:endParaRPr lang="en-GB" altLang="ja-JP" sz="2000" dirty="0" smtClean="0">
              <a:ea typeface="MS PGothic" pitchFamily="34" charset="-128"/>
            </a:endParaRPr>
          </a:p>
          <a:p>
            <a:pPr lvl="1"/>
            <a:r>
              <a:rPr lang="en-GB" altLang="en-US" sz="2000" dirty="0" smtClean="0"/>
              <a:t>Secretary:	    Issam Toufik, 3GPP support / ETSI </a:t>
            </a: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312057"/>
              </p:ext>
            </p:extLst>
          </p:nvPr>
        </p:nvGraphicFramePr>
        <p:xfrm>
          <a:off x="868363" y="1833563"/>
          <a:ext cx="7712075" cy="1389064"/>
        </p:xfrm>
        <a:graphic>
          <a:graphicData uri="http://schemas.openxmlformats.org/drawingml/2006/table">
            <a:tbl>
              <a:tblPr/>
              <a:tblGrid>
                <a:gridCol w="1955757"/>
                <a:gridCol w="1758993"/>
                <a:gridCol w="2392362"/>
                <a:gridCol w="1604963"/>
              </a:tblGrid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MIMO OTA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– 19 Jan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Budapest, HU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NB-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IoT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 – 22 Jan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Budapest, HU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GSMA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– 19 Feb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Malta, MT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EF3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7 – 10 Mar2016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Göteborg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, Sweden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smtClean="0"/>
              <a:t>LTE Dual Connectivity Enhancements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19 contributions, 2 approved, 3 agreed, 1 endorsed</a:t>
            </a:r>
          </a:p>
          <a:p>
            <a:pPr lvl="1"/>
            <a:r>
              <a:rPr lang="fi-FI" altLang="en-US" sz="2000" dirty="0" smtClean="0"/>
              <a:t>General, 1 contributions, 1 approved</a:t>
            </a:r>
          </a:p>
          <a:p>
            <a:pPr lvl="2"/>
            <a:r>
              <a:rPr lang="en-US" altLang="en-US" sz="1600" dirty="0"/>
              <a:t>Work Plan for performance part of Dual Connectivity enhancement </a:t>
            </a:r>
            <a:r>
              <a:rPr lang="en-US" altLang="en-US" sz="1600" dirty="0" smtClean="0"/>
              <a:t>WI (R4-160411)</a:t>
            </a:r>
            <a:endParaRPr lang="fi-FI" altLang="en-US" sz="1600" dirty="0" smtClean="0"/>
          </a:p>
          <a:p>
            <a:pPr lvl="1"/>
            <a:r>
              <a:rPr lang="fi-FI" altLang="en-US" sz="2000" dirty="0" smtClean="0"/>
              <a:t>UE RRM performance, 15 contributions, 1 approved, 2 agreed, 1 endorsed</a:t>
            </a:r>
          </a:p>
          <a:p>
            <a:pPr lvl="2"/>
            <a:r>
              <a:rPr lang="en-US" altLang="en-US" sz="1600" dirty="0"/>
              <a:t>Way forward on RRM test case list for Dual Connectivity enhancement </a:t>
            </a:r>
            <a:r>
              <a:rPr lang="en-US" altLang="en-US" sz="1600" dirty="0" smtClean="0"/>
              <a:t>(R4-161191)</a:t>
            </a:r>
          </a:p>
          <a:p>
            <a:pPr lvl="2"/>
            <a:r>
              <a:rPr lang="en-US" altLang="en-US" sz="1600" dirty="0" smtClean="0"/>
              <a:t>CR to 36.133 endorsed(R4-160851)</a:t>
            </a:r>
          </a:p>
          <a:p>
            <a:pPr lvl="2"/>
            <a:r>
              <a:rPr lang="en-US" altLang="en-US" sz="1600" dirty="0"/>
              <a:t>CR to 36.133 </a:t>
            </a:r>
            <a:r>
              <a:rPr lang="en-US" altLang="en-US" sz="1600" dirty="0" smtClean="0"/>
              <a:t>agreed (R4-160853</a:t>
            </a:r>
            <a:r>
              <a:rPr lang="en-US" altLang="en-US" sz="1600" dirty="0"/>
              <a:t>, -1189)</a:t>
            </a:r>
          </a:p>
          <a:p>
            <a:pPr lvl="1"/>
            <a:r>
              <a:rPr lang="fi-FI" altLang="en-US" sz="2400" dirty="0" smtClean="0"/>
              <a:t>UE demodulation, 3 contributions, 1 agreed</a:t>
            </a:r>
          </a:p>
          <a:p>
            <a:pPr lvl="2"/>
            <a:r>
              <a:rPr lang="fi-FI" altLang="en-US" dirty="0"/>
              <a:t>CR to 36.101 (R4-161192)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>
          <a:xfrm>
            <a:off x="276225" y="115888"/>
            <a:ext cx="7015163" cy="1143000"/>
          </a:xfrm>
        </p:spPr>
        <p:txBody>
          <a:bodyPr/>
          <a:lstStyle/>
          <a:p>
            <a:r>
              <a:rPr lang="fi-FI" altLang="en-US" smtClean="0"/>
              <a:t>LTE-WLAN Radio Level Integration and Interworking Enhancements</a:t>
            </a:r>
          </a:p>
        </p:txBody>
      </p:sp>
      <p:sp>
        <p:nvSpPr>
          <p:cNvPr id="30723" name="Content Placeholder 4"/>
          <p:cNvSpPr>
            <a:spLocks noGrp="1"/>
          </p:cNvSpPr>
          <p:nvPr>
            <p:ph idx="1"/>
          </p:nvPr>
        </p:nvSpPr>
        <p:spPr>
          <a:xfrm>
            <a:off x="180975" y="1484313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5 contributions, 1 agreed</a:t>
            </a:r>
          </a:p>
          <a:p>
            <a:pPr lvl="1"/>
            <a:r>
              <a:rPr lang="en-US" altLang="en-US" sz="2000" dirty="0"/>
              <a:t>CR on RSSI measurement report </a:t>
            </a:r>
            <a:r>
              <a:rPr lang="en-US" altLang="en-US" sz="2000" dirty="0" smtClean="0"/>
              <a:t>mapping (R4-161183) </a:t>
            </a:r>
            <a:endParaRPr lang="fi-FI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3"/>
          <p:cNvSpPr>
            <a:spLocks noGrp="1"/>
          </p:cNvSpPr>
          <p:nvPr>
            <p:ph type="title"/>
          </p:nvPr>
        </p:nvSpPr>
        <p:spPr>
          <a:xfrm>
            <a:off x="276225" y="115888"/>
            <a:ext cx="7015163" cy="1143000"/>
          </a:xfrm>
        </p:spPr>
        <p:txBody>
          <a:bodyPr/>
          <a:lstStyle/>
          <a:p>
            <a:r>
              <a:rPr lang="fi-FI" altLang="en-US" smtClean="0"/>
              <a:t>MC Load Distribution of UEs in LTE</a:t>
            </a:r>
          </a:p>
        </p:txBody>
      </p:sp>
      <p:sp>
        <p:nvSpPr>
          <p:cNvPr id="32771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fi-FI" altLang="en-US" sz="2400" dirty="0" smtClean="0"/>
              <a:t>24 contributions, 1 approved, 1 agreed</a:t>
            </a:r>
          </a:p>
          <a:p>
            <a:pPr lvl="1"/>
            <a:r>
              <a:rPr lang="en-US" altLang="en-US" sz="1600" dirty="0" smtClean="0"/>
              <a:t>Way </a:t>
            </a:r>
            <a:r>
              <a:rPr lang="en-US" altLang="en-US" sz="1600" dirty="0"/>
              <a:t>forward on tests for new RS-SINR definition </a:t>
            </a:r>
            <a:r>
              <a:rPr lang="en-US" altLang="en-US" sz="1600" dirty="0" smtClean="0"/>
              <a:t> (R4-161437) </a:t>
            </a:r>
          </a:p>
          <a:p>
            <a:pPr lvl="1"/>
            <a:r>
              <a:rPr lang="en-US" altLang="en-US" sz="1600" dirty="0"/>
              <a:t>Correction to RS-SINR measurement accuracy </a:t>
            </a:r>
            <a:r>
              <a:rPr lang="en-US" altLang="en-US" sz="1600" dirty="0" smtClean="0"/>
              <a:t>requirements (R4-160100) </a:t>
            </a:r>
            <a:endParaRPr lang="fi-FI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447675" y="0"/>
            <a:ext cx="7015163" cy="1143001"/>
          </a:xfrm>
        </p:spPr>
        <p:txBody>
          <a:bodyPr/>
          <a:lstStyle/>
          <a:p>
            <a:r>
              <a:rPr lang="fi-FI" altLang="en-US" dirty="0" smtClean="0"/>
              <a:t>LAA to Unlicensed Spectrum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80975" y="1162706"/>
            <a:ext cx="8718550" cy="6230937"/>
          </a:xfrm>
        </p:spPr>
        <p:txBody>
          <a:bodyPr/>
          <a:lstStyle/>
          <a:p>
            <a:r>
              <a:rPr lang="fi-FI" altLang="en-US" sz="2200" dirty="0" smtClean="0"/>
              <a:t>38 contributions, 3 approved, 1 agreed</a:t>
            </a:r>
          </a:p>
          <a:p>
            <a:pPr lvl="1"/>
            <a:r>
              <a:rPr lang="fi-FI" altLang="en-US" sz="1800" dirty="0" smtClean="0"/>
              <a:t>BS RF performance, 6 contributions, 0 approved/agreed</a:t>
            </a:r>
          </a:p>
          <a:p>
            <a:pPr lvl="1"/>
            <a:r>
              <a:rPr lang="fi-FI" altLang="en-US" sz="1800" dirty="0" smtClean="0"/>
              <a:t>Co-existence testing, 4 contributions, 1 approved</a:t>
            </a:r>
          </a:p>
          <a:p>
            <a:pPr lvl="2"/>
            <a:r>
              <a:rPr lang="en-US" altLang="en-US" sz="1400" dirty="0"/>
              <a:t>WF on coexistence tests for </a:t>
            </a:r>
            <a:r>
              <a:rPr lang="en-US" altLang="en-US" sz="1400" dirty="0" smtClean="0"/>
              <a:t>LAA (R4-151465)</a:t>
            </a:r>
          </a:p>
          <a:p>
            <a:pPr lvl="1"/>
            <a:r>
              <a:rPr lang="en-US" altLang="en-US" sz="1800" dirty="0" smtClean="0"/>
              <a:t>RRM performance, 15 contributions, 1 approved, 1 agreed</a:t>
            </a:r>
          </a:p>
          <a:p>
            <a:pPr lvl="2"/>
            <a:r>
              <a:rPr lang="en-US" altLang="en-US" sz="1400" dirty="0" smtClean="0"/>
              <a:t>Ad-hoc minutes for LAA RRM (R4-161199) </a:t>
            </a:r>
          </a:p>
          <a:p>
            <a:pPr lvl="2"/>
            <a:r>
              <a:rPr lang="en-US" altLang="en-US" sz="1400" dirty="0"/>
              <a:t>Corrections in measurement accuracy requirements for </a:t>
            </a:r>
            <a:r>
              <a:rPr lang="en-US" altLang="en-US" sz="1400" dirty="0" smtClean="0"/>
              <a:t>LAA (R4-161244)</a:t>
            </a:r>
            <a:endParaRPr lang="fi-FI" altLang="en-US" sz="1400" dirty="0" smtClean="0"/>
          </a:p>
          <a:p>
            <a:pPr lvl="1"/>
            <a:r>
              <a:rPr lang="fi-FI" altLang="en-US" sz="1800" dirty="0" smtClean="0"/>
              <a:t>UE demodualtion/CSI, 9 contributions, 1 approved</a:t>
            </a:r>
          </a:p>
          <a:p>
            <a:pPr lvl="2"/>
            <a:r>
              <a:rPr lang="en-US" altLang="en-US" sz="1400" dirty="0"/>
              <a:t>Way forward on demodulation performance and CSI requirements for </a:t>
            </a:r>
            <a:r>
              <a:rPr lang="en-US" altLang="en-US" sz="1400" dirty="0" smtClean="0"/>
              <a:t>LAA (R4-161182)</a:t>
            </a:r>
            <a:endParaRPr lang="fi-FI" altLang="en-US" sz="1400" dirty="0" smtClean="0"/>
          </a:p>
          <a:p>
            <a:pPr lvl="1"/>
            <a:r>
              <a:rPr lang="fi-FI" altLang="en-US" sz="1800" dirty="0" smtClean="0"/>
              <a:t>Other specification, 4 contributions, 0 approved</a:t>
            </a:r>
          </a:p>
          <a:p>
            <a:pPr lvl="1"/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>
          <a:xfrm>
            <a:off x="276225" y="115888"/>
            <a:ext cx="7015163" cy="1143000"/>
          </a:xfrm>
        </p:spPr>
        <p:txBody>
          <a:bodyPr/>
          <a:lstStyle/>
          <a:p>
            <a:r>
              <a:rPr lang="fi-FI" altLang="en-US" smtClean="0"/>
              <a:t>LTE CA Enhancements Beyond 5 Carriers</a:t>
            </a:r>
          </a:p>
        </p:txBody>
      </p:sp>
      <p:sp>
        <p:nvSpPr>
          <p:cNvPr id="3481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15 contributions, 2 approved</a:t>
            </a:r>
          </a:p>
          <a:p>
            <a:pPr lvl="1"/>
            <a:r>
              <a:rPr lang="fi-FI" altLang="en-US" sz="2000" dirty="0" smtClean="0"/>
              <a:t>General, 4 contributions, 1 approved</a:t>
            </a:r>
          </a:p>
          <a:p>
            <a:pPr lvl="2"/>
            <a:r>
              <a:rPr lang="en-US" altLang="en-US" sz="1600" dirty="0"/>
              <a:t>WF on BS </a:t>
            </a:r>
            <a:r>
              <a:rPr lang="en-US" altLang="en-US" sz="1600" dirty="0" err="1"/>
              <a:t>demod</a:t>
            </a:r>
            <a:r>
              <a:rPr lang="en-US" altLang="en-US" sz="1600" dirty="0"/>
              <a:t> performance for new PUCCH </a:t>
            </a:r>
            <a:r>
              <a:rPr lang="en-US" altLang="en-US" sz="1600" dirty="0" smtClean="0"/>
              <a:t>formats (R4-161221)</a:t>
            </a:r>
            <a:endParaRPr lang="fi-FI" altLang="en-US" sz="1600" dirty="0" smtClean="0"/>
          </a:p>
          <a:p>
            <a:pPr lvl="1"/>
            <a:r>
              <a:rPr lang="fi-FI" altLang="en-US" sz="2000" dirty="0" smtClean="0"/>
              <a:t>RRM performance, 5 contributions, 0 approved</a:t>
            </a:r>
          </a:p>
          <a:p>
            <a:pPr lvl="1"/>
            <a:r>
              <a:rPr lang="fi-FI" altLang="en-US" sz="2000" dirty="0" smtClean="0"/>
              <a:t>UE demodulation, 3 contributions, 1 approved</a:t>
            </a:r>
          </a:p>
          <a:p>
            <a:pPr lvl="2"/>
            <a:r>
              <a:rPr lang="en-US" altLang="en-US" sz="1600" dirty="0"/>
              <a:t>Way forward on UE demodulation performance requirements for </a:t>
            </a:r>
            <a:r>
              <a:rPr lang="en-US" altLang="en-US" sz="1600" dirty="0" smtClean="0"/>
              <a:t>B5C (R4-161222)</a:t>
            </a:r>
            <a:endParaRPr lang="fi-FI" altLang="en-US" sz="1600" dirty="0" smtClean="0"/>
          </a:p>
          <a:p>
            <a:pPr lvl="1"/>
            <a:r>
              <a:rPr lang="fi-FI" altLang="en-US" sz="2000" dirty="0" smtClean="0"/>
              <a:t>Other specifications, 3 contributions, 0 approved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/>
          <p:cNvSpPr>
            <a:spLocks noGrp="1"/>
          </p:cNvSpPr>
          <p:nvPr>
            <p:ph type="title"/>
          </p:nvPr>
        </p:nvSpPr>
        <p:spPr>
          <a:xfrm>
            <a:off x="457200" y="306388"/>
            <a:ext cx="6834188" cy="1143000"/>
          </a:xfrm>
        </p:spPr>
        <p:txBody>
          <a:bodyPr/>
          <a:lstStyle/>
          <a:p>
            <a:r>
              <a:rPr lang="en-GB" altLang="en-US" smtClean="0"/>
              <a:t>HSPA Dual-Band UL CA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307975" y="1471613"/>
            <a:ext cx="8655050" cy="4716462"/>
          </a:xfrm>
        </p:spPr>
        <p:txBody>
          <a:bodyPr/>
          <a:lstStyle/>
          <a:p>
            <a:r>
              <a:rPr lang="fi-FI" altLang="en-US" sz="2400" dirty="0" smtClean="0"/>
              <a:t>1 contributions, 1 approved</a:t>
            </a:r>
          </a:p>
          <a:p>
            <a:pPr lvl="1"/>
            <a:r>
              <a:rPr lang="en-US" altLang="en-US" sz="2000" dirty="0"/>
              <a:t>DB-DC-HSUPA performance requirements for </a:t>
            </a:r>
            <a:r>
              <a:rPr lang="en-US" altLang="en-US" sz="2000" dirty="0" smtClean="0"/>
              <a:t>DB-DC-HSUPA (R4-160344)</a:t>
            </a:r>
          </a:p>
          <a:p>
            <a:pPr lvl="1"/>
            <a:endParaRPr lang="fi-FI" altLang="en-US" sz="2000" dirty="0" smtClean="0"/>
          </a:p>
          <a:p>
            <a:pPr lvl="1"/>
            <a:endParaRPr lang="fi-FI" altLang="en-US" sz="2000" dirty="0" smtClean="0"/>
          </a:p>
          <a:p>
            <a:pPr lvl="1">
              <a:buFont typeface="Arial" charset="0"/>
              <a:buNone/>
            </a:pPr>
            <a:endParaRPr lang="fi-FI" altLang="en-US" sz="1600" dirty="0" smtClean="0"/>
          </a:p>
          <a:p>
            <a:pPr lvl="1"/>
            <a:endParaRPr lang="en-US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"/>
          <p:cNvSpPr>
            <a:spLocks noGrp="1"/>
          </p:cNvSpPr>
          <p:nvPr>
            <p:ph type="title"/>
          </p:nvPr>
        </p:nvSpPr>
        <p:spPr>
          <a:xfrm>
            <a:off x="457200" y="242888"/>
            <a:ext cx="6834188" cy="1143000"/>
          </a:xfrm>
        </p:spPr>
        <p:txBody>
          <a:bodyPr/>
          <a:lstStyle/>
          <a:p>
            <a:r>
              <a:rPr lang="en-GB" altLang="en-US" smtClean="0"/>
              <a:t>LTE Inter-Band CA for 3DL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45059" name="Content Placeholder 3"/>
          <p:cNvSpPr>
            <a:spLocks noGrp="1"/>
          </p:cNvSpPr>
          <p:nvPr>
            <p:ph idx="1"/>
          </p:nvPr>
        </p:nvSpPr>
        <p:spPr>
          <a:xfrm>
            <a:off x="319088" y="1292225"/>
            <a:ext cx="8655050" cy="5373688"/>
          </a:xfrm>
        </p:spPr>
        <p:txBody>
          <a:bodyPr/>
          <a:lstStyle/>
          <a:p>
            <a:r>
              <a:rPr lang="fi-FI" altLang="en-US" sz="2000" dirty="0" smtClean="0"/>
              <a:t>27 contributions, 11 approved, 8 agreed</a:t>
            </a:r>
          </a:p>
          <a:p>
            <a:pPr lvl="1"/>
            <a:r>
              <a:rPr lang="en-US" altLang="en-US" sz="1800" dirty="0"/>
              <a:t>8 big CRs agreed</a:t>
            </a:r>
          </a:p>
          <a:p>
            <a:pPr lvl="3"/>
            <a:r>
              <a:rPr lang="en-US" altLang="en-US" sz="1400" dirty="0" smtClean="0"/>
              <a:t>36.101 (R4-160487)</a:t>
            </a:r>
          </a:p>
          <a:p>
            <a:pPr lvl="3"/>
            <a:r>
              <a:rPr lang="en-US" altLang="en-US" sz="1400" dirty="0" smtClean="0"/>
              <a:t>36.307 (R4-160488…-0491)</a:t>
            </a:r>
          </a:p>
          <a:p>
            <a:pPr lvl="3"/>
            <a:r>
              <a:rPr lang="en-US" altLang="en-US" sz="1400" dirty="0" smtClean="0"/>
              <a:t>36.104 and 36.141 (R4-161101, -1102)</a:t>
            </a:r>
          </a:p>
          <a:p>
            <a:pPr lvl="1"/>
            <a:r>
              <a:rPr lang="en-GB" altLang="en-US" sz="1800" dirty="0" smtClean="0"/>
              <a:t>Band specific issues, 19 Contributions, 11 approved, 1 agreed</a:t>
            </a:r>
            <a:endParaRPr lang="fi-FI" altLang="en-US" sz="1400" dirty="0" smtClean="0"/>
          </a:p>
          <a:p>
            <a:pPr lvl="2"/>
            <a:r>
              <a:rPr lang="en-GB" altLang="en-US" sz="1400" dirty="0" smtClean="0"/>
              <a:t>11 TPs approved (</a:t>
            </a:r>
            <a:r>
              <a:rPr lang="pt-BR" altLang="en-US" sz="1400" dirty="0"/>
              <a:t>R4-160199, R4-160200, R4-160339, R4-160340, R4-160355, R4-160599, R4-161120, R4-161260, R4-161261, R4-161263, </a:t>
            </a:r>
            <a:r>
              <a:rPr lang="pt-BR" altLang="en-US" sz="1400" dirty="0" smtClean="0"/>
              <a:t>R4-161473)</a:t>
            </a:r>
          </a:p>
          <a:p>
            <a:pPr lvl="2"/>
            <a:r>
              <a:rPr lang="en-GB" altLang="en-US" sz="1400" dirty="0" smtClean="0"/>
              <a:t>1 CR to 36.101 </a:t>
            </a:r>
            <a:r>
              <a:rPr lang="en-US" altLang="en-US" sz="1400" dirty="0"/>
              <a:t>Revision of channel bandwidths for CA_B3_B41_B42 in 36.101 </a:t>
            </a:r>
            <a:r>
              <a:rPr lang="en-US" altLang="en-US" sz="1400" dirty="0" smtClean="0"/>
              <a:t>R13 (R4-160603)</a:t>
            </a:r>
            <a:endParaRPr lang="en-GB" altLang="en-US" sz="1400" dirty="0" smtClean="0"/>
          </a:p>
          <a:p>
            <a:pPr lvl="1">
              <a:buFont typeface="Arial" charset="0"/>
              <a:buNone/>
            </a:pPr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smtClean="0"/>
              <a:t>LTE Inter-Band CA for 4DL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46083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057775"/>
          </a:xfrm>
        </p:spPr>
        <p:txBody>
          <a:bodyPr/>
          <a:lstStyle/>
          <a:p>
            <a:r>
              <a:rPr lang="fi-FI" altLang="en-US" sz="2000" dirty="0" smtClean="0"/>
              <a:t>19 contributions, 7 approved, 6 agreed</a:t>
            </a:r>
          </a:p>
          <a:p>
            <a:pPr lvl="1"/>
            <a:r>
              <a:rPr lang="en-US" altLang="en-US" sz="1800" dirty="0" smtClean="0"/>
              <a:t>6 Big CRs agreed</a:t>
            </a:r>
          </a:p>
          <a:p>
            <a:pPr lvl="2"/>
            <a:r>
              <a:rPr lang="en-US" altLang="en-US" sz="1000" dirty="0" smtClean="0"/>
              <a:t>36.101 (R4-160194)</a:t>
            </a:r>
          </a:p>
          <a:p>
            <a:pPr lvl="2"/>
            <a:r>
              <a:rPr lang="en-US" altLang="en-US" sz="1000" dirty="0" smtClean="0"/>
              <a:t>36.307 (R4-160195, -0196, -0197)</a:t>
            </a:r>
          </a:p>
          <a:p>
            <a:pPr lvl="2"/>
            <a:r>
              <a:rPr lang="en-US" altLang="en-US" sz="1000" dirty="0" smtClean="0"/>
              <a:t>36.104/36.141 (R4-161103, -1104)</a:t>
            </a:r>
          </a:p>
          <a:p>
            <a:pPr lvl="1"/>
            <a:r>
              <a:rPr lang="en-GB" altLang="en-US" sz="1800" dirty="0" smtClean="0"/>
              <a:t>Band specific issues, 8 contribution, 6 approved</a:t>
            </a:r>
          </a:p>
          <a:p>
            <a:pPr lvl="2"/>
            <a:r>
              <a:rPr lang="fi-FI" altLang="en-US" sz="1400" dirty="0" smtClean="0"/>
              <a:t>6 TP approved (</a:t>
            </a:r>
            <a:r>
              <a:rPr lang="pt-BR" altLang="en-US" sz="1400" dirty="0" smtClean="0"/>
              <a:t>R4-161264, R4-161265, R4-160502, R4-160503, R4-160505, </a:t>
            </a:r>
            <a:r>
              <a:rPr lang="zh-CN" altLang="en-US" sz="1400" dirty="0" smtClean="0"/>
              <a:t> </a:t>
            </a:r>
            <a:r>
              <a:rPr lang="pt-BR" altLang="en-US" sz="1400" dirty="0" smtClean="0"/>
              <a:t>R4-160969</a:t>
            </a:r>
            <a:r>
              <a:rPr lang="en-US" altLang="zh-CN" sz="1400" dirty="0" smtClean="0"/>
              <a:t>)</a:t>
            </a:r>
            <a:endParaRPr lang="pt-BR" altLang="en-US" sz="1400" dirty="0"/>
          </a:p>
          <a:p>
            <a:pPr lvl="1"/>
            <a:r>
              <a:rPr lang="en-GB" altLang="en-US" sz="1800" dirty="0" smtClean="0"/>
              <a:t>RRM </a:t>
            </a:r>
            <a:r>
              <a:rPr lang="en-US" altLang="zh-CN" sz="1800" dirty="0" smtClean="0"/>
              <a:t>performance</a:t>
            </a:r>
            <a:r>
              <a:rPr lang="en-GB" altLang="en-US" sz="1800" dirty="0" smtClean="0"/>
              <a:t>, </a:t>
            </a:r>
            <a:r>
              <a:rPr lang="en-US" altLang="zh-CN" sz="1800" dirty="0" smtClean="0"/>
              <a:t>5</a:t>
            </a:r>
            <a:r>
              <a:rPr lang="en-GB" altLang="en-US" sz="1800" dirty="0" smtClean="0"/>
              <a:t> contributions, 1 approved</a:t>
            </a:r>
          </a:p>
          <a:p>
            <a:pPr lvl="2"/>
            <a:r>
              <a:rPr lang="en-US" altLang="en-US" sz="1400" dirty="0"/>
              <a:t>Work plan on 4DL/5DL test cases </a:t>
            </a:r>
            <a:r>
              <a:rPr lang="en-US" altLang="en-US" sz="1400" dirty="0" smtClean="0"/>
              <a:t>(R4-1</a:t>
            </a:r>
            <a:r>
              <a:rPr lang="en-US" altLang="zh-CN" sz="1400" dirty="0" smtClean="0"/>
              <a:t>61223</a:t>
            </a:r>
            <a:r>
              <a:rPr lang="en-US" altLang="en-US" sz="1400" dirty="0" smtClean="0"/>
              <a:t>)</a:t>
            </a:r>
            <a:endParaRPr lang="en-GB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smtClean="0"/>
              <a:t>LTE Inter-Band CA for 5DL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16</a:t>
            </a:r>
            <a:r>
              <a:rPr lang="fi-FI" altLang="en-US" sz="2000" dirty="0" smtClean="0"/>
              <a:t> contributions, 5 approved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agreed</a:t>
            </a:r>
            <a:endParaRPr lang="fi-FI" altLang="en-US" sz="2000" dirty="0" smtClean="0"/>
          </a:p>
          <a:p>
            <a:pPr lvl="1"/>
            <a:r>
              <a:rPr lang="en-US" altLang="zh-CN" sz="1800" dirty="0" smtClean="0"/>
              <a:t>7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agreed</a:t>
            </a:r>
          </a:p>
          <a:p>
            <a:pPr lvl="2"/>
            <a:r>
              <a:rPr lang="en-US" altLang="en-US" sz="1400" dirty="0" smtClean="0"/>
              <a:t>36.101 (R4-160386)</a:t>
            </a:r>
          </a:p>
          <a:p>
            <a:pPr lvl="2"/>
            <a:r>
              <a:rPr lang="en-US" altLang="en-US" sz="1400" dirty="0" smtClean="0"/>
              <a:t>36.307 (R4-160387, -388, -389, -390)</a:t>
            </a:r>
          </a:p>
          <a:p>
            <a:pPr lvl="2"/>
            <a:r>
              <a:rPr lang="en-US" altLang="en-US" sz="1400" dirty="0" smtClean="0"/>
              <a:t>36.104/36.141 (R4-161099, R4-161100)</a:t>
            </a:r>
            <a:endParaRPr lang="en-GB" altLang="en-US" sz="1400" dirty="0" smtClean="0"/>
          </a:p>
          <a:p>
            <a:pPr lvl="1"/>
            <a:r>
              <a:rPr lang="en-GB" altLang="en-US" sz="1800" dirty="0" smtClean="0"/>
              <a:t>Band specific issues, 7 contribution, 5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R4-160486, R4-161460, R4-161469, R4-161468, R4-160961)</a:t>
            </a:r>
            <a:endParaRPr lang="fi-FI" altLang="en-US" sz="1400" dirty="0" smtClean="0"/>
          </a:p>
          <a:p>
            <a:pPr lvl="1"/>
            <a:r>
              <a:rPr lang="en-GB" altLang="en-US" sz="1800" dirty="0" smtClean="0"/>
              <a:t>RRM performance, 2 contributions, 1 approved</a:t>
            </a:r>
          </a:p>
          <a:p>
            <a:pPr lvl="2"/>
            <a:r>
              <a:rPr lang="en-US" altLang="en-US" sz="1400" dirty="0"/>
              <a:t>List of RRM Test Cases for 5 DL </a:t>
            </a:r>
            <a:r>
              <a:rPr lang="en-US" altLang="en-US" sz="1400" dirty="0" smtClean="0"/>
              <a:t>CA (R4-160961)</a:t>
            </a:r>
            <a:endParaRPr lang="en-GB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"/>
          <p:cNvSpPr>
            <a:spLocks noGrp="1"/>
          </p:cNvSpPr>
          <p:nvPr>
            <p:ph type="title"/>
          </p:nvPr>
        </p:nvSpPr>
        <p:spPr>
          <a:xfrm>
            <a:off x="457200" y="306388"/>
            <a:ext cx="6834188" cy="1143000"/>
          </a:xfrm>
        </p:spPr>
        <p:txBody>
          <a:bodyPr/>
          <a:lstStyle/>
          <a:p>
            <a:r>
              <a:rPr lang="en-GB" altLang="en-US" smtClean="0"/>
              <a:t>MSD for CA and antenna coupling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333500"/>
            <a:ext cx="8655050" cy="4705350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Font typeface="Arial" charset="0"/>
              <a:buNone/>
            </a:pPr>
            <a:endParaRPr lang="en-US" altLang="en-US" sz="1600" dirty="0" smtClean="0">
              <a:ea typeface="MS PGothic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en-US" sz="2400" dirty="0" smtClean="0">
                <a:ea typeface="MS PGothic" pitchFamily="34" charset="-128"/>
              </a:rPr>
              <a:t>3 contributions, 0 approved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2016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055392"/>
              </p:ext>
            </p:extLst>
          </p:nvPr>
        </p:nvGraphicFramePr>
        <p:xfrm>
          <a:off x="731374" y="1291273"/>
          <a:ext cx="7494588" cy="1097280"/>
        </p:xfrm>
        <a:graphic>
          <a:graphicData uri="http://schemas.openxmlformats.org/drawingml/2006/table">
            <a:tbl>
              <a:tblPr/>
              <a:tblGrid>
                <a:gridCol w="2125663"/>
                <a:gridCol w="1573212"/>
                <a:gridCol w="2151063"/>
                <a:gridCol w="1644650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NB-</a:t>
                      </a:r>
                      <a:r>
                        <a:rPr kumimoji="0" lang="en-US" altLang="zh-CN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IoT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 – 22 Jan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19/19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(18 submitted)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MIMO OTA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18 – 19 Jan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78/45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156 (149 submitted)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#78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15 – 19 Feb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240/159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1500 (1398 submitted)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82644432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256908173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4"/>
          <p:cNvSpPr>
            <a:spLocks noGrp="1"/>
          </p:cNvSpPr>
          <p:nvPr>
            <p:ph type="title"/>
          </p:nvPr>
        </p:nvSpPr>
        <p:spPr>
          <a:xfrm>
            <a:off x="457200" y="517525"/>
            <a:ext cx="6834188" cy="1143000"/>
          </a:xfrm>
        </p:spPr>
        <p:txBody>
          <a:bodyPr/>
          <a:lstStyle/>
          <a:p>
            <a:r>
              <a:rPr lang="en-GB" altLang="en-US" smtClean="0"/>
              <a:t>RAN Enhancements for extended DRX in LTE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50179" name="Content Placeholder 3"/>
          <p:cNvSpPr>
            <a:spLocks noGrp="1"/>
          </p:cNvSpPr>
          <p:nvPr>
            <p:ph idx="1"/>
          </p:nvPr>
        </p:nvSpPr>
        <p:spPr>
          <a:xfrm>
            <a:off x="319088" y="1663700"/>
            <a:ext cx="8655050" cy="4449763"/>
          </a:xfrm>
        </p:spPr>
        <p:txBody>
          <a:bodyPr/>
          <a:lstStyle/>
          <a:p>
            <a:r>
              <a:rPr lang="fi-FI" altLang="en-US" sz="2000" dirty="0" smtClean="0"/>
              <a:t>17 contributions, 2 agreed</a:t>
            </a:r>
          </a:p>
          <a:p>
            <a:pPr lvl="1"/>
            <a:r>
              <a:rPr lang="en-GB" altLang="en-US" sz="1800" dirty="0" smtClean="0"/>
              <a:t>General, 1 Contributions, 0 approved</a:t>
            </a:r>
          </a:p>
          <a:p>
            <a:pPr lvl="1"/>
            <a:r>
              <a:rPr lang="en-GB" altLang="en-US" sz="1800" dirty="0" smtClean="0"/>
              <a:t>RRM requirements, 16 contributions, 2 agreed</a:t>
            </a:r>
          </a:p>
          <a:p>
            <a:pPr lvl="2"/>
            <a:r>
              <a:rPr lang="en-US" altLang="en-US" sz="1400" dirty="0"/>
              <a:t>Measurement requirements in RRC IDLE </a:t>
            </a:r>
            <a:r>
              <a:rPr lang="en-US" altLang="en-US" sz="1400" dirty="0" smtClean="0"/>
              <a:t>state (R4-161443)</a:t>
            </a:r>
          </a:p>
          <a:p>
            <a:pPr lvl="2"/>
            <a:r>
              <a:rPr lang="en-US" altLang="en-US" sz="1400" dirty="0"/>
              <a:t>Measurement requirements in RRC CONNECTED </a:t>
            </a:r>
            <a:r>
              <a:rPr lang="en-US" altLang="en-US" sz="1400" dirty="0" smtClean="0"/>
              <a:t>state (R4-161225)</a:t>
            </a:r>
            <a:endParaRPr lang="en-GB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smtClean="0"/>
              <a:t>Power saving enhancements for UMTS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5120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fi-FI" altLang="en-US" sz="2000" dirty="0" smtClean="0"/>
              <a:t>5 contributions, 2 agreed</a:t>
            </a:r>
          </a:p>
          <a:p>
            <a:pPr lvl="1"/>
            <a:r>
              <a:rPr lang="en-GB" altLang="en-US" sz="1800" dirty="0" smtClean="0"/>
              <a:t>General, 0 contributions, 0 approved</a:t>
            </a:r>
          </a:p>
          <a:p>
            <a:pPr lvl="1"/>
            <a:r>
              <a:rPr lang="en-GB" altLang="en-US" sz="1800" dirty="0" smtClean="0"/>
              <a:t>RRM requirements, 4 contributions, 2 approved</a:t>
            </a:r>
          </a:p>
          <a:p>
            <a:pPr lvl="2"/>
            <a:r>
              <a:rPr lang="en-US" altLang="en-US" sz="1400" dirty="0"/>
              <a:t>Test cases for </a:t>
            </a:r>
            <a:r>
              <a:rPr lang="en-US" altLang="en-US" sz="1400" dirty="0" err="1" smtClean="0"/>
              <a:t>eDRX</a:t>
            </a:r>
            <a:r>
              <a:rPr lang="en-US" altLang="en-US" sz="1400" dirty="0" smtClean="0"/>
              <a:t> (R4-161230)</a:t>
            </a:r>
            <a:endParaRPr lang="en-US" altLang="en-US" sz="1400" dirty="0"/>
          </a:p>
          <a:p>
            <a:pPr lvl="2"/>
            <a:r>
              <a:rPr lang="en-US" altLang="en-US" sz="1400" dirty="0"/>
              <a:t>Correction of UTRA </a:t>
            </a:r>
            <a:r>
              <a:rPr lang="en-US" altLang="en-US" sz="1400" dirty="0" err="1"/>
              <a:t>eDRX</a:t>
            </a:r>
            <a:r>
              <a:rPr lang="en-US" altLang="en-US" sz="1400" dirty="0"/>
              <a:t> core </a:t>
            </a:r>
            <a:r>
              <a:rPr lang="en-US" altLang="en-US" sz="1400" dirty="0" smtClean="0"/>
              <a:t>requirements (R4-161414)</a:t>
            </a:r>
            <a:endParaRPr lang="en-US" altLang="en-US" sz="1400" dirty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Indoor Positioning enhancement for UTRA and LTE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120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fi-FI" altLang="en-US" sz="2000" dirty="0" smtClean="0"/>
              <a:t>2 contributions, 1 agreed</a:t>
            </a:r>
          </a:p>
          <a:p>
            <a:pPr lvl="1"/>
            <a:r>
              <a:rPr lang="en-US" altLang="en-US" sz="1800" dirty="0" smtClean="0"/>
              <a:t>WF on MBS performance (R4-161237)</a:t>
            </a:r>
            <a:endParaRPr lang="en-US" altLang="en-US" sz="1400" dirty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1456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4"/>
          <p:cNvSpPr>
            <a:spLocks noGrp="1"/>
          </p:cNvSpPr>
          <p:nvPr>
            <p:ph type="title"/>
          </p:nvPr>
        </p:nvSpPr>
        <p:spPr>
          <a:xfrm>
            <a:off x="457200" y="178231"/>
            <a:ext cx="6834188" cy="1143000"/>
          </a:xfrm>
        </p:spPr>
        <p:txBody>
          <a:bodyPr/>
          <a:lstStyle/>
          <a:p>
            <a:r>
              <a:rPr lang="en-GB" altLang="en-US" sz="2800" dirty="0" smtClean="0"/>
              <a:t>Narrow Band </a:t>
            </a:r>
            <a:r>
              <a:rPr lang="en-GB" altLang="en-US" sz="2800" dirty="0" err="1" smtClean="0"/>
              <a:t>IoT</a:t>
            </a:r>
            <a:r>
              <a:rPr lang="en-GB" altLang="en-US" sz="2800" dirty="0" smtClean="0"/>
              <a:t> (treated in parallel session)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>
          <a:xfrm>
            <a:off x="264843" y="878479"/>
            <a:ext cx="8655050" cy="4870450"/>
          </a:xfrm>
        </p:spPr>
        <p:txBody>
          <a:bodyPr/>
          <a:lstStyle/>
          <a:p>
            <a:r>
              <a:rPr lang="fi-FI" altLang="en-US" sz="1600" dirty="0" smtClean="0"/>
              <a:t>NB-IoT ad-hoc, 91 contributions, 14 endorsed</a:t>
            </a:r>
          </a:p>
          <a:p>
            <a:pPr lvl="1"/>
            <a:r>
              <a:rPr lang="fi-FI" altLang="en-US" sz="1200" dirty="0" smtClean="0"/>
              <a:t>Ad-hoc meeting Reports (R4-160003)</a:t>
            </a:r>
          </a:p>
          <a:p>
            <a:r>
              <a:rPr lang="fi-FI" altLang="en-US" sz="1600" dirty="0" smtClean="0"/>
              <a:t>130 contributions, 36 approved</a:t>
            </a:r>
          </a:p>
          <a:p>
            <a:pPr lvl="1"/>
            <a:r>
              <a:rPr lang="en-GB" altLang="en-US" sz="1400" dirty="0" smtClean="0"/>
              <a:t>Resubmission </a:t>
            </a:r>
            <a:r>
              <a:rPr lang="en-GB" altLang="en-US" sz="1400" dirty="0" err="1" smtClean="0"/>
              <a:t>Tdoc</a:t>
            </a:r>
            <a:r>
              <a:rPr lang="en-GB" altLang="en-US" sz="1400" dirty="0" smtClean="0"/>
              <a:t> from ad-hoc, 17 contributions, 14 approved</a:t>
            </a:r>
          </a:p>
          <a:p>
            <a:pPr lvl="1"/>
            <a:r>
              <a:rPr lang="en-GB" altLang="en-US" sz="1400" dirty="0" smtClean="0"/>
              <a:t>General, 9 Contributions, 2 approved</a:t>
            </a:r>
          </a:p>
          <a:p>
            <a:pPr lvl="2"/>
            <a:r>
              <a:rPr lang="en-US" altLang="en-US" sz="1100" dirty="0"/>
              <a:t>NB-</a:t>
            </a:r>
            <a:r>
              <a:rPr lang="en-US" altLang="en-US" sz="1100" dirty="0" err="1"/>
              <a:t>IoT</a:t>
            </a:r>
            <a:r>
              <a:rPr lang="en-US" altLang="en-US" sz="1100" dirty="0"/>
              <a:t> AH meeting report for coexistence, UE/BS </a:t>
            </a:r>
            <a:r>
              <a:rPr lang="en-US" altLang="en-US" sz="1100" dirty="0" smtClean="0"/>
              <a:t>RF (R4-161286)</a:t>
            </a:r>
          </a:p>
          <a:p>
            <a:pPr lvl="2"/>
            <a:r>
              <a:rPr lang="en-US" altLang="en-US" sz="1100" dirty="0"/>
              <a:t>RAN4 TR 36.802 V 0.1.0 for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(R4-161122)</a:t>
            </a:r>
          </a:p>
          <a:p>
            <a:pPr lvl="1"/>
            <a:r>
              <a:rPr lang="en-GB" altLang="en-US" sz="1400" dirty="0" smtClean="0"/>
              <a:t>Co-existence studies, 31 contributions, 3 approved</a:t>
            </a:r>
          </a:p>
          <a:p>
            <a:pPr lvl="2"/>
            <a:r>
              <a:rPr lang="en-US" altLang="en-US" sz="1100" dirty="0"/>
              <a:t>Way forward on simulation for in-band and </a:t>
            </a:r>
            <a:r>
              <a:rPr lang="en-US" altLang="en-US" sz="1100" dirty="0" smtClean="0"/>
              <a:t>guard-band (R4-161283)</a:t>
            </a:r>
            <a:endParaRPr lang="en-US" altLang="en-US" sz="1100" dirty="0"/>
          </a:p>
          <a:p>
            <a:pPr lvl="2"/>
            <a:r>
              <a:rPr lang="en-US" altLang="en-US" sz="1100" dirty="0"/>
              <a:t>WF on Coexistence </a:t>
            </a:r>
            <a:r>
              <a:rPr lang="en-US" altLang="en-US" sz="1100" dirty="0" smtClean="0"/>
              <a:t>Standalone (R4-161295)</a:t>
            </a:r>
            <a:endParaRPr lang="en-US" altLang="en-US" sz="1100" dirty="0"/>
          </a:p>
          <a:p>
            <a:pPr lvl="2"/>
            <a:r>
              <a:rPr lang="en-US" altLang="en-US" sz="1100" dirty="0"/>
              <a:t>WF on NB-</a:t>
            </a:r>
            <a:r>
              <a:rPr lang="en-US" altLang="en-US" sz="1100" dirty="0" err="1"/>
              <a:t>IoT</a:t>
            </a:r>
            <a:r>
              <a:rPr lang="en-US" altLang="en-US" sz="1100" dirty="0"/>
              <a:t> power tolerance accuracy </a:t>
            </a:r>
            <a:r>
              <a:rPr lang="en-US" altLang="en-US" sz="1100" dirty="0" smtClean="0"/>
              <a:t>requirements (R4-161296)</a:t>
            </a:r>
            <a:endParaRPr lang="en-US" altLang="en-US" sz="1100" dirty="0"/>
          </a:p>
          <a:p>
            <a:pPr lvl="1"/>
            <a:r>
              <a:rPr lang="en-GB" altLang="en-US" sz="1400" dirty="0" smtClean="0"/>
              <a:t>UE RF requirements, 28 contributions, 7 approved</a:t>
            </a:r>
          </a:p>
          <a:p>
            <a:pPr lvl="2"/>
            <a:r>
              <a:rPr lang="en-GB" altLang="en-US" sz="1100" dirty="0" smtClean="0"/>
              <a:t>NB-</a:t>
            </a:r>
            <a:r>
              <a:rPr lang="en-GB" altLang="en-US" sz="1100" dirty="0" err="1" smtClean="0"/>
              <a:t>IoT</a:t>
            </a:r>
            <a:r>
              <a:rPr lang="en-GB" altLang="en-US" sz="1100" dirty="0" smtClean="0"/>
              <a:t> SEM simulation assumption (R4-161277)</a:t>
            </a:r>
          </a:p>
          <a:p>
            <a:pPr lvl="2"/>
            <a:r>
              <a:rPr lang="en-GB" altLang="en-US" sz="1100" dirty="0" smtClean="0"/>
              <a:t>WF for NB-</a:t>
            </a:r>
            <a:r>
              <a:rPr lang="en-GB" altLang="en-US" sz="1100" dirty="0" err="1" smtClean="0"/>
              <a:t>IoT</a:t>
            </a:r>
            <a:r>
              <a:rPr lang="en-GB" altLang="en-US" sz="1100" dirty="0" smtClean="0"/>
              <a:t> minimum and OFF power (R4-161290)</a:t>
            </a:r>
          </a:p>
          <a:p>
            <a:pPr lvl="2"/>
            <a:r>
              <a:rPr lang="en-GB" altLang="en-US" sz="1100" dirty="0" smtClean="0"/>
              <a:t>TP to TR (R4-160679, -0683, -1269, -1274,-1287)</a:t>
            </a:r>
            <a:endParaRPr lang="en-GB" altLang="en-US" sz="1100" dirty="0"/>
          </a:p>
          <a:p>
            <a:pPr lvl="1"/>
            <a:r>
              <a:rPr lang="en-GB" altLang="en-US" sz="1400" dirty="0" smtClean="0"/>
              <a:t>BS RF requirements, 24 contributions, 7 approved</a:t>
            </a:r>
          </a:p>
          <a:p>
            <a:pPr lvl="2"/>
            <a:r>
              <a:rPr lang="en-US" altLang="en-US" sz="1100" dirty="0" smtClean="0"/>
              <a:t>WF on BS RF evening AH meeting report (R4-161275)</a:t>
            </a:r>
          </a:p>
          <a:p>
            <a:pPr lvl="2"/>
            <a:r>
              <a:rPr lang="en-US" altLang="en-US" sz="1100" dirty="0"/>
              <a:t>WF on BS receiver requirements for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(R4-161275)</a:t>
            </a:r>
            <a:endParaRPr lang="en-US" altLang="en-US" sz="1100" dirty="0"/>
          </a:p>
          <a:p>
            <a:pPr lvl="2"/>
            <a:r>
              <a:rPr lang="en-US" altLang="en-US" sz="1100" dirty="0"/>
              <a:t>MSR RF requirement for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(R4-161276)</a:t>
            </a:r>
            <a:endParaRPr lang="en-US" altLang="en-US" sz="1100" dirty="0"/>
          </a:p>
          <a:p>
            <a:pPr lvl="2"/>
            <a:r>
              <a:rPr lang="en-US" altLang="en-US" sz="1100" dirty="0"/>
              <a:t>Way forward on BS unwanted emission requirement for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(R4-161289)</a:t>
            </a:r>
          </a:p>
          <a:p>
            <a:pPr lvl="2"/>
            <a:r>
              <a:rPr lang="en-US" altLang="en-US" sz="1100" dirty="0" smtClean="0"/>
              <a:t>TP to TR (R4-160606, -607, -1297)</a:t>
            </a:r>
            <a:endParaRPr lang="en-US" altLang="en-US" sz="1100" dirty="0"/>
          </a:p>
          <a:p>
            <a:pPr lvl="1"/>
            <a:r>
              <a:rPr lang="en-GB" altLang="en-US" sz="1400" dirty="0" smtClean="0"/>
              <a:t>RRM requirements, 23 contributions, 3 approved</a:t>
            </a:r>
          </a:p>
          <a:p>
            <a:pPr lvl="2"/>
            <a:r>
              <a:rPr lang="en-US" altLang="en-US" sz="1100" dirty="0"/>
              <a:t>Way forward on further work on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(R4-160982)</a:t>
            </a:r>
            <a:endParaRPr lang="en-US" altLang="en-US" sz="1100" dirty="0"/>
          </a:p>
          <a:p>
            <a:pPr lvl="2"/>
            <a:r>
              <a:rPr lang="en-US" altLang="en-US" sz="1100" dirty="0"/>
              <a:t>Simulation assumption for RRM measurements for </a:t>
            </a:r>
            <a:r>
              <a:rPr lang="en-US" altLang="en-US" sz="1100" dirty="0" smtClean="0"/>
              <a:t>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(R4-161293)</a:t>
            </a:r>
            <a:endParaRPr lang="en-US" altLang="en-US" sz="1100" dirty="0"/>
          </a:p>
          <a:p>
            <a:pPr lvl="2"/>
            <a:r>
              <a:rPr lang="en-US" altLang="en-US" sz="1100" dirty="0"/>
              <a:t>Way forward capturing the proposals on further studies in RAN4 for </a:t>
            </a:r>
            <a:r>
              <a:rPr lang="en-US" altLang="en-US" sz="1100" dirty="0" smtClean="0"/>
              <a:t>NB-IOT </a:t>
            </a:r>
            <a:r>
              <a:rPr lang="en-US" altLang="en-US" sz="1100" dirty="0"/>
              <a:t>(</a:t>
            </a:r>
            <a:r>
              <a:rPr lang="en-US" altLang="en-US" sz="1100" dirty="0" smtClean="0"/>
              <a:t>R4-161294)</a:t>
            </a:r>
            <a:endParaRPr lang="en-US" altLang="en-US" sz="1100" dirty="0"/>
          </a:p>
          <a:p>
            <a:pPr lvl="2"/>
            <a:endParaRPr lang="en-US" altLang="en-US" sz="1100" dirty="0"/>
          </a:p>
          <a:p>
            <a:pPr lvl="1"/>
            <a:endParaRPr lang="en-GB" altLang="en-US" sz="14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smtClean="0"/>
              <a:t>DL TPC enhancements for UMTS</a:t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55299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fi-FI" altLang="en-US" sz="2000" dirty="0" smtClean="0"/>
              <a:t>2 contributions, 1 approved</a:t>
            </a:r>
          </a:p>
          <a:p>
            <a:pPr lvl="1"/>
            <a:r>
              <a:rPr lang="en-US" altLang="en-US" sz="1800" dirty="0"/>
              <a:t>Introduction of TPC decoding requirement due to TPC algorithm </a:t>
            </a:r>
            <a:r>
              <a:rPr lang="en-US" altLang="en-US" sz="1800" dirty="0" smtClean="0"/>
              <a:t>3 (R4-161249)</a:t>
            </a:r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US" altLang="en-US" smtClean="0"/>
              <a:t>Elevation Beamforming / Full-Dimension (FD) MIMO for LTE </a:t>
            </a:r>
            <a:r>
              <a:rPr lang="en-GB" altLang="en-US" smtClean="0"/>
              <a:t/>
            </a:r>
            <a:br>
              <a:rPr lang="en-GB" altLang="en-US" smtClean="0"/>
            </a:br>
            <a:endParaRPr lang="fi-FI" altLang="en-US" smtClean="0"/>
          </a:p>
        </p:txBody>
      </p:sp>
      <p:sp>
        <p:nvSpPr>
          <p:cNvPr id="5632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fi-FI" altLang="en-US" sz="2000" dirty="0" smtClean="0"/>
              <a:t>23 contributions, 3 approved</a:t>
            </a:r>
          </a:p>
          <a:p>
            <a:pPr lvl="1"/>
            <a:r>
              <a:rPr lang="en-GB" altLang="en-US" sz="1800" dirty="0" smtClean="0"/>
              <a:t>General, </a:t>
            </a:r>
            <a:r>
              <a:rPr lang="en-GB" altLang="en-US" sz="1800" dirty="0"/>
              <a:t>2</a:t>
            </a:r>
            <a:r>
              <a:rPr lang="en-GB" altLang="en-US" sz="1800" dirty="0" smtClean="0"/>
              <a:t> Contributions, 1 approved</a:t>
            </a:r>
          </a:p>
          <a:p>
            <a:pPr lvl="2"/>
            <a:r>
              <a:rPr lang="en-GB" altLang="en-US" sz="1400" dirty="0" smtClean="0"/>
              <a:t>Evening ad-hoc meeting minutes (R4-161418)</a:t>
            </a:r>
          </a:p>
          <a:p>
            <a:pPr lvl="1"/>
            <a:r>
              <a:rPr lang="en-GB" altLang="en-US" sz="1800" dirty="0" smtClean="0"/>
              <a:t>Channel Model, 6 contributions, 1 approved</a:t>
            </a:r>
          </a:p>
          <a:p>
            <a:pPr lvl="2"/>
            <a:r>
              <a:rPr lang="en-US" altLang="en-US" sz="1400" dirty="0"/>
              <a:t>Way forward on channel mode for </a:t>
            </a:r>
            <a:r>
              <a:rPr lang="en-US" altLang="en-US" sz="1400" dirty="0" smtClean="0"/>
              <a:t>EB/FD-MIMO (R4-161224)</a:t>
            </a:r>
          </a:p>
          <a:p>
            <a:pPr lvl="1"/>
            <a:r>
              <a:rPr lang="en-GB" altLang="en-US" sz="1800" dirty="0" smtClean="0"/>
              <a:t>UE demodulation/CSI requirements, 15 contributions, 1 approved</a:t>
            </a:r>
          </a:p>
          <a:p>
            <a:pPr lvl="2"/>
            <a:r>
              <a:rPr lang="en-US" altLang="en-US" sz="1400" dirty="0"/>
              <a:t>WF for UE performance requirements </a:t>
            </a:r>
            <a:r>
              <a:rPr lang="en-US" altLang="en-US" sz="1400" dirty="0" smtClean="0"/>
              <a:t>FD-MIMO (R4-161422)</a:t>
            </a:r>
            <a:endParaRPr lang="en-GB" altLang="en-US" sz="1400" dirty="0" smtClean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(1/2)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95840" y="1186750"/>
            <a:ext cx="8655050" cy="4822825"/>
          </a:xfrm>
        </p:spPr>
        <p:txBody>
          <a:bodyPr/>
          <a:lstStyle/>
          <a:p>
            <a:r>
              <a:rPr lang="fi-FI" altLang="en-US" sz="1600" dirty="0" smtClean="0"/>
              <a:t>179 contributions, 7 approved, 34 agreed, 1 endorsed</a:t>
            </a:r>
          </a:p>
          <a:p>
            <a:pPr lvl="1"/>
            <a:r>
              <a:rPr lang="en-GB" altLang="en-US" sz="1400" dirty="0" smtClean="0"/>
              <a:t>4Rx, 15 contributions, 1 agreed</a:t>
            </a:r>
          </a:p>
          <a:p>
            <a:pPr lvl="2"/>
            <a:r>
              <a:rPr lang="en-US" altLang="en-US" sz="1100" dirty="0"/>
              <a:t>Corrections to UE RF receiver requirements for 4RX AP and support of </a:t>
            </a:r>
            <a:r>
              <a:rPr lang="en-US" altLang="en-US" sz="1100" dirty="0" smtClean="0"/>
              <a:t>CA (R4-161463)</a:t>
            </a:r>
          </a:p>
          <a:p>
            <a:pPr lvl="1"/>
            <a:r>
              <a:rPr lang="en-US" altLang="en-US" sz="1400" dirty="0" err="1" smtClean="0"/>
              <a:t>DuCo</a:t>
            </a:r>
            <a:r>
              <a:rPr lang="en-US" altLang="en-US" sz="1400" dirty="0" smtClean="0"/>
              <a:t> enhancement, 8 contributions, 2 agreed</a:t>
            </a:r>
          </a:p>
          <a:p>
            <a:pPr lvl="2"/>
            <a:r>
              <a:rPr lang="en-US" altLang="en-US" sz="1100" dirty="0"/>
              <a:t>Removing DC_5-17 from 36.101 </a:t>
            </a:r>
            <a:r>
              <a:rPr lang="en-US" altLang="en-US" sz="1100" dirty="0" smtClean="0"/>
              <a:t>Rel-13 (R4-160670)</a:t>
            </a:r>
          </a:p>
          <a:p>
            <a:pPr lvl="2"/>
            <a:r>
              <a:rPr lang="en-US" altLang="en-US" sz="1100" dirty="0"/>
              <a:t>Clarification on SSTD measurement </a:t>
            </a:r>
            <a:r>
              <a:rPr lang="en-US" altLang="en-US" sz="1100" dirty="0" smtClean="0"/>
              <a:t>requirements (R4-161188)</a:t>
            </a:r>
            <a:endParaRPr lang="en-US" altLang="en-US" sz="1100" dirty="0"/>
          </a:p>
          <a:p>
            <a:pPr lvl="1"/>
            <a:r>
              <a:rPr lang="en-GB" altLang="en-US" sz="1400" dirty="0" smtClean="0"/>
              <a:t>LTE-WLAN, 9 contributions, 1 approved, 1 agreed</a:t>
            </a:r>
          </a:p>
          <a:p>
            <a:pPr lvl="2"/>
            <a:r>
              <a:rPr lang="en-GB" altLang="en-US" sz="1100" dirty="0"/>
              <a:t>LS on IEE 802.11 RSSI Report </a:t>
            </a:r>
            <a:r>
              <a:rPr lang="en-GB" altLang="en-US" sz="1100" dirty="0" smtClean="0"/>
              <a:t>Mapping (R4-161185)</a:t>
            </a:r>
          </a:p>
          <a:p>
            <a:pPr lvl="2"/>
            <a:r>
              <a:rPr lang="en-US" altLang="en-US" sz="1100" dirty="0"/>
              <a:t>IEE 802.11 RSSI Report Mapping </a:t>
            </a:r>
            <a:r>
              <a:rPr lang="en-US" altLang="en-US" sz="1100" dirty="0" smtClean="0"/>
              <a:t>Requirements (R4-161184)</a:t>
            </a:r>
          </a:p>
          <a:p>
            <a:pPr lvl="1"/>
            <a:r>
              <a:rPr lang="en-US" altLang="en-US" sz="1400" dirty="0" smtClean="0"/>
              <a:t>MC load, </a:t>
            </a:r>
            <a:r>
              <a:rPr lang="en-GB" altLang="en-US" sz="1400" dirty="0"/>
              <a:t>9 contributions, </a:t>
            </a:r>
            <a:r>
              <a:rPr lang="en-GB" altLang="en-US" sz="1400" dirty="0" smtClean="0"/>
              <a:t>1 </a:t>
            </a:r>
            <a:r>
              <a:rPr lang="en-GB" altLang="en-US" sz="1400" dirty="0"/>
              <a:t>agreed</a:t>
            </a:r>
          </a:p>
          <a:p>
            <a:pPr lvl="2"/>
            <a:r>
              <a:rPr lang="en-GB" altLang="en-US" sz="1100" dirty="0"/>
              <a:t>Reporting criteria for </a:t>
            </a:r>
            <a:r>
              <a:rPr lang="en-GB" altLang="en-US" sz="1100" dirty="0" smtClean="0"/>
              <a:t>RS-SINR (R4-161436)</a:t>
            </a:r>
          </a:p>
          <a:p>
            <a:pPr lvl="1"/>
            <a:r>
              <a:rPr lang="en-GB" altLang="en-US" sz="1400" dirty="0" smtClean="0"/>
              <a:t>LAA, 98 contributions,  3 approved, 12 agreed, 1 endorsed</a:t>
            </a:r>
          </a:p>
          <a:p>
            <a:pPr lvl="2"/>
            <a:r>
              <a:rPr lang="en-US" altLang="en-US" sz="1100" dirty="0" smtClean="0"/>
              <a:t>WF </a:t>
            </a:r>
            <a:r>
              <a:rPr lang="en-US" altLang="en-US" sz="1100" dirty="0"/>
              <a:t>for handling of CA combinations for </a:t>
            </a:r>
            <a:r>
              <a:rPr lang="en-US" altLang="en-US" sz="1100" dirty="0" smtClean="0"/>
              <a:t>LAA (R4-161349)</a:t>
            </a:r>
            <a:endParaRPr lang="en-US" altLang="en-US" sz="1100" dirty="0"/>
          </a:p>
          <a:p>
            <a:pPr lvl="2"/>
            <a:r>
              <a:rPr lang="en-US" altLang="en-US" sz="1100" dirty="0"/>
              <a:t>Co-existence analysis for 2DL CA Combinations with </a:t>
            </a:r>
            <a:r>
              <a:rPr lang="en-US" altLang="en-US" sz="1100" dirty="0" smtClean="0"/>
              <a:t>LAA (R4-160498)</a:t>
            </a:r>
            <a:endParaRPr lang="en-US" altLang="en-US" sz="1100" dirty="0"/>
          </a:p>
          <a:p>
            <a:pPr lvl="2"/>
            <a:r>
              <a:rPr lang="en-US" altLang="en-US" sz="1100" dirty="0"/>
              <a:t>MSD requirements for CA_1A-46A and </a:t>
            </a:r>
            <a:r>
              <a:rPr lang="en-US" altLang="en-US" sz="1100" dirty="0" smtClean="0"/>
              <a:t>CA_3A-46A (R4-161350)</a:t>
            </a:r>
            <a:endParaRPr lang="en-US" altLang="en-US" sz="1100" dirty="0"/>
          </a:p>
          <a:p>
            <a:pPr lvl="2"/>
            <a:r>
              <a:rPr lang="en-GB" altLang="en-US" sz="1100" dirty="0" smtClean="0"/>
              <a:t>CRs </a:t>
            </a:r>
          </a:p>
          <a:p>
            <a:pPr lvl="3"/>
            <a:r>
              <a:rPr lang="en-GB" altLang="en-US" sz="900" dirty="0" smtClean="0"/>
              <a:t>36.124 (R4-160657)</a:t>
            </a:r>
          </a:p>
          <a:p>
            <a:pPr lvl="3"/>
            <a:r>
              <a:rPr lang="en-GB" altLang="en-US" sz="900" dirty="0" smtClean="0"/>
              <a:t>36.101 (R4-161352, -1500)</a:t>
            </a:r>
          </a:p>
          <a:p>
            <a:pPr lvl="3"/>
            <a:r>
              <a:rPr lang="en-GB" altLang="en-US" sz="900" dirty="0" smtClean="0"/>
              <a:t>36.104 (R4-160879)</a:t>
            </a:r>
          </a:p>
          <a:p>
            <a:pPr lvl="3"/>
            <a:r>
              <a:rPr lang="en-GB" altLang="en-US" sz="900" dirty="0" smtClean="0"/>
              <a:t>36.113/37.113 (R4-160654, -0655)</a:t>
            </a:r>
          </a:p>
          <a:p>
            <a:pPr lvl="3"/>
            <a:r>
              <a:rPr lang="en-GB" altLang="en-US" sz="900" dirty="0" smtClean="0"/>
              <a:t>25.104/25.105 (R4-161353, -1354)</a:t>
            </a:r>
          </a:p>
          <a:p>
            <a:pPr lvl="3"/>
            <a:r>
              <a:rPr lang="en-GB" altLang="en-US" sz="900" dirty="0"/>
              <a:t>36.133 (</a:t>
            </a:r>
            <a:r>
              <a:rPr lang="en-GB" altLang="en-US" sz="900" dirty="0" smtClean="0"/>
              <a:t>R4-161245, R4-161247, R4-161433, R4-161441)</a:t>
            </a:r>
          </a:p>
          <a:p>
            <a:pPr lvl="3"/>
            <a:r>
              <a:rPr lang="en-GB" altLang="en-US" sz="900" dirty="0" smtClean="0"/>
              <a:t>25.461 endorsed (R4-161245)</a:t>
            </a:r>
            <a:endParaRPr lang="en-GB" alt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(2/2)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95840" y="1186750"/>
            <a:ext cx="8655050" cy="4822825"/>
          </a:xfrm>
        </p:spPr>
        <p:txBody>
          <a:bodyPr/>
          <a:lstStyle/>
          <a:p>
            <a:pPr lvl="1"/>
            <a:r>
              <a:rPr lang="en-US" altLang="en-US" sz="1400" dirty="0" smtClean="0"/>
              <a:t>CA Enhancement B5C, 2 contributions, 2 agreed</a:t>
            </a:r>
          </a:p>
          <a:p>
            <a:pPr lvl="2"/>
            <a:r>
              <a:rPr lang="en-US" altLang="en-US" sz="1100" dirty="0"/>
              <a:t>Clarification on timing of interruption for PUCCH </a:t>
            </a:r>
            <a:r>
              <a:rPr lang="en-US" altLang="en-US" sz="1100" dirty="0" err="1"/>
              <a:t>SCell</a:t>
            </a:r>
            <a:r>
              <a:rPr lang="en-US" altLang="en-US" sz="1100" dirty="0"/>
              <a:t> </a:t>
            </a:r>
            <a:r>
              <a:rPr lang="en-US" altLang="en-US" sz="1100" dirty="0" smtClean="0"/>
              <a:t>activation/deactivation (R4-160419)</a:t>
            </a:r>
            <a:endParaRPr lang="en-US" altLang="en-US" sz="1100" dirty="0"/>
          </a:p>
          <a:p>
            <a:pPr lvl="2"/>
            <a:r>
              <a:rPr lang="en-US" altLang="en-US" sz="1100" dirty="0"/>
              <a:t>Activation and deactivation delay requirements for PUCCH </a:t>
            </a:r>
            <a:r>
              <a:rPr lang="en-US" altLang="en-US" sz="1100" dirty="0" err="1"/>
              <a:t>SCell</a:t>
            </a:r>
            <a:r>
              <a:rPr lang="en-US" altLang="en-US" sz="1100" dirty="0"/>
              <a:t> with four downlink </a:t>
            </a:r>
            <a:r>
              <a:rPr lang="en-US" altLang="en-US" sz="1100" dirty="0" err="1" smtClean="0"/>
              <a:t>Scells</a:t>
            </a:r>
            <a:r>
              <a:rPr lang="en-US" altLang="en-US" sz="1100" dirty="0" smtClean="0"/>
              <a:t> (R4-160509</a:t>
            </a:r>
            <a:r>
              <a:rPr lang="en-US" altLang="en-US" sz="1000" dirty="0" smtClean="0"/>
              <a:t>)</a:t>
            </a:r>
          </a:p>
          <a:p>
            <a:pPr lvl="1"/>
            <a:r>
              <a:rPr lang="en-US" altLang="en-US" sz="1400" dirty="0" smtClean="0"/>
              <a:t>EBF/FD-MIMO,  9 contributions, 0 approved/agreed</a:t>
            </a:r>
          </a:p>
          <a:p>
            <a:pPr lvl="1"/>
            <a:r>
              <a:rPr lang="en-US" altLang="en-US" sz="1400" dirty="0" smtClean="0"/>
              <a:t>Spectrum related WIs, 9 contributions, 2 approved, 4 agreed</a:t>
            </a:r>
          </a:p>
          <a:p>
            <a:pPr lvl="2"/>
            <a:r>
              <a:rPr lang="en-US" altLang="en-US" sz="1000" dirty="0" smtClean="0"/>
              <a:t>TR (R4-160450, -1097)</a:t>
            </a:r>
          </a:p>
          <a:p>
            <a:pPr lvl="2"/>
            <a:r>
              <a:rPr lang="en-US" altLang="en-US" sz="1000" dirty="0" smtClean="0"/>
              <a:t>CRs  to 36.101 (R4-160198, -0391, -1086, -1087)</a:t>
            </a:r>
          </a:p>
          <a:p>
            <a:pPr lvl="1"/>
            <a:r>
              <a:rPr lang="en-US" altLang="en-US" sz="1400" dirty="0" smtClean="0"/>
              <a:t>Others, 22 contributions, 1 approved, 10 agreed</a:t>
            </a:r>
          </a:p>
          <a:p>
            <a:pPr lvl="2"/>
            <a:r>
              <a:rPr lang="en-US" altLang="en-US" sz="1000" dirty="0"/>
              <a:t>LS reply on capability to distinguish UE between with or without </a:t>
            </a:r>
            <a:r>
              <a:rPr lang="en-US" altLang="en-US" sz="1000" dirty="0" smtClean="0"/>
              <a:t>HTF (R4-161343)</a:t>
            </a:r>
          </a:p>
          <a:p>
            <a:pPr lvl="2"/>
            <a:r>
              <a:rPr lang="en-US" altLang="en-US" sz="1000" dirty="0" smtClean="0"/>
              <a:t>NS_05 </a:t>
            </a:r>
            <a:r>
              <a:rPr lang="en-US" altLang="en-US" sz="1000" dirty="0"/>
              <a:t>modification for PHS protection in </a:t>
            </a:r>
            <a:r>
              <a:rPr lang="en-US" altLang="en-US" sz="1000" dirty="0" smtClean="0"/>
              <a:t>Japan (R4-160215)</a:t>
            </a:r>
            <a:endParaRPr lang="en-US" altLang="en-US" sz="1000" dirty="0"/>
          </a:p>
          <a:p>
            <a:pPr lvl="2"/>
            <a:r>
              <a:rPr lang="en-US" altLang="en-US" sz="1000" dirty="0" smtClean="0"/>
              <a:t>Corrections on BCS and EARFCN tables </a:t>
            </a:r>
            <a:r>
              <a:rPr lang="en-US" altLang="en-US" sz="1000" dirty="0"/>
              <a:t>(</a:t>
            </a:r>
            <a:r>
              <a:rPr lang="en-US" altLang="en-US" sz="1000" dirty="0" smtClean="0"/>
              <a:t>R4-160246)</a:t>
            </a:r>
          </a:p>
          <a:p>
            <a:pPr lvl="2"/>
            <a:r>
              <a:rPr lang="en-US" altLang="en-US" sz="1000" dirty="0" smtClean="0"/>
              <a:t>Correction </a:t>
            </a:r>
            <a:r>
              <a:rPr lang="en-US" altLang="en-US" sz="1000" dirty="0"/>
              <a:t>to spurious emissions </a:t>
            </a:r>
            <a:r>
              <a:rPr lang="en-US" altLang="en-US" sz="1000" dirty="0" smtClean="0"/>
              <a:t>note </a:t>
            </a:r>
            <a:r>
              <a:rPr lang="en-US" altLang="en-US" sz="1000" dirty="0"/>
              <a:t>(</a:t>
            </a:r>
            <a:r>
              <a:rPr lang="en-US" altLang="en-US" sz="1000" dirty="0" smtClean="0"/>
              <a:t>R4-160717)</a:t>
            </a:r>
            <a:endParaRPr lang="en-US" altLang="en-US" sz="1000" dirty="0"/>
          </a:p>
          <a:p>
            <a:pPr lvl="2"/>
            <a:r>
              <a:rPr lang="en-US" altLang="en-US" sz="1000" dirty="0"/>
              <a:t>Modification for interruptions with Carrier </a:t>
            </a:r>
            <a:r>
              <a:rPr lang="en-US" altLang="en-US" sz="1000" dirty="0" smtClean="0"/>
              <a:t>Aggregation </a:t>
            </a:r>
            <a:r>
              <a:rPr lang="en-US" altLang="en-US" sz="1000" dirty="0"/>
              <a:t>(</a:t>
            </a:r>
            <a:r>
              <a:rPr lang="en-US" altLang="en-US" sz="1000" dirty="0" smtClean="0"/>
              <a:t>R4-160311)</a:t>
            </a:r>
            <a:endParaRPr lang="en-US" altLang="en-US" sz="1000" dirty="0"/>
          </a:p>
          <a:p>
            <a:pPr lvl="2"/>
            <a:r>
              <a:rPr lang="en-US" altLang="en-US" sz="1000" dirty="0"/>
              <a:t>Band grouping in TS </a:t>
            </a:r>
            <a:r>
              <a:rPr lang="en-US" altLang="en-US" sz="1000" dirty="0" smtClean="0"/>
              <a:t>25.133 </a:t>
            </a:r>
            <a:r>
              <a:rPr lang="en-US" altLang="en-US" sz="1000" dirty="0"/>
              <a:t>(</a:t>
            </a:r>
            <a:r>
              <a:rPr lang="en-US" altLang="en-US" sz="1000" dirty="0" smtClean="0"/>
              <a:t>R4-160534)</a:t>
            </a:r>
            <a:endParaRPr lang="en-US" altLang="en-US" sz="1000" dirty="0"/>
          </a:p>
          <a:p>
            <a:pPr lvl="2"/>
            <a:r>
              <a:rPr lang="en-US" altLang="en-US" sz="1000" dirty="0"/>
              <a:t>Correction on SCE requirements and test cases </a:t>
            </a:r>
            <a:r>
              <a:rPr lang="en-US" altLang="en-US" sz="1000" dirty="0" smtClean="0"/>
              <a:t>(R4-160865 -0866)</a:t>
            </a:r>
            <a:endParaRPr lang="en-US" altLang="en-US" sz="1000" dirty="0"/>
          </a:p>
          <a:p>
            <a:pPr lvl="2"/>
            <a:r>
              <a:rPr lang="en-US" altLang="en-US" sz="1000" dirty="0" smtClean="0"/>
              <a:t>Interruptions </a:t>
            </a:r>
            <a:r>
              <a:rPr lang="en-US" altLang="en-US" sz="1000" dirty="0"/>
              <a:t>on RSTD in </a:t>
            </a:r>
            <a:r>
              <a:rPr lang="en-US" altLang="en-US" sz="1000" dirty="0" smtClean="0"/>
              <a:t>CA (-0997)</a:t>
            </a:r>
            <a:endParaRPr lang="en-US" altLang="en-US" sz="1000" dirty="0"/>
          </a:p>
          <a:p>
            <a:pPr lvl="2"/>
            <a:r>
              <a:rPr lang="en-US" altLang="en-US" sz="1000" dirty="0"/>
              <a:t>CR for </a:t>
            </a:r>
            <a:r>
              <a:rPr lang="en-US" altLang="en-US" sz="1000" dirty="0" err="1"/>
              <a:t>IncMon</a:t>
            </a:r>
            <a:r>
              <a:rPr lang="en-US" altLang="en-US" sz="1000" dirty="0"/>
              <a:t> requirements alignment 36.133 </a:t>
            </a:r>
            <a:r>
              <a:rPr lang="en-US" altLang="en-US" sz="1000" dirty="0" smtClean="0"/>
              <a:t>(R4-161072)</a:t>
            </a:r>
            <a:endParaRPr lang="en-US" altLang="en-US" sz="1000" dirty="0"/>
          </a:p>
          <a:p>
            <a:pPr lvl="2"/>
            <a:r>
              <a:rPr lang="en-US" altLang="en-US" sz="1000" dirty="0"/>
              <a:t>Correction to UL 64 QAM measurement channels in TS </a:t>
            </a:r>
            <a:r>
              <a:rPr lang="en-US" altLang="en-US" sz="1000" dirty="0" smtClean="0"/>
              <a:t>36.101 (R4-161439)</a:t>
            </a:r>
            <a:endParaRPr lang="en-US" altLang="en-US" sz="1000" dirty="0"/>
          </a:p>
          <a:p>
            <a:pPr lvl="2"/>
            <a:endParaRPr lang="en-US" altLang="en-US" sz="1000" dirty="0"/>
          </a:p>
          <a:p>
            <a:pPr lvl="1"/>
            <a:endParaRPr lang="en-US" altLang="en-US" sz="1400" dirty="0" smtClean="0"/>
          </a:p>
          <a:p>
            <a:pPr lvl="1"/>
            <a:endParaRPr lang="en-US" altLang="en-US" sz="1400" dirty="0" smtClean="0"/>
          </a:p>
          <a:p>
            <a:pPr lvl="2"/>
            <a:endParaRPr lang="en-US" altLang="en-US" sz="1000" dirty="0" smtClean="0"/>
          </a:p>
          <a:p>
            <a:pPr lvl="1"/>
            <a:endParaRPr lang="en-US" altLang="en-US" sz="1400" dirty="0" smtClean="0"/>
          </a:p>
          <a:p>
            <a:pPr lvl="1"/>
            <a:endParaRPr lang="en-US" altLang="en-US" sz="1400" dirty="0"/>
          </a:p>
          <a:p>
            <a:pPr lvl="2"/>
            <a:endParaRPr lang="en-GB" altLang="en-US" sz="900" dirty="0"/>
          </a:p>
        </p:txBody>
      </p:sp>
    </p:spTree>
    <p:extLst>
      <p:ext uri="{BB962C8B-B14F-4D97-AF65-F5344CB8AC3E}">
        <p14:creationId xmlns:p14="http://schemas.microsoft.com/office/powerpoint/2010/main" val="7110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Rel-13 Work&amp;Study Items</a:t>
            </a:r>
            <a:br>
              <a:rPr lang="sv-SE" altLang="en-US" smtClean="0"/>
            </a:br>
            <a:r>
              <a:rPr lang="sv-SE" altLang="en-US" smtClean="0"/>
              <a:t>New frequency bands</a:t>
            </a:r>
            <a:br>
              <a:rPr lang="sv-SE" altLang="en-US" smtClean="0"/>
            </a:br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3"/>
          <p:cNvSpPr>
            <a:spLocks noGrp="1"/>
          </p:cNvSpPr>
          <p:nvPr>
            <p:ph type="title"/>
          </p:nvPr>
        </p:nvSpPr>
        <p:spPr>
          <a:xfrm>
            <a:off x="265113" y="180975"/>
            <a:ext cx="7037387" cy="1143000"/>
          </a:xfrm>
        </p:spPr>
        <p:txBody>
          <a:bodyPr/>
          <a:lstStyle/>
          <a:p>
            <a:r>
              <a:rPr lang="sv-SE" altLang="en-US" smtClean="0"/>
              <a:t>Spectrum Work Items</a:t>
            </a:r>
            <a:br>
              <a:rPr lang="sv-SE" altLang="en-US" smtClean="0"/>
            </a:br>
            <a:r>
              <a:rPr lang="sv-SE" altLang="en-US" smtClean="0"/>
              <a:t>700 MHz LTE FDD Band for Arabic Region</a:t>
            </a:r>
            <a:endParaRPr lang="fi-FI" altLang="en-US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609725"/>
            <a:ext cx="8367712" cy="4759325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33 contributions, 1 approved, 15 agreed, 1 endorsed</a:t>
            </a:r>
          </a:p>
          <a:p>
            <a:pPr marL="742950" lvl="2" indent="-342900"/>
            <a:r>
              <a:rPr lang="en-US" altLang="zh-CN" dirty="0" smtClean="0"/>
              <a:t>TR 36.893 v.0.3.0 (R4-160291)</a:t>
            </a:r>
          </a:p>
          <a:p>
            <a:pPr marL="742950" lvl="2" indent="-342900"/>
            <a:r>
              <a:rPr lang="en-US" altLang="zh-CN" dirty="0" smtClean="0"/>
              <a:t>CRs of introduction of Band 68 ( </a:t>
            </a:r>
            <a:r>
              <a:rPr lang="pt-BR" altLang="zh-CN" dirty="0" smtClean="0"/>
              <a:t>R4-160274, R4-160275, R4-160278, R4-160279, R4-160280, R4-160282, R4-160283, R4-160289, R4-160290, R4-161332, R4-161475, R4-161476, R4-161477, R4-161478, R4-161482)</a:t>
            </a:r>
          </a:p>
          <a:p>
            <a:pPr marL="742950" lvl="2" indent="-342900"/>
            <a:r>
              <a:rPr lang="pt-BR" altLang="zh-CN" dirty="0" smtClean="0"/>
              <a:t>Endorsed CR to 25.461 (R4-160277)</a:t>
            </a:r>
            <a:endParaRPr lang="pt-BR" altLang="zh-CN" dirty="0"/>
          </a:p>
          <a:p>
            <a:pPr marL="742950" lvl="2" indent="-342900"/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306388" y="204788"/>
            <a:ext cx="6834187" cy="1143000"/>
          </a:xfrm>
        </p:spPr>
        <p:txBody>
          <a:bodyPr/>
          <a:lstStyle/>
          <a:p>
            <a:r>
              <a:rPr lang="en-US" altLang="en-US" smtClean="0"/>
              <a:t>Work Load Analysis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203826"/>
              </p:ext>
            </p:extLst>
          </p:nvPr>
        </p:nvGraphicFramePr>
        <p:xfrm>
          <a:off x="1018838" y="1275072"/>
          <a:ext cx="7153275" cy="3931878"/>
        </p:xfrm>
        <a:graphic>
          <a:graphicData uri="http://schemas.openxmlformats.org/drawingml/2006/table">
            <a:tbl>
              <a:tblPr/>
              <a:tblGrid>
                <a:gridCol w="4387850"/>
                <a:gridCol w="695325"/>
                <a:gridCol w="1027113"/>
                <a:gridCol w="1042987"/>
              </a:tblGrid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# of WI/SI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# of </a:t>
                      </a:r>
                      <a:r>
                        <a:rPr kumimoji="0" lang="en-US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Tdocs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total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% Workload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Maintenance of Earlier Releases up to Rel-12</a:t>
                      </a:r>
                      <a:endParaRPr kumimoji="0" lang="en-US" altLang="zh-CN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154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10.3%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TEI 13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179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11.9%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Rel-13 WI/SIs Not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13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390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26%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Rel-13 Band-specific WI/SIs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13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99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6.6%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Rel-13 Non-Band-specific WI/SIs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7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347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23.1%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Rel-14 WI/SIs Not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2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18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1.2%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Rel-14 Band-specific WI/SIs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11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187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12.5%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Rel-14 Non-Band-specific WI/SIs Led by RAN4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2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53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3.5%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Others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(agenda, LS, withdrawn, 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work plan etc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.)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73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4.9%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TOTAL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1500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100%</a:t>
                      </a:r>
                    </a:p>
                  </a:txBody>
                  <a:tcPr marL="91434" marR="91434"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Specturm related WI/SI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1839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Intra-Band CA including contiguous and non-contiguous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9</a:t>
            </a:r>
            <a:r>
              <a:rPr lang="fi-FI" altLang="en-US" sz="2000" dirty="0" smtClean="0"/>
              <a:t> contributions, 3 approved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Endorsed</a:t>
            </a:r>
            <a:endParaRPr lang="fi-FI" altLang="en-US" sz="2000" dirty="0" smtClean="0"/>
          </a:p>
          <a:p>
            <a:pPr lvl="1"/>
            <a:r>
              <a:rPr lang="en-US" altLang="zh-CN" sz="1800" dirty="0" smtClean="0"/>
              <a:t>1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endorsed</a:t>
            </a:r>
          </a:p>
          <a:p>
            <a:pPr lvl="2"/>
            <a:r>
              <a:rPr lang="en-US" altLang="en-US" sz="1400" dirty="0" smtClean="0"/>
              <a:t>36.101 (R4-161147)</a:t>
            </a:r>
            <a:endParaRPr lang="en-GB" altLang="en-US" sz="1800" dirty="0" smtClean="0"/>
          </a:p>
          <a:p>
            <a:pPr lvl="1"/>
            <a:r>
              <a:rPr lang="en-GB" altLang="en-US" sz="1800" dirty="0" smtClean="0"/>
              <a:t>Band specific issues, 7 contribution, 3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R4-160452, -495, -1091)</a:t>
            </a:r>
          </a:p>
          <a:p>
            <a:r>
              <a:rPr lang="pt-BR" altLang="en-US" sz="2200" dirty="0" smtClean="0"/>
              <a:t>Detailed Progress of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42840"/>
              </p:ext>
            </p:extLst>
          </p:nvPr>
        </p:nvGraphicFramePr>
        <p:xfrm>
          <a:off x="1064105" y="3140832"/>
          <a:ext cx="6887618" cy="1309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3525"/>
                <a:gridCol w="587152"/>
                <a:gridCol w="1261765"/>
                <a:gridCol w="1736945"/>
                <a:gridCol w="553171"/>
                <a:gridCol w="635060"/>
              </a:tblGrid>
              <a:tr h="1951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contact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name, company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  <a:tr h="650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CA_2DL_8B_1UL_BCS0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Pan, Qun, CMCC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  <a:tr h="13208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</a:t>
                      </a:r>
                      <a:r>
                        <a:rPr lang="it-IT" sz="800">
                          <a:effectLst/>
                        </a:rPr>
                        <a:t>3DL_</a:t>
                      </a:r>
                      <a:r>
                        <a:rPr lang="en-GB" sz="800">
                          <a:effectLst/>
                        </a:rPr>
                        <a:t> 66D</a:t>
                      </a:r>
                      <a:r>
                        <a:rPr lang="it-IT" sz="800">
                          <a:effectLst/>
                        </a:rPr>
                        <a:t>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</a:rPr>
                        <a:t>Rel-10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Zheng Zhao, Verizon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  <a:tr h="5776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</a:t>
                      </a:r>
                      <a:r>
                        <a:rPr lang="it-IT" sz="800">
                          <a:effectLst/>
                        </a:rPr>
                        <a:t>3DL_</a:t>
                      </a:r>
                      <a:r>
                        <a:rPr lang="en-GB" sz="800">
                          <a:effectLst/>
                        </a:rPr>
                        <a:t> 66A-66C</a:t>
                      </a:r>
                      <a:r>
                        <a:rPr lang="it-IT" sz="800">
                          <a:effectLst/>
                        </a:rPr>
                        <a:t>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Zheng Zhao, Verizon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596" marR="1559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52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23</a:t>
            </a:r>
            <a:r>
              <a:rPr lang="fi-FI" altLang="en-US" sz="2000" dirty="0" smtClean="0"/>
              <a:t> contributions, 12 approved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Endorsed</a:t>
            </a:r>
            <a:endParaRPr lang="fi-FI" altLang="en-US" sz="2000" dirty="0" smtClean="0"/>
          </a:p>
          <a:p>
            <a:pPr lvl="1"/>
            <a:r>
              <a:rPr lang="en-US" altLang="zh-CN" sz="1800" dirty="0" smtClean="0"/>
              <a:t>3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endorsed</a:t>
            </a:r>
          </a:p>
          <a:p>
            <a:pPr lvl="2"/>
            <a:r>
              <a:rPr lang="en-US" altLang="en-US" sz="1400" dirty="0" smtClean="0"/>
              <a:t>36.101 (R4-161487)</a:t>
            </a:r>
          </a:p>
          <a:p>
            <a:pPr lvl="2"/>
            <a:r>
              <a:rPr lang="en-US" altLang="en-US" sz="1400" dirty="0" smtClean="0"/>
              <a:t>36.104 (R4-161026)</a:t>
            </a:r>
          </a:p>
          <a:p>
            <a:pPr lvl="2"/>
            <a:r>
              <a:rPr lang="en-US" altLang="en-US" sz="1400" dirty="0" smtClean="0"/>
              <a:t>36.141 (R4-161027)</a:t>
            </a:r>
            <a:endParaRPr lang="en-GB" altLang="en-US" sz="1800" dirty="0" smtClean="0"/>
          </a:p>
          <a:p>
            <a:pPr lvl="1"/>
            <a:r>
              <a:rPr lang="en-GB" altLang="en-US" sz="1800" dirty="0" smtClean="0"/>
              <a:t>Band specific issues, 20 contribution, 12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R4-160124, R4-160248, R4-160249, R4-160250, R4-160304, R4-160305, R4-160507, R4-160597, R4-161088, R4-161383, </a:t>
            </a:r>
            <a:r>
              <a:rPr lang="ko-KR" altLang="en-US" sz="1400" dirty="0" smtClean="0"/>
              <a:t> </a:t>
            </a:r>
            <a:r>
              <a:rPr lang="pt-BR" altLang="en-US" sz="1400" dirty="0" smtClean="0"/>
              <a:t>R4-161384, R4-161385)</a:t>
            </a:r>
          </a:p>
          <a:p>
            <a:r>
              <a:rPr lang="pt-BR" altLang="en-US" sz="2200" dirty="0" smtClean="0"/>
              <a:t>Detailed progress of each CA combinations (see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1051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602837"/>
              </p:ext>
            </p:extLst>
          </p:nvPr>
        </p:nvGraphicFramePr>
        <p:xfrm>
          <a:off x="437307" y="1542925"/>
          <a:ext cx="7848599" cy="3886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7826"/>
                <a:gridCol w="668911"/>
                <a:gridCol w="1799206"/>
                <a:gridCol w="1618968"/>
                <a:gridCol w="630198"/>
                <a:gridCol w="72349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CRs provided to RAN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spec: RAN4 Tdoc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(list all specs and the TR input)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CA_2DL_5A-66A 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Zheng Zhao, Verizon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zh-CN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CA_2DL_13A-66A 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Zheng Zhao, Verizon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zh-CN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CA_2DL_2A-66A 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CA_2DL_2A-66A _1UL_BCS1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CA_2DL_2A-66A _1UL_BCS2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zh-CN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_1UL_BCS4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CA_2DL_12A-66A _1UL_BCS5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Nelson Ueng, T-Mobile USA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900">
                          <a:effectLst/>
                        </a:rPr>
                        <a:t>CA_2DL_7A-32A_1UL_BCS0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Paolo Goria, Telecom Italia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2DL_11A-42A_1UL_BCS0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Kenichi Kihara, SoftBank Corp..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2DL_11A-41A_1UL_BCS0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Kenichi Kihara, SoftBank Corp..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2DL_11A-28A_1UL_BCS0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Kenichi Kihara, SoftBank Corp..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2DL_1A-38A_1UL_BCS0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Liubo, Huawei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Luis Anaya, Vodafone Group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2DL_29A-66A_1UL_BCS0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John Kim, Dish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2DL_21A-28A_1UL_BCS0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Kei Ando, NTT DOCOMO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2DL_8A-39A_1UL_BCS0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Yankun Li, CATT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</a:t>
                      </a:r>
                      <a:r>
                        <a:rPr lang="it-IT" sz="900">
                          <a:effectLst/>
                        </a:rPr>
                        <a:t>2DL_7A-66A_1UL_BCS0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Paul (Pavlo) Nebesny, Rogers Communications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CA_2DL_20A-28A_1UL_BCS0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Ralf Schuh, TeliaSonera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900">
                          <a:effectLst/>
                        </a:rPr>
                        <a:t>CA_2DL_3A_32A_1UL_BCS0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Rel-10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</a:rPr>
                        <a:t>Paolo Goria, Telecom Italia;</a:t>
                      </a:r>
                      <a:endParaRPr lang="zh-CN" sz="9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</a:rPr>
                        <a:t>Luis Anaya, Vodafone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</a:rPr>
                        <a:t>None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89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44</a:t>
            </a:r>
            <a:r>
              <a:rPr lang="fi-FI" altLang="en-US" sz="2000" dirty="0" smtClean="0"/>
              <a:t> contributions, 25 approved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Endorsed</a:t>
            </a:r>
            <a:endParaRPr lang="fi-FI" altLang="en-US" sz="2000" dirty="0" smtClean="0"/>
          </a:p>
          <a:p>
            <a:pPr lvl="1"/>
            <a:r>
              <a:rPr lang="en-US" altLang="zh-CN" sz="1800" dirty="0" smtClean="0"/>
              <a:t>3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endorsed</a:t>
            </a:r>
          </a:p>
          <a:p>
            <a:pPr lvl="2"/>
            <a:r>
              <a:rPr lang="en-US" altLang="en-US" sz="1400" dirty="0" smtClean="0"/>
              <a:t>36.101 (R4-160189)</a:t>
            </a:r>
          </a:p>
          <a:p>
            <a:pPr lvl="2"/>
            <a:r>
              <a:rPr lang="en-US" altLang="en-US" sz="1400" dirty="0" smtClean="0"/>
              <a:t>36.104 (R4-160190)</a:t>
            </a:r>
          </a:p>
          <a:p>
            <a:pPr lvl="2"/>
            <a:r>
              <a:rPr lang="en-US" altLang="en-US" sz="1400" dirty="0" smtClean="0"/>
              <a:t>36.141 (R4-160191)</a:t>
            </a:r>
            <a:endParaRPr lang="en-GB" altLang="en-US" sz="1800" dirty="0" smtClean="0"/>
          </a:p>
          <a:p>
            <a:pPr lvl="1"/>
            <a:r>
              <a:rPr lang="en-GB" altLang="en-US" sz="1800" dirty="0" smtClean="0"/>
              <a:t>Band specific issues, 20 contribution, 12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R4-160031, R4-160032, R4-160188, R4-160254, R4-160255, R4-160256, R4-160329, R4-160332, R4-160447, R4-160552, R4-160587, R4-160589, R4-160590, R4-160591, R4-160592, R4-160593, R4-160595, R4-160596, R4-161090, R4-161386, R4-161388, R4-161389, R4-161390, R4-161479, R4-161480)</a:t>
            </a:r>
          </a:p>
          <a:p>
            <a:r>
              <a:rPr lang="pt-BR" altLang="en-US" sz="2200" dirty="0" smtClean="0"/>
              <a:t>Detailed Progress for each CA combination (see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6806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950344"/>
              </p:ext>
            </p:extLst>
          </p:nvPr>
        </p:nvGraphicFramePr>
        <p:xfrm>
          <a:off x="242762" y="1462630"/>
          <a:ext cx="8577556" cy="51986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459"/>
                <a:gridCol w="731036"/>
                <a:gridCol w="1966312"/>
                <a:gridCol w="1769334"/>
                <a:gridCol w="688729"/>
                <a:gridCol w="790686"/>
              </a:tblGrid>
              <a:tr h="2771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contact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name, company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1973" marR="11973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CA_3DL_2A-5B_1UL_BCS0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 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CA_3DL_4A-5B_1UL_BCS0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</a:t>
                      </a:r>
                      <a:r>
                        <a:rPr lang="en-GB" sz="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CA_3DL_5B-30A_1UL_BCS0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Marc GRANT, AT&amp;T</a:t>
                      </a:r>
                      <a:r>
                        <a:rPr lang="en-GB" sz="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CA_3DL_2A-2A-66A_1UL_BCS0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CA_3DL_2A-66B_1UL_BCS0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CA_3DL_2A-66C_1UL_BCS0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CA_3DL_5A-5A-66A_1UL_BCS0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CA_3DL_5B-66A_1UL_BCS0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CA_3DL_5A-66B_1UL_BCS0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CA_3DL_5A-66C_1UL_BCS0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CA_3DL_13A-66B_1UL_BCS0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CA_3DL_13A-66C_1UL_BCS0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CA_3DL_2A-5A-66A_1UL_BCS0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CA_3DL_2A-13A-66A_1UL_BCS0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CA_3DL_12A-66C_1UL_BCS0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CA_3DL_12A-66A-66A_1UL_BCS0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CA_3DL_2A-12A-66A_1UL_BCS0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CA_3DL_2A-12A-66A_1UL_BCS1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Nelson Ueng,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T-Mobile USA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CA_3DL_3A-7A-40A_1UL_BCS0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Ye Liu,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CA_3DL_3C-20A_1UL_BCS0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Huawei;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Vodafone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CA_3DL_3A-3A-20A_1UL_BCS0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Huawei;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Vodafone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CA_3DL_1A-3A-38A_1UL_BCS0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Huawei;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Vodafone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CA_3DL_1A-7A-40A_1UL_BCS0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Bo Liu,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Huawei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CA_3DL_3A-7A-32A_1UL_BCS0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Paolo Goria, Telecom Italia;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Vodafone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CA_3DL_7A-20A-32A_1UL_BCS0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Paolo Goria, Telecom Italia;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Luis Anaya,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Vodafone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CA_3DL_3C-41A_1UL_BCS0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Yuqiang Zhang,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ZTE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CA_3DL_1A-3A-41A_1UL_BCS0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Dong Zhao,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China Telecom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CA_3DL_8B-41A_1UL_BCS0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Qun Pan,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CMCC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CA_3DL_11A-41C_1UL_BCS0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Kenichi Kihara,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SoftBank Corp.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CA_3DL_11A-42C_1UL_BCS0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Kenichi Kihara,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SoftBank Corp.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CA_3DL_8A-39C_1UL_BCS0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Yuexia Song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, CATT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CA_3DL_8B-39A_1UL_BCS0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Yuexia Song, CATT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CA_3DL_1A-41A-42A_1UL_BCS0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Rel-12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Masaaki Obara, KDDI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923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CA_3DL_5A-7C_1UL_BCS0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 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Jaehyun Chang,</a:t>
                      </a: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LG Uplus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8473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CA_3DL_2A-7A-66A_1UL_BCS0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Paul (Pavlo) Nebesny, Rogers Communications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1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33</a:t>
            </a:r>
            <a:r>
              <a:rPr lang="fi-FI" altLang="en-US" sz="2000" dirty="0" smtClean="0"/>
              <a:t> contributions, 19 approved</a:t>
            </a:r>
            <a:endParaRPr lang="en-US" altLang="en-US" sz="2000" dirty="0"/>
          </a:p>
          <a:p>
            <a:pPr lvl="1"/>
            <a:r>
              <a:rPr lang="en-US" altLang="zh-CN" sz="1800" dirty="0"/>
              <a:t>No</a:t>
            </a:r>
            <a:r>
              <a:rPr lang="zh-CN" altLang="en-US" sz="1800" dirty="0"/>
              <a:t> </a:t>
            </a:r>
            <a:r>
              <a:rPr lang="en-US" altLang="zh-CN" sz="1800" dirty="0"/>
              <a:t>Big CRs endorsed</a:t>
            </a:r>
          </a:p>
          <a:p>
            <a:pPr lvl="1"/>
            <a:r>
              <a:rPr lang="en-GB" altLang="en-US" sz="1800" dirty="0" smtClean="0"/>
              <a:t>Band specific issues, 33 contribution, 19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R4-160066, R4-160204, R4-160252, R4-160335, R4-160451, R4-160494, R4-160548, R4-160550, R4-160575, R4-160576, R4-160582, R4-160583, R4-160584, R4-160585, R4-160586, R4-161393, R4-161394, R4-161395, R4-161481)</a:t>
            </a:r>
          </a:p>
          <a:p>
            <a:r>
              <a:rPr lang="pt-BR" altLang="en-US" sz="2200" dirty="0" smtClean="0"/>
              <a:t>Detailed Progress of each CA combination (see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691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646886"/>
              </p:ext>
            </p:extLst>
          </p:nvPr>
        </p:nvGraphicFramePr>
        <p:xfrm>
          <a:off x="445062" y="1656211"/>
          <a:ext cx="7897477" cy="44056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0113"/>
                <a:gridCol w="695915"/>
                <a:gridCol w="1978264"/>
                <a:gridCol w="1842647"/>
                <a:gridCol w="586833"/>
                <a:gridCol w="673705"/>
              </a:tblGrid>
              <a:tr h="2243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 combination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REL-indep.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from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contact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name, company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CRs provided to RAN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spec: RAN4 Tdoc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(list all specs and the TR input)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Core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Perf. part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completed?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yes/no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276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1A-3A-7A-40A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Rel-12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Bo Liu, Huawei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CA_4DL_1A-5A-7C_1UL_BCS0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Jaehyun Chang</a:t>
                      </a:r>
                      <a:r>
                        <a:rPr lang="it-IT" sz="700" dirty="0" smtClean="0">
                          <a:effectLst/>
                        </a:rPr>
                        <a:t>, LG </a:t>
                      </a:r>
                      <a:r>
                        <a:rPr lang="it-IT" sz="700" dirty="0">
                          <a:effectLst/>
                        </a:rPr>
                        <a:t>Uplus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US" sz="700" dirty="0">
                          <a:effectLst/>
                        </a:rPr>
                        <a:t>1A-41A-42C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Masaaki Obara, KDDI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US" sz="700" dirty="0">
                          <a:effectLst/>
                        </a:rPr>
                        <a:t>1A-41C-42A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Masaaki Obara, KDDI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747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CA_4DL_2A-4A-5B_1UL_BCS0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Marc Grant, AT&amp;T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455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CA_4DL_2A-4A-12B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Sebastian Thalanany, U.S. Cellular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747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CA_4DL_2A-5B-30A_1UL_BCS0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Marc Grant, AT&amp;T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747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CA_4DL_2C-5B_1UL_BCS0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Marc Grant, AT&amp;T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1691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CA_4DL_3A-7A-20A-32A_1UL_BCS0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Paolo Goria, Telecom Italia / Luis Anaya, Vodafone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668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3A-7A-40C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Bo Liu, Huawei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3C-41C_1UL</a:t>
                      </a:r>
                      <a:r>
                        <a:rPr lang="it-IT" sz="700" dirty="0">
                          <a:effectLst/>
                        </a:rPr>
                        <a:t>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Zhang, Yuqiang, ZTE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3A-41D_1UL</a:t>
                      </a:r>
                      <a:r>
                        <a:rPr lang="it-IT" sz="700" dirty="0">
                          <a:effectLst/>
                        </a:rPr>
                        <a:t>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dirty="0">
                          <a:effectLst/>
                        </a:rPr>
                        <a:t>Rel-12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Zhang, </a:t>
                      </a:r>
                      <a:r>
                        <a:rPr lang="en-GB" sz="700" dirty="0" err="1">
                          <a:effectLst/>
                        </a:rPr>
                        <a:t>Yuqiang</a:t>
                      </a:r>
                      <a:r>
                        <a:rPr lang="en-GB" sz="700" dirty="0">
                          <a:effectLst/>
                        </a:rPr>
                        <a:t>, ZTE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0760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4DL_3A-41A-42C_1UL_BCS0</a:t>
                      </a:r>
                      <a:endParaRPr lang="zh-CN" sz="7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Kenichi Kihara, Softbank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CA_4DL_3A-41C-42A_1UL_BCS0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Kenichi Kihara, Softbank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749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CA_4DL_4A-4A-5B_1UL_BCS0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 dirty="0">
                          <a:effectLst/>
                        </a:rPr>
                        <a:t>Rel-11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Marc Grant, AT&amp;T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02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CA_4DL_4A-4A-12B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Sebastian </a:t>
                      </a:r>
                      <a:r>
                        <a:rPr lang="en-GB" sz="700" dirty="0" err="1">
                          <a:effectLst/>
                        </a:rPr>
                        <a:t>Thalanany</a:t>
                      </a:r>
                      <a:r>
                        <a:rPr lang="en-GB" sz="700" dirty="0">
                          <a:effectLst/>
                        </a:rPr>
                        <a:t>, U.S. Cellular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184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CA_4DL_4A-5A-12B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Sebastian </a:t>
                      </a:r>
                      <a:r>
                        <a:rPr lang="en-GB" sz="700" dirty="0" err="1">
                          <a:effectLst/>
                        </a:rPr>
                        <a:t>Thalanany</a:t>
                      </a:r>
                      <a:r>
                        <a:rPr lang="en-GB" sz="700" dirty="0">
                          <a:effectLst/>
                        </a:rPr>
                        <a:t>, U.S. Cellular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8611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CA_4DL_4A-5B-30A_1UL_BCS0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Marc Grant, AT&amp;T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184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CA_</a:t>
                      </a:r>
                      <a:r>
                        <a:rPr lang="it-IT" sz="700">
                          <a:effectLst/>
                        </a:rPr>
                        <a:t>4DL_</a:t>
                      </a:r>
                      <a:r>
                        <a:rPr lang="en-US" sz="700">
                          <a:effectLst/>
                        </a:rPr>
                        <a:t>8B-39C</a:t>
                      </a:r>
                      <a:r>
                        <a:rPr lang="it-IT" sz="700">
                          <a:effectLst/>
                        </a:rPr>
                        <a:t>_1UL_BCS0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Yuexia Song, CATT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8611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US" sz="700" dirty="0">
                          <a:effectLst/>
                        </a:rPr>
                        <a:t>8A-41D</a:t>
                      </a:r>
                      <a:r>
                        <a:rPr lang="it-IT" sz="700" dirty="0">
                          <a:effectLst/>
                        </a:rPr>
                        <a:t>_</a:t>
                      </a:r>
                      <a:r>
                        <a:rPr lang="en-GB" sz="700" dirty="0">
                          <a:effectLst/>
                        </a:rPr>
                        <a:t>1UL</a:t>
                      </a:r>
                      <a:r>
                        <a:rPr lang="it-IT" sz="700" dirty="0">
                          <a:effectLst/>
                        </a:rPr>
                        <a:t>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Pan, Qun, CMCC</a:t>
                      </a:r>
                      <a:endParaRPr lang="zh-CN" sz="7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19420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CA_</a:t>
                      </a:r>
                      <a:r>
                        <a:rPr lang="it-IT" sz="700">
                          <a:effectLst/>
                        </a:rPr>
                        <a:t>4DL_</a:t>
                      </a:r>
                      <a:r>
                        <a:rPr lang="en-US" sz="700">
                          <a:effectLst/>
                        </a:rPr>
                        <a:t>8B-41C</a:t>
                      </a:r>
                      <a:r>
                        <a:rPr lang="en-GB" sz="700">
                          <a:effectLst/>
                        </a:rPr>
                        <a:t>_1UL</a:t>
                      </a:r>
                      <a:r>
                        <a:rPr lang="it-IT" sz="700">
                          <a:effectLst/>
                        </a:rPr>
                        <a:t>_BCS0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Rel-12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Pan, Qun, CMCC</a:t>
                      </a:r>
                      <a:endParaRPr lang="zh-CN" sz="7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0230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41A-42D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Liehai Liu, Huawei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None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  <a:tr h="2922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CA_</a:t>
                      </a:r>
                      <a:r>
                        <a:rPr lang="it-IT" sz="700" dirty="0">
                          <a:effectLst/>
                        </a:rPr>
                        <a:t>4DL_</a:t>
                      </a:r>
                      <a:r>
                        <a:rPr lang="en-GB" sz="700" dirty="0">
                          <a:effectLst/>
                        </a:rPr>
                        <a:t>41D-42A</a:t>
                      </a:r>
                      <a:r>
                        <a:rPr lang="it-IT" sz="700" dirty="0">
                          <a:effectLst/>
                        </a:rPr>
                        <a:t>_1UL_BCS0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Rel-11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Liehai Liu, Huawei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>
                          <a:effectLst/>
                        </a:rPr>
                        <a:t>None</a:t>
                      </a:r>
                      <a:endParaRPr lang="zh-CN" sz="7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700" dirty="0">
                          <a:effectLst/>
                        </a:rPr>
                        <a:t>No</a:t>
                      </a:r>
                      <a:endParaRPr lang="zh-CN" sz="7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7720" marR="772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48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12</a:t>
            </a:r>
            <a:r>
              <a:rPr lang="fi-FI" altLang="en-US" sz="2000" dirty="0" smtClean="0"/>
              <a:t> contributions, 8 approved</a:t>
            </a:r>
          </a:p>
          <a:p>
            <a:pPr lvl="1"/>
            <a:r>
              <a:rPr lang="en-US" altLang="zh-CN" sz="1800" dirty="0" smtClean="0"/>
              <a:t>No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endorsed</a:t>
            </a:r>
          </a:p>
          <a:p>
            <a:pPr lvl="1"/>
            <a:r>
              <a:rPr lang="en-GB" altLang="en-US" sz="1800" dirty="0" smtClean="0"/>
              <a:t>Band specific issues, 12 contribution, 8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R4-160483, R4-160543, R4-160544, R4-160546, R4-160577, R4-160578, R4-161106, R4-161397)</a:t>
            </a:r>
          </a:p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477376"/>
              </p:ext>
            </p:extLst>
          </p:nvPr>
        </p:nvGraphicFramePr>
        <p:xfrm>
          <a:off x="918446" y="3280554"/>
          <a:ext cx="6694570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4287"/>
                <a:gridCol w="570696"/>
                <a:gridCol w="1226399"/>
                <a:gridCol w="1688262"/>
                <a:gridCol w="537666"/>
                <a:gridCol w="617260"/>
              </a:tblGrid>
              <a:tr h="3509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contact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name, company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CA_5DL_1A-41C-42C_1UL_1A_BCS0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Masaaki Obara, KDDI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CA_5DL_1A-41C-42C_1UL_42A_BCS0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Masaaki Obara, KDDI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CA_5DL_2A_4A_5B _30A_1UL_BCS0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CA_5DL_2C_5B_30A_1UL_BCS0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CA_5DL_3C-41D_1UL_BCS0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Zhang, Yuqiang; ZTE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CA_5DL_3A-41C-42C_1UL_BCS0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Kenichi Kihara, Softbank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None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CA_5DL_4A-4A_5B_ 30A_1UL_BCS0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CA_5DL_8B-41D_1UL_BCS0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Pan, Qun; CMCC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36.714-05-01</a:t>
                      </a:r>
                      <a:r>
                        <a:rPr lang="en-GB" sz="6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: R4-161397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                         R4-160546</a:t>
                      </a:r>
                      <a:endParaRPr lang="zh-CN" sz="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CA_5DL_39C-41D_1UL_BCS0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Pan, Qun; CMCC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36.714-05-01:  R4-160543	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 baseline="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                          </a:t>
                      </a:r>
                      <a:r>
                        <a:rPr lang="en-GB" sz="6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R4-160544</a:t>
                      </a:r>
                      <a:endParaRPr lang="zh-CN" sz="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CA_5DL_41C-42D_1UL_BCS0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Liehai Liu, Huawei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  <a:latin typeface="Arial"/>
                          <a:ea typeface="宋体"/>
                          <a:cs typeface="Times New Roman"/>
                        </a:rPr>
                        <a:t>TR 36.714-05-01: R4-160577, R4-160578</a:t>
                      </a:r>
                      <a:endParaRPr lang="zh-CN" sz="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CA_5DL_41D-42C_1UL_BCS0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Liehai Liu, Huawei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TR 36.714-05-01: R4-160577, R4-160578</a:t>
                      </a:r>
                      <a:endParaRPr lang="zh-CN" sz="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98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2DL/2UL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en-US" altLang="zh-CN" sz="2000" dirty="0"/>
              <a:t>1</a:t>
            </a:r>
            <a:r>
              <a:rPr lang="en-US" altLang="zh-CN" sz="2000" dirty="0" smtClean="0"/>
              <a:t>4</a:t>
            </a:r>
            <a:r>
              <a:rPr lang="fi-FI" altLang="en-US" sz="2000" dirty="0" smtClean="0"/>
              <a:t> contributions, 7 approved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Endorsed</a:t>
            </a:r>
            <a:endParaRPr lang="fi-FI" altLang="en-US" sz="2000" dirty="0" smtClean="0"/>
          </a:p>
          <a:p>
            <a:pPr lvl="1"/>
            <a:r>
              <a:rPr lang="en-US" altLang="zh-CN" sz="1800" dirty="0" smtClean="0"/>
              <a:t>1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Big CRs endorsed</a:t>
            </a:r>
          </a:p>
          <a:p>
            <a:pPr lvl="2"/>
            <a:r>
              <a:rPr lang="en-US" altLang="en-US" sz="1400" dirty="0" smtClean="0"/>
              <a:t>36.101 (R4-160602)</a:t>
            </a:r>
          </a:p>
          <a:p>
            <a:pPr lvl="1"/>
            <a:r>
              <a:rPr lang="en-GB" altLang="en-US" sz="1800" dirty="0" smtClean="0"/>
              <a:t>Band specific issues, 13 contribution, 7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R4-160125, R4-160126, R4-160448, R4-160553, R4-160554, R4-160600, R4-161399)</a:t>
            </a:r>
          </a:p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022674"/>
              </p:ext>
            </p:extLst>
          </p:nvPr>
        </p:nvGraphicFramePr>
        <p:xfrm>
          <a:off x="1145023" y="3155937"/>
          <a:ext cx="6694874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881"/>
                <a:gridCol w="570583"/>
                <a:gridCol w="1534727"/>
                <a:gridCol w="1380983"/>
                <a:gridCol w="537561"/>
                <a:gridCol w="617139"/>
              </a:tblGrid>
              <a:tr h="3509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 combination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contact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name, company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Perf.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CA_2DL_3A-41A_2UL_3A-41A_BCS0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Zhang Yuqiang, ZTE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CA_2DL_8A-41A_2UL_8A-41A_BCS0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Pan Qun, CMCC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CA_2DL_3A-42A_2UL_3A-42A_BCS0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Kei Ando, NTT DOCOMO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CA_2DL_19A-42A_2UL_19A-42A_BCS0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Kei Ando, NTT DOCOMO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CA_2DL_21A-42A_2UL_21A-42A_BCS0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Kei Ando, NTT DOCOMO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2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smtClean="0"/>
              <a:t>Executive Summary</a:t>
            </a:r>
            <a:endParaRPr lang="en-US" altLang="en-US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336550" y="1562100"/>
            <a:ext cx="8686800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501 approved contributions, 33%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Finalization of earlier releases =&gt; 10% of contributions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Decrease from last meeting, 20% =&gt; 10%</a:t>
            </a: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en-US" altLang="en-US" sz="16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RAN4 Spectrum related Work and Study Items (6.6% of contributions)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Largely decrease from last meeting 22%=&gt;6.6%</a:t>
            </a:r>
          </a:p>
          <a:p>
            <a:pPr marL="457200" lvl="1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16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RAN4 Spectrum related Work and Study Items (12.5% of contributions)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Basket CA approach helps the progress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Rel-13&amp;14 Work Items  (53.8% of contributions)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Increase from last meeting, 49% =&gt; 53.8%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Work Items lead by other WGs (27.2 %)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 smtClean="0"/>
              <a:t>Work Items lead by RAN4 (26.6 %) </a:t>
            </a:r>
          </a:p>
          <a:p>
            <a:pPr marL="457200" lvl="1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12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documents (4.9 % of contributions)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4</a:t>
            </a:r>
            <a:r>
              <a:rPr lang="fi-FI" altLang="en-US" sz="2000" dirty="0" smtClean="0"/>
              <a:t> contributions, </a:t>
            </a:r>
            <a:r>
              <a:rPr lang="fi-FI" altLang="en-US" sz="2000" dirty="0"/>
              <a:t>3</a:t>
            </a:r>
            <a:r>
              <a:rPr lang="fi-FI" altLang="en-US" sz="2000" dirty="0" smtClean="0"/>
              <a:t> approved</a:t>
            </a:r>
          </a:p>
          <a:p>
            <a:pPr lvl="1"/>
            <a:r>
              <a:rPr lang="en-US" altLang="zh-CN" sz="1800" dirty="0"/>
              <a:t>No</a:t>
            </a:r>
            <a:r>
              <a:rPr lang="zh-CN" altLang="en-US" sz="1800" dirty="0"/>
              <a:t> </a:t>
            </a:r>
            <a:r>
              <a:rPr lang="en-US" altLang="zh-CN" sz="1800" dirty="0"/>
              <a:t>Big CRs endorsed</a:t>
            </a:r>
          </a:p>
          <a:p>
            <a:pPr lvl="1"/>
            <a:r>
              <a:rPr lang="en-GB" altLang="en-US" sz="1800" dirty="0" smtClean="0"/>
              <a:t>Band specific issues, 4 contribution, 3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R4-160524, R4-160557, R4-161111)</a:t>
            </a:r>
          </a:p>
          <a:p>
            <a:r>
              <a:rPr lang="pt-BR" altLang="en-US" sz="2200" dirty="0"/>
              <a:t>Detailed 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832731"/>
              </p:ext>
            </p:extLst>
          </p:nvPr>
        </p:nvGraphicFramePr>
        <p:xfrm>
          <a:off x="934630" y="3176977"/>
          <a:ext cx="6694873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881"/>
                <a:gridCol w="570583"/>
                <a:gridCol w="1534726"/>
                <a:gridCol w="1380983"/>
                <a:gridCol w="537561"/>
                <a:gridCol w="617139"/>
              </a:tblGrid>
              <a:tr h="3509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Perf. part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completed?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yes/no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CA_3DL_2A-12A-30A_2UL_2A-12A_BCS0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CA_3DL_2A-12B_2UL_2A-12A_BCS0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CA_3DL_4A-12A-30A_2UL_4A-12A_BCS0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CA_3DL_4A-12B_2UL_4A-12A_BCS0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Marc Grant, AT&amp;T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CA_4DL_1A-3A-8A-40A_2UL_1A-3A_BCS0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CA_4DL_1A-3A-8A-40A_2UL_1A-8A_BCS0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CA_4DL_1A-3A-8A-40A_2UL_3A-8A_BCS0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CA_4DL_1A-3A-5A-40A_2UL_1A-3A_BCS0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CA_4DL_1A-3A-5A-40A_2UL_1A-5A_BCS0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CA_4DL_1A-3A-5A-40A_2UL_3A-5A_BCS0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REL-12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Joonyoung Shin, SKT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CA_4DL_1A-3A-7A-8A_2UL_1A-3A_BCS0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CA_4DL_1A-3A-7A-8A_2UL_1A-7A_BCS0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CA_4DL_1A-3A-7A-8A_2UL_1A-8A_BCS0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CA_4DL_1A-3A-7A-8A_2UL_3A-7A_BCS0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CA_4DL_1A-3A-7A-8A_2UL_3A-8A_BCS0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Ilwhan Kim, KT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CA_4DL_3A-7C-28A_2UL_CA_3A-7A_BCS0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Jeremy Chu, TELSTRA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CA_4DL_3A-7C-28A_2UL_CA_7C_BCS0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Jeremy Chu, TELSTRA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None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CA_4DL_3A-7C-28A_2UL_CA_7A-28A_BCS0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REL-11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Jeremy Chu, TELSTRA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GB" altLang="zh-CN" sz="800" dirty="0" smtClean="0">
                          <a:effectLst/>
                        </a:rPr>
                        <a:t>None</a:t>
                      </a:r>
                      <a:endParaRPr lang="zh-CN" altLang="zh-CN" sz="800" dirty="0" smtClean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84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3DL/3UL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en-US" altLang="zh-CN" sz="2000" dirty="0" smtClean="0"/>
              <a:t>3</a:t>
            </a:r>
            <a:r>
              <a:rPr lang="fi-FI" altLang="en-US" sz="2000" dirty="0" smtClean="0"/>
              <a:t> contributions, 1 approved</a:t>
            </a:r>
          </a:p>
          <a:p>
            <a:pPr lvl="1"/>
            <a:r>
              <a:rPr lang="en-US" altLang="zh-CN" sz="1800" dirty="0"/>
              <a:t>No</a:t>
            </a:r>
            <a:r>
              <a:rPr lang="zh-CN" altLang="en-US" sz="1800" dirty="0"/>
              <a:t> </a:t>
            </a:r>
            <a:r>
              <a:rPr lang="en-US" altLang="zh-CN" sz="1800" dirty="0"/>
              <a:t>Big CRs endorsed</a:t>
            </a:r>
          </a:p>
          <a:p>
            <a:pPr lvl="1"/>
            <a:r>
              <a:rPr lang="en-GB" altLang="en-US" sz="1800" dirty="0" smtClean="0"/>
              <a:t>Band specific issues, 3 contribution, 1 approved</a:t>
            </a:r>
          </a:p>
          <a:p>
            <a:pPr lvl="2"/>
            <a:r>
              <a:rPr lang="en-US" altLang="en-US" sz="1400" dirty="0" smtClean="0"/>
              <a:t>TPs approved (</a:t>
            </a:r>
            <a:r>
              <a:rPr lang="pt-BR" altLang="en-US" sz="1400" dirty="0" smtClean="0"/>
              <a:t>R4-161098)</a:t>
            </a:r>
          </a:p>
          <a:p>
            <a:r>
              <a:rPr lang="pt-BR" altLang="en-US" sz="2200" dirty="0"/>
              <a:t>Detailed progress of each CA combinations</a:t>
            </a:r>
            <a:endParaRPr lang="fi-FI" altLang="en-US" sz="2200" dirty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238184"/>
              </p:ext>
            </p:extLst>
          </p:nvPr>
        </p:nvGraphicFramePr>
        <p:xfrm>
          <a:off x="934630" y="3176977"/>
          <a:ext cx="6694873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3881"/>
                <a:gridCol w="570583"/>
                <a:gridCol w="1534726"/>
                <a:gridCol w="1380983"/>
                <a:gridCol w="537561"/>
                <a:gridCol w="617139"/>
              </a:tblGrid>
              <a:tr h="3509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CA combination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REL-indep.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from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contact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name, company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CRs provided to RAN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spec: RAN4 Tdoc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(list all specs and the TR input)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Core part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completed?</a:t>
                      </a:r>
                      <a:endParaRPr lang="zh-CN" sz="8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yes/no</a:t>
                      </a: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Perf. part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completed?</a:t>
                      </a:r>
                      <a:endParaRPr lang="zh-CN" sz="8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yes/no</a:t>
                      </a: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  <a:tr h="116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165" marR="15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35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New AWS-3/4 for LTE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19 contributions, 12 approved</a:t>
            </a:r>
          </a:p>
          <a:p>
            <a:pPr marL="742950" lvl="2" indent="-342900"/>
            <a:r>
              <a:rPr lang="en-US" altLang="zh-CN" dirty="0" smtClean="0"/>
              <a:t>2 TR approved</a:t>
            </a:r>
          </a:p>
          <a:p>
            <a:pPr marL="1200150" lvl="3" indent="-342900"/>
            <a:r>
              <a:rPr lang="fi-FI" altLang="zh-CN" sz="1200" dirty="0"/>
              <a:t>TR 36.749v0.0.0;  AWS3/4 band for </a:t>
            </a:r>
            <a:r>
              <a:rPr lang="fi-FI" altLang="zh-CN" sz="1200" dirty="0" smtClean="0"/>
              <a:t>LTE (R4-160082)</a:t>
            </a:r>
          </a:p>
          <a:p>
            <a:pPr marL="1200150" lvl="3" indent="-342900"/>
            <a:r>
              <a:rPr lang="fi-FI" altLang="zh-CN" sz="1200" dirty="0"/>
              <a:t>TR </a:t>
            </a:r>
            <a:r>
              <a:rPr lang="fi-FI" altLang="zh-CN" sz="1200" dirty="0" smtClean="0"/>
              <a:t>36.749v0.1.0</a:t>
            </a:r>
            <a:r>
              <a:rPr lang="fi-FI" altLang="zh-CN" sz="1200" dirty="0"/>
              <a:t>;  AWS3/4 band for </a:t>
            </a:r>
            <a:r>
              <a:rPr lang="fi-FI" altLang="zh-CN" sz="1200" dirty="0" smtClean="0"/>
              <a:t>LTE (R4-161470) by capturing the </a:t>
            </a:r>
            <a:r>
              <a:rPr lang="en-US" altLang="zh-CN" sz="1200" dirty="0" smtClean="0"/>
              <a:t>approved TPs</a:t>
            </a:r>
            <a:endParaRPr lang="fi-FI" altLang="zh-CN" sz="1200" dirty="0" smtClean="0"/>
          </a:p>
          <a:p>
            <a:pPr marL="742950" lvl="2" indent="-342900"/>
            <a:r>
              <a:rPr lang="en-US" altLang="zh-CN" dirty="0" smtClean="0"/>
              <a:t>10 TP approved (</a:t>
            </a:r>
            <a:r>
              <a:rPr lang="pt-BR" altLang="zh-CN" dirty="0" smtClean="0"/>
              <a:t>R4-160083, R4-160087, R4-160088, R4-160091, R4-160093, R4-161344, R4-161345, R4-161346, R4-161347, R4-161348)</a:t>
            </a:r>
            <a:endParaRPr lang="pt-BR" altLang="zh-CN" dirty="0"/>
          </a:p>
          <a:p>
            <a:pPr marL="742950" lvl="2" indent="-342900"/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646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LTE FDD 2.6GHz SDL and LTE CA 2DL/1UL with Band 3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8 contributions, 5 approved</a:t>
            </a:r>
          </a:p>
          <a:p>
            <a:pPr marL="742950" lvl="2" indent="-342900"/>
            <a:r>
              <a:rPr lang="en-US" altLang="zh-CN" dirty="0" smtClean="0"/>
              <a:t>General, 5 contributions, 3 approved</a:t>
            </a:r>
          </a:p>
          <a:p>
            <a:pPr marL="1200150" lvl="3" indent="-342900"/>
            <a:r>
              <a:rPr lang="en-US" altLang="zh-CN" dirty="0" smtClean="0"/>
              <a:t>Work plan (R4-160244)</a:t>
            </a:r>
          </a:p>
          <a:p>
            <a:pPr marL="1200150" lvl="3" indent="-342900"/>
            <a:r>
              <a:rPr lang="en-US" altLang="zh-CN" dirty="0"/>
              <a:t>TR 36.858 </a:t>
            </a:r>
            <a:r>
              <a:rPr lang="en-US" altLang="zh-CN" dirty="0" smtClean="0"/>
              <a:t>V0.0.0 (R4-160925)</a:t>
            </a:r>
          </a:p>
          <a:p>
            <a:pPr marL="1200150" lvl="3" indent="-342900"/>
            <a:r>
              <a:rPr lang="en-US" altLang="zh-CN" dirty="0" smtClean="0"/>
              <a:t>TP for TR Regulatory requirements (R4-160924) </a:t>
            </a:r>
          </a:p>
          <a:p>
            <a:pPr marL="742950" lvl="2" indent="-342900"/>
            <a:r>
              <a:rPr lang="en-US" altLang="zh-CN" dirty="0" smtClean="0"/>
              <a:t>2 TP approved (</a:t>
            </a:r>
            <a:r>
              <a:rPr lang="pt-BR" altLang="zh-CN" dirty="0" smtClean="0"/>
              <a:t>R4-161094, R4-161095)</a:t>
            </a: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6799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3"/>
          <p:cNvSpPr>
            <a:spLocks noGrp="1"/>
          </p:cNvSpPr>
          <p:nvPr>
            <p:ph type="title"/>
          </p:nvPr>
        </p:nvSpPr>
        <p:spPr>
          <a:xfrm>
            <a:off x="468313" y="244475"/>
            <a:ext cx="6834187" cy="1143000"/>
          </a:xfrm>
        </p:spPr>
        <p:txBody>
          <a:bodyPr/>
          <a:lstStyle/>
          <a:p>
            <a:r>
              <a:rPr lang="sv-SE" altLang="en-US" smtClean="0"/>
              <a:t>Spectrum Study Items</a:t>
            </a:r>
            <a:br>
              <a:rPr lang="sv-SE" altLang="en-US" smtClean="0"/>
            </a:br>
            <a:r>
              <a:rPr lang="sv-SE" altLang="en-US" smtClean="0"/>
              <a:t>HPUE for Band 41</a:t>
            </a:r>
            <a:endParaRPr lang="fi-FI" altLang="en-US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641475"/>
            <a:ext cx="8367712" cy="4759325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18 contributions, 2 approved</a:t>
            </a:r>
          </a:p>
          <a:p>
            <a:pPr marL="742950" lvl="2" indent="-342900"/>
            <a:r>
              <a:rPr lang="en-US" altLang="zh-CN" dirty="0" smtClean="0"/>
              <a:t>General, 1 contributions, 1 approved</a:t>
            </a:r>
          </a:p>
          <a:p>
            <a:pPr marL="1200150" lvl="3" indent="-342900">
              <a:buFont typeface="Arial" charset="0"/>
              <a:buChar char="•"/>
            </a:pPr>
            <a:r>
              <a:rPr lang="fi-FI" altLang="zh-CN" sz="1600" dirty="0" smtClean="0"/>
              <a:t>TR 36.866v 0.3.0 (R4-160464)</a:t>
            </a:r>
          </a:p>
          <a:p>
            <a:pPr marL="742950" lvl="2" indent="-342900"/>
            <a:r>
              <a:rPr lang="fi-FI" altLang="zh-CN" dirty="0" smtClean="0"/>
              <a:t>Impact on licensed bands, 5 contributions, 0 approved</a:t>
            </a:r>
          </a:p>
          <a:p>
            <a:pPr marL="742950" lvl="2" indent="-342900"/>
            <a:r>
              <a:rPr lang="fi-FI" altLang="zh-CN" dirty="0" smtClean="0"/>
              <a:t>Impact to TDD/FDD CA combinatio, no contributions</a:t>
            </a:r>
            <a:endParaRPr lang="fi-FI" altLang="zh-CN" dirty="0"/>
          </a:p>
          <a:p>
            <a:pPr marL="742950" lvl="2" indent="-342900"/>
            <a:r>
              <a:rPr lang="fi-FI" altLang="zh-CN" dirty="0" smtClean="0"/>
              <a:t>Impact on core RF requirements for TDD B41, 9 contributions, 1 approved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US" altLang="zh-CN" sz="1600" dirty="0"/>
              <a:t>Band 41 HPUE Way </a:t>
            </a:r>
            <a:r>
              <a:rPr lang="en-US" altLang="zh-CN" sz="1600" dirty="0" smtClean="0"/>
              <a:t>Forward(R4-161488)</a:t>
            </a:r>
            <a:endParaRPr lang="fi-FI" altLang="zh-CN" sz="1600" dirty="0" smtClean="0"/>
          </a:p>
          <a:p>
            <a:pPr marL="742950" lvl="2" indent="-342900"/>
            <a:r>
              <a:rPr lang="fi-FI" altLang="zh-CN" dirty="0" smtClean="0"/>
              <a:t>New PA models, no contributions</a:t>
            </a:r>
          </a:p>
          <a:p>
            <a:pPr marL="742950" lvl="2" indent="-342900"/>
            <a:r>
              <a:rPr lang="fi-FI" altLang="zh-CN" dirty="0" smtClean="0"/>
              <a:t>Impact on BS blocking, no contributions</a:t>
            </a:r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9529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Work&amp;Study Items</a:t>
            </a:r>
            <a:br>
              <a:rPr lang="sv-SE" altLang="en-US" dirty="0" smtClean="0"/>
            </a:br>
            <a:r>
              <a:rPr lang="sv-SE" altLang="en-US" dirty="0" smtClean="0"/>
              <a:t>LTE &amp;HSPA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405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Multi-Band CS testing with three or more bands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8 contributions, 3 approved</a:t>
            </a:r>
          </a:p>
          <a:p>
            <a:pPr marL="742950" lvl="2" indent="-342900"/>
            <a:r>
              <a:rPr lang="en-US" altLang="zh-CN" dirty="0" smtClean="0"/>
              <a:t>General, 4 contributions, 3 approved</a:t>
            </a:r>
          </a:p>
          <a:p>
            <a:pPr marL="1200150" lvl="3" indent="-342900"/>
            <a:r>
              <a:rPr lang="en-US" altLang="zh-CN" dirty="0" smtClean="0"/>
              <a:t>Work plan (R4-160258)</a:t>
            </a:r>
          </a:p>
          <a:p>
            <a:pPr marL="1200150" lvl="3" indent="-342900"/>
            <a:r>
              <a:rPr lang="en-US" altLang="zh-CN" dirty="0"/>
              <a:t>TR </a:t>
            </a:r>
            <a:r>
              <a:rPr lang="en-US" altLang="zh-CN" dirty="0" smtClean="0"/>
              <a:t>37.871 skeleton (R4-160473)</a:t>
            </a:r>
          </a:p>
          <a:p>
            <a:pPr marL="1200150" lvl="3" indent="-342900"/>
            <a:r>
              <a:rPr lang="en-US" altLang="zh-CN" dirty="0"/>
              <a:t>TP for TR 37.871: Band combinations for feasible implementation of multi-band BS capable of operation in three or more </a:t>
            </a:r>
            <a:r>
              <a:rPr lang="en-US" altLang="zh-CN" dirty="0" smtClean="0"/>
              <a:t>bands (R4-161377) </a:t>
            </a:r>
          </a:p>
          <a:p>
            <a:pPr marL="742950" lvl="2" indent="-342900"/>
            <a:r>
              <a:rPr lang="en-US" altLang="zh-CN" dirty="0" smtClean="0"/>
              <a:t>BS RF, 4 contributions, 0 approved</a:t>
            </a: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119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Performance enhancements for high speed scenario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45 contributions, 5 approved</a:t>
            </a:r>
          </a:p>
          <a:p>
            <a:pPr marL="742950" lvl="2" indent="-342900"/>
            <a:r>
              <a:rPr lang="en-US" altLang="zh-CN" dirty="0" smtClean="0"/>
              <a:t>General, 4 contributions, 1 approved</a:t>
            </a:r>
          </a:p>
          <a:p>
            <a:pPr marL="1200150" lvl="3" indent="-342900"/>
            <a:r>
              <a:rPr lang="en-US" altLang="zh-CN" dirty="0" smtClean="0"/>
              <a:t>Work plan (R4-160420)</a:t>
            </a:r>
          </a:p>
          <a:p>
            <a:pPr marL="742950" lvl="2" indent="-342900"/>
            <a:r>
              <a:rPr lang="en-US" altLang="zh-CN" dirty="0" smtClean="0"/>
              <a:t>RRM</a:t>
            </a:r>
            <a:r>
              <a:rPr lang="zh-CN" altLang="en-US" dirty="0" smtClean="0"/>
              <a:t> </a:t>
            </a:r>
            <a:r>
              <a:rPr lang="en-US" altLang="zh-CN" dirty="0" smtClean="0"/>
              <a:t>requirements, 15 contributions, 0 approved</a:t>
            </a:r>
          </a:p>
          <a:p>
            <a:pPr marL="742950" lvl="2" indent="-342900"/>
            <a:r>
              <a:rPr lang="en-US" altLang="zh-CN" dirty="0" smtClean="0"/>
              <a:t>UE demodulation, 12 contributions, 1 approved</a:t>
            </a:r>
          </a:p>
          <a:p>
            <a:pPr marL="1200150" lvl="3" indent="-342900"/>
            <a:r>
              <a:rPr lang="en-US" altLang="zh-CN" dirty="0" smtClean="0"/>
              <a:t>WF on UE performance requirement under SFN (R4-161252)</a:t>
            </a:r>
          </a:p>
          <a:p>
            <a:pPr marL="742950" lvl="2" indent="-342900"/>
            <a:r>
              <a:rPr lang="en-US" altLang="zh-CN" dirty="0" smtClean="0"/>
              <a:t>UE CSI reporting, no contributions</a:t>
            </a:r>
          </a:p>
          <a:p>
            <a:pPr marL="742950" lvl="2" indent="-342900"/>
            <a:r>
              <a:rPr lang="en-US" altLang="zh-CN" dirty="0" smtClean="0"/>
              <a:t>BS demodulation, 14 contributions, 3 approved</a:t>
            </a:r>
          </a:p>
          <a:p>
            <a:pPr marL="1200150" lvl="3" indent="-342900"/>
            <a:r>
              <a:rPr lang="en-US" altLang="zh-CN" dirty="0"/>
              <a:t>Way forward on PRACH performance </a:t>
            </a:r>
            <a:r>
              <a:rPr lang="en-US" altLang="zh-CN" dirty="0" smtClean="0"/>
              <a:t>enhancement (R4-161253)</a:t>
            </a:r>
            <a:endParaRPr lang="en-US" altLang="zh-CN" dirty="0"/>
          </a:p>
          <a:p>
            <a:pPr marL="1200150" lvl="3" indent="-342900"/>
            <a:r>
              <a:rPr lang="en-US" altLang="zh-CN" dirty="0"/>
              <a:t>Draft LS on A New PRACH Cyclic Shift Restriction </a:t>
            </a:r>
            <a:r>
              <a:rPr lang="en-US" altLang="zh-CN" dirty="0" smtClean="0"/>
              <a:t>Set (R4-161254)</a:t>
            </a:r>
            <a:endParaRPr lang="en-US" altLang="zh-CN" dirty="0"/>
          </a:p>
          <a:p>
            <a:pPr marL="1200150" lvl="3" indent="-342900"/>
            <a:r>
              <a:rPr lang="en-US" altLang="zh-CN" dirty="0"/>
              <a:t>Simulation assumptions for BS demodulation performance of </a:t>
            </a:r>
            <a:r>
              <a:rPr lang="en-US" altLang="zh-CN" dirty="0" smtClean="0"/>
              <a:t>TU600 (R4-161255)</a:t>
            </a: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5912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Support for V2V services based on LTE </a:t>
            </a:r>
            <a:r>
              <a:rPr lang="en-GB" altLang="zh-CN" dirty="0" err="1"/>
              <a:t>sidelink</a:t>
            </a:r>
            <a:r>
              <a:rPr lang="en-GB" altLang="zh-CN" dirty="0"/>
              <a:t> 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200" dirty="0" smtClean="0"/>
              <a:t>18 contributions, 4 approved</a:t>
            </a:r>
          </a:p>
          <a:p>
            <a:pPr marL="742950" lvl="2" indent="-342900"/>
            <a:r>
              <a:rPr lang="en-US" altLang="zh-CN" dirty="0" smtClean="0"/>
              <a:t>General, 14 contributions, 4 approved</a:t>
            </a:r>
          </a:p>
          <a:p>
            <a:pPr marL="1200150" lvl="3" indent="-342900"/>
            <a:r>
              <a:rPr lang="en-US" altLang="zh-CN" dirty="0"/>
              <a:t>Work plan for V2V </a:t>
            </a:r>
            <a:r>
              <a:rPr lang="en-US" altLang="zh-CN" dirty="0" smtClean="0"/>
              <a:t>Service (R$-161159)</a:t>
            </a:r>
            <a:endParaRPr lang="en-US" altLang="zh-CN" dirty="0"/>
          </a:p>
          <a:p>
            <a:pPr marL="1200150" lvl="3" indent="-342900"/>
            <a:r>
              <a:rPr lang="en-US" altLang="zh-CN" dirty="0"/>
              <a:t>Operating bands plan for V2V </a:t>
            </a:r>
            <a:r>
              <a:rPr lang="en-US" altLang="zh-CN" dirty="0" smtClean="0"/>
              <a:t>Service (R4-161407)</a:t>
            </a:r>
            <a:endParaRPr lang="en-US" altLang="zh-CN" dirty="0"/>
          </a:p>
          <a:p>
            <a:pPr marL="1200150" lvl="3" indent="-342900"/>
            <a:r>
              <a:rPr lang="en-US" altLang="zh-CN" dirty="0"/>
              <a:t>WF on V2V Coexistence </a:t>
            </a:r>
            <a:r>
              <a:rPr lang="en-US" altLang="zh-CN" dirty="0" smtClean="0"/>
              <a:t>scenarios (R4-161498)</a:t>
            </a:r>
            <a:endParaRPr lang="en-US" altLang="zh-CN" dirty="0"/>
          </a:p>
          <a:p>
            <a:pPr marL="1200150" lvl="3" indent="-342900"/>
            <a:r>
              <a:rPr lang="en-US" altLang="zh-CN" dirty="0"/>
              <a:t>WF on V2V Coexistence simulation </a:t>
            </a:r>
            <a:r>
              <a:rPr lang="en-US" altLang="zh-CN" dirty="0" smtClean="0"/>
              <a:t>parameters (R4-161499)</a:t>
            </a:r>
            <a:endParaRPr lang="en-US" altLang="zh-CN" dirty="0"/>
          </a:p>
          <a:p>
            <a:pPr marL="742950" lvl="2" indent="-342900"/>
            <a:r>
              <a:rPr lang="en-US" altLang="zh-CN" dirty="0" smtClean="0"/>
              <a:t>UE RF</a:t>
            </a:r>
            <a:r>
              <a:rPr lang="zh-CN" altLang="en-US" dirty="0" smtClean="0"/>
              <a:t> </a:t>
            </a:r>
            <a:r>
              <a:rPr lang="en-US" altLang="zh-CN" dirty="0" smtClean="0"/>
              <a:t>requirements, 1 contributions, 0 approved</a:t>
            </a:r>
          </a:p>
          <a:p>
            <a:pPr marL="742950" lvl="2" indent="-342900"/>
            <a:r>
              <a:rPr lang="en-US" altLang="zh-CN" dirty="0" smtClean="0"/>
              <a:t>RRM requirements, 3 contributions, 0 approved</a:t>
            </a:r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10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smtClean="0"/>
              <a:t>Spectrum related WI/SI status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479469"/>
              </p:ext>
            </p:extLst>
          </p:nvPr>
        </p:nvGraphicFramePr>
        <p:xfrm>
          <a:off x="266700" y="1487488"/>
          <a:ext cx="8640763" cy="2275860"/>
        </p:xfrm>
        <a:graphic>
          <a:graphicData uri="http://schemas.openxmlformats.org/drawingml/2006/table">
            <a:tbl>
              <a:tblPr/>
              <a:tblGrid>
                <a:gridCol w="5008563"/>
                <a:gridCol w="839787"/>
                <a:gridCol w="871538"/>
                <a:gridCol w="1201737"/>
                <a:gridCol w="719138"/>
              </a:tblGrid>
              <a:tr h="1333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revised finish dates by red font, completed WIs by green highlights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or WID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Rel-13 WI (bands and HSPA)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700MHz E-UTRA FDD Band for Arab Region</a:t>
                      </a:r>
                      <a:endParaRPr kumimoji="0" lang="fi-FI" altLang="ja-JP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RP-151715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100/100 %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HSPA Dual-Band UL carrier aggregation  (Performance)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12/2014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RP-151844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Rel-13 WI  (Inter-band CA for 3DL)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3 Band Carrier Aggregation (3DL/1UL) for Band 1, Band  8 and Band  28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12/2014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40/40 %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3 Band Carrier Aggregation (3DL/1UL) for Band 2, Band  4 and Band  7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100/100 %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3 Band Carrier Aggregation (3DL/1UL) for Band 2, Band  7 and Band  12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100/100 %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3 Band Carrier Aggregation (3DL/1UL) for Band 3, Band  8 and Band  28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12/2014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40/40 %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3 Band Carrier Aggregation (3DL/1UL) for Band 8, Band  42 and Band  42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12/2014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Rel-13 WI  (Inter-band CA for 4DL)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4 Band Carrier Aggregation (4DL/1UL) of Band 2, Band 4, Band 7 and Band 12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4 Band Carrier Aggregation (4DL/1UL) of Band 4, Band 4, Band 5 and Band 30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4 Band Carrier Aggregation (4DL/1UL) of Band 4, Band 4, Band 12 and Band 30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4 Band Carrier Aggregation (4DL/1UL) of Band 4, Band 4, Band 29 and Band 30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Rel-13 WI  (Inter-band CA for 5DL)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LTE Advanced 5 Band Carrier Aggregation (5DL/1UL) of Band 1, Band 3, Band 7, Band 7 and Band  28</a:t>
                      </a:r>
                      <a:endParaRPr kumimoji="0" lang="fi-FI" altLang="ja-JP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LTE Advanced 5 Band Carrier Aggregation (5DL/1UL) of Band 3, Band 3, Band 7, Band 7 and Band  28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09/2015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RP-151640</a:t>
                      </a: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smtClean="0"/>
              <a:t>Changes and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54000" y="636588"/>
            <a:ext cx="8729663" cy="581501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endParaRPr lang="en-GB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Intra-band CA (R4-161306)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2DL/1UL inter-band CA (R4-161489)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3DL/1UL inter-band CA (R4-161304)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4DL/1UL inter-band CA (R4-161305)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5DL/1UL inter-band CA (R4-161105)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2DL/2UL inter-band CA (R4-160601)</a:t>
            </a:r>
          </a:p>
          <a:p>
            <a:pPr marL="742950" lvl="2" indent="-342900"/>
            <a:r>
              <a:rPr lang="en-GB" altLang="zh-CN" sz="1400" dirty="0" err="1" smtClean="0">
                <a:ea typeface="SimSun" pitchFamily="2" charset="-122"/>
              </a:rPr>
              <a:t>xDL</a:t>
            </a:r>
            <a:r>
              <a:rPr lang="en-GB" altLang="zh-CN" sz="1400" dirty="0" smtClean="0">
                <a:ea typeface="SimSun" pitchFamily="2" charset="-122"/>
              </a:rPr>
              <a:t>/2UL inter-band CA (R4-161307)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3DL/3UL inter-band CA  - No updated</a:t>
            </a:r>
          </a:p>
          <a:p>
            <a:r>
              <a:rPr lang="en-US" altLang="zh-CN" sz="1800" dirty="0" smtClean="0"/>
              <a:t>Other new Work Item proposals  (4 pcs)</a:t>
            </a:r>
          </a:p>
          <a:p>
            <a:pPr marL="342900" lvl="1" indent="-342900"/>
            <a:r>
              <a:rPr lang="en-US" altLang="zh-CN" sz="1600" dirty="0" smtClean="0"/>
              <a:t>RF session (0 pcs)</a:t>
            </a:r>
          </a:p>
          <a:p>
            <a:pPr marL="342900" lvl="1" indent="-342900"/>
            <a:r>
              <a:rPr lang="en-US" altLang="zh-CN" sz="1600" dirty="0" smtClean="0"/>
              <a:t>RRM/demodulation session (4 pcs)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Measurement gap enhancement</a:t>
            </a:r>
          </a:p>
          <a:p>
            <a:pPr marL="742950" lvl="2" indent="-342900"/>
            <a:r>
              <a:rPr lang="en-GB" altLang="zh-CN" sz="1400" dirty="0" err="1" smtClean="0">
                <a:ea typeface="SimSun" pitchFamily="2" charset="-122"/>
              </a:rPr>
              <a:t>IncMon</a:t>
            </a:r>
            <a:r>
              <a:rPr lang="en-GB" altLang="zh-CN" sz="1400" dirty="0" smtClean="0">
                <a:ea typeface="SimSun" pitchFamily="2" charset="-122"/>
              </a:rPr>
              <a:t> Enhancement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4Rx with CA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Further indoor positioning enhancement for UTRA and LTE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457200" y="42863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RAN4 capacity assesment for the</a:t>
            </a:r>
            <a:br>
              <a:rPr lang="fi-FI" altLang="en-US" dirty="0" smtClean="0"/>
            </a:br>
            <a:r>
              <a:rPr lang="fi-FI" altLang="en-US" dirty="0" smtClean="0"/>
              <a:t>2nd quarter of 2016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446088" y="1268413"/>
            <a:ext cx="8229600" cy="5075237"/>
          </a:xfrm>
        </p:spPr>
        <p:txBody>
          <a:bodyPr/>
          <a:lstStyle/>
          <a:p>
            <a:r>
              <a:rPr lang="fi-FI" altLang="en-US" sz="2000" dirty="0" smtClean="0"/>
              <a:t>Progress well in 1Q/2015</a:t>
            </a:r>
          </a:p>
          <a:p>
            <a:r>
              <a:rPr lang="fi-FI" altLang="en-US" sz="2000" dirty="0" smtClean="0"/>
              <a:t>Rel-13 spectrum WI/SIs</a:t>
            </a:r>
          </a:p>
          <a:p>
            <a:pPr lvl="1"/>
            <a:r>
              <a:rPr lang="fi-FI" altLang="en-US" sz="1600" dirty="0" smtClean="0"/>
              <a:t>11 WI/SI completed</a:t>
            </a:r>
          </a:p>
          <a:p>
            <a:pPr lvl="1"/>
            <a:r>
              <a:rPr lang="fi-FI" altLang="en-US" sz="1600" dirty="0" smtClean="0"/>
              <a:t>2 WI shift to Rel-14</a:t>
            </a:r>
          </a:p>
          <a:p>
            <a:r>
              <a:rPr lang="fi-FI" altLang="en-US" sz="2000" dirty="0" smtClean="0"/>
              <a:t>Rel-13 WIs other than spectrum</a:t>
            </a:r>
          </a:p>
          <a:p>
            <a:pPr lvl="1"/>
            <a:r>
              <a:rPr lang="fi-FI" altLang="en-US" sz="1600" dirty="0" smtClean="0"/>
              <a:t>14 WI/SI ongoing</a:t>
            </a:r>
          </a:p>
          <a:p>
            <a:pPr lvl="1"/>
            <a:r>
              <a:rPr lang="fi-FI" altLang="en-US" sz="1600" dirty="0" smtClean="0"/>
              <a:t>6 WI/SI completed</a:t>
            </a:r>
          </a:p>
          <a:p>
            <a:r>
              <a:rPr lang="fi-FI" altLang="en-US" sz="2000" dirty="0" smtClean="0"/>
              <a:t>Rel-14 spectrum WI/SI</a:t>
            </a:r>
          </a:p>
          <a:p>
            <a:pPr lvl="1"/>
            <a:r>
              <a:rPr lang="fi-FI" altLang="en-US" sz="1600" dirty="0" smtClean="0"/>
              <a:t>All 11 WI/SI ongoing</a:t>
            </a:r>
          </a:p>
          <a:p>
            <a:r>
              <a:rPr lang="fi-FI" altLang="en-US" sz="2000" dirty="0" smtClean="0"/>
              <a:t>Rel-14 WI other than spectrum</a:t>
            </a:r>
          </a:p>
          <a:p>
            <a:pPr lvl="1"/>
            <a:r>
              <a:rPr lang="fi-FI" altLang="en-US" sz="1600" dirty="0" smtClean="0"/>
              <a:t>All 4 WI/SI ongoing</a:t>
            </a:r>
          </a:p>
          <a:p>
            <a:r>
              <a:rPr lang="fi-FI" altLang="en-US" sz="2000" dirty="0" smtClean="0"/>
              <a:t>There is </a:t>
            </a:r>
            <a:r>
              <a:rPr lang="fi-FI" altLang="en-US" sz="2000" dirty="0" smtClean="0">
                <a:solidFill>
                  <a:srgbClr val="FF0000"/>
                </a:solidFill>
              </a:rPr>
              <a:t>No</a:t>
            </a:r>
            <a:r>
              <a:rPr lang="fi-FI" altLang="en-US" sz="2000" dirty="0" smtClean="0"/>
              <a:t> room to start some new topics in RAN#71</a:t>
            </a:r>
          </a:p>
          <a:p>
            <a:pPr lvl="1"/>
            <a:endParaRPr lang="fi-FI" altLang="en-US" sz="1600" dirty="0" smtClean="0"/>
          </a:p>
          <a:p>
            <a:pPr lvl="1"/>
            <a:endParaRPr lang="fi-FI" altLang="en-US" sz="1600" dirty="0" smtClean="0"/>
          </a:p>
          <a:p>
            <a:endParaRPr lang="fi-FI" altLang="en-US" sz="2000" dirty="0" smtClean="0"/>
          </a:p>
          <a:p>
            <a:endParaRPr lang="fi-FI" altLang="en-US" sz="1400" dirty="0" smtClean="0"/>
          </a:p>
          <a:p>
            <a:pPr lvl="1"/>
            <a:endParaRPr lang="en-US" altLang="en-US" sz="1600" dirty="0" smtClean="0"/>
          </a:p>
          <a:p>
            <a:pPr lvl="1"/>
            <a:endParaRPr lang="en-US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9671"/>
              </p:ext>
            </p:extLst>
          </p:nvPr>
        </p:nvGraphicFramePr>
        <p:xfrm>
          <a:off x="233012" y="1009116"/>
          <a:ext cx="8783638" cy="3627120"/>
        </p:xfrm>
        <a:graphic>
          <a:graphicData uri="http://schemas.openxmlformats.org/drawingml/2006/table">
            <a:tbl>
              <a:tblPr/>
              <a:tblGrid>
                <a:gridCol w="1839913"/>
                <a:gridCol w="231933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 – 10 December 2015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Sitges, Spain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RAN4-MIMO-OTA 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– 19 January 2016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Budapest, Hungary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RAN4-NB-IOT AH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 – 22 January 2016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Budapest, Hungary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GSMA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RAN4#78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– 19 February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Malta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 – 10 March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Göteborg</a:t>
                      </a: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 Sweden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RAN4#78bis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 – 15 April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San Jose del Cabo, Mexico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RAN4#79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 – 27 May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Nanjing, China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13– 16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Busan, South Korean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 – 26 August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Göteborg</a:t>
                      </a: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 Sweden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– 22 September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 (</a:t>
                      </a: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RAN4#80bis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 – 14 October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Ljubljana, Slovenia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November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US, </a:t>
                      </a:r>
                      <a:r>
                        <a:rPr kumimoji="0" lang="en-US" altLang="zh-CN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– 8 December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Vienna, Austria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323850" y="-50800"/>
            <a:ext cx="7200900" cy="360363"/>
          </a:xfrm>
        </p:spPr>
        <p:txBody>
          <a:bodyPr lIns="90488" tIns="44450" rIns="90488" bIns="44450">
            <a:normAutofit fontScale="90000"/>
          </a:bodyPr>
          <a:lstStyle/>
          <a:p>
            <a:r>
              <a:rPr lang="sv-SE" altLang="zh-CN" sz="2300" dirty="0" smtClean="0"/>
              <a:t>RAN WG4 Schedule 2016</a:t>
            </a:r>
            <a:endParaRPr lang="en-US" altLang="zh-CN" sz="23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>
          <a:xfrm>
            <a:off x="193675" y="257175"/>
            <a:ext cx="6834188" cy="663575"/>
          </a:xfrm>
        </p:spPr>
        <p:txBody>
          <a:bodyPr/>
          <a:lstStyle/>
          <a:p>
            <a:r>
              <a:rPr lang="sv-SE" altLang="en-US" smtClean="0"/>
              <a:t>Concluding remarks</a:t>
            </a:r>
            <a:endParaRPr lang="en-US" altLang="en-US" smtClean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8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>
                <a:solidFill>
                  <a:schemeClr val="hlink"/>
                </a:solidFill>
              </a:rPr>
              <a:t>Currently 50 Rel-12&amp;13 WI/SI impacting RAN4 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>
                <a:solidFill>
                  <a:schemeClr val="hlink"/>
                </a:solidFill>
              </a:rPr>
              <a:t>35 RAN4 led items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>
                <a:solidFill>
                  <a:schemeClr val="hlink"/>
                </a:solidFill>
              </a:rPr>
              <a:t>15 items led by other WG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>
                <a:solidFill>
                  <a:schemeClr val="hlink"/>
                </a:solidFill>
              </a:rPr>
              <a:t>18 WI/SIs </a:t>
            </a:r>
            <a:r>
              <a:rPr lang="sv-SE" altLang="en-US" sz="1800" dirty="0" smtClean="0">
                <a:solidFill>
                  <a:schemeClr val="hlink"/>
                </a:solidFill>
              </a:rPr>
              <a:t>core/perf parts proposed </a:t>
            </a:r>
            <a:r>
              <a:rPr lang="sv-SE" altLang="en-US" sz="1800" dirty="0">
                <a:solidFill>
                  <a:schemeClr val="hlink"/>
                </a:solidFill>
              </a:rPr>
              <a:t>to be completed (11 spectrum)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sv-SE" altLang="en-US" sz="1800" dirty="0" smtClean="0">
                <a:solidFill>
                  <a:schemeClr val="hlink"/>
                </a:solidFill>
              </a:rPr>
              <a:t>4</a:t>
            </a:r>
            <a:r>
              <a:rPr lang="en-GB" altLang="en-US" sz="1800" dirty="0" smtClean="0">
                <a:solidFill>
                  <a:schemeClr val="hlink"/>
                </a:solidFill>
              </a:rPr>
              <a:t> new WI/SIs proposed to RAN4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800" dirty="0" smtClean="0">
                <a:solidFill>
                  <a:schemeClr val="hlink"/>
                </a:solidFill>
              </a:rPr>
              <a:t>7 CA basket WI proposed to be updated</a:t>
            </a:r>
            <a:endParaRPr lang="en-GB" altLang="en-US" sz="18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800" b="1" dirty="0" smtClean="0">
                <a:solidFill>
                  <a:srgbClr val="C00000"/>
                </a:solidFill>
              </a:rPr>
              <a:t>2Q 2016 main goal is to focus on finalizing remaining  Rel-13 work  performance part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1400" b="1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endParaRPr lang="sv-SE" altLang="en-US" sz="18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>
                <a:solidFill>
                  <a:schemeClr val="hlink"/>
                </a:solidFill>
              </a:rPr>
              <a:t>Thanks to: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/>
              <a:t>Vice chairmen Xizeng Dai and Hiromasa Umeda for preparation and session chairing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/>
              <a:t>Issam Toufik for efficient secretary support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/>
              <a:t>Evening AH chairs: </a:t>
            </a:r>
          </a:p>
          <a:p>
            <a:pPr lvl="2">
              <a:lnSpc>
                <a:spcPct val="80000"/>
              </a:lnSpc>
              <a:spcBef>
                <a:spcPct val="15000"/>
              </a:spcBef>
            </a:pPr>
            <a:r>
              <a:rPr lang="en-US" altLang="en-US" sz="1200" kern="1200" dirty="0">
                <a:latin typeface="Calibri" pitchFamily="34" charset="0"/>
                <a:ea typeface="MS PGothic" pitchFamily="34" charset="-128"/>
              </a:rPr>
              <a:t>Richard </a:t>
            </a:r>
            <a:r>
              <a:rPr lang="en-US" altLang="en-US" sz="1200" kern="1200" dirty="0" smtClean="0">
                <a:latin typeface="Calibri" pitchFamily="34" charset="0"/>
                <a:ea typeface="MS PGothic" pitchFamily="34" charset="-128"/>
              </a:rPr>
              <a:t>Kybett, </a:t>
            </a:r>
            <a:r>
              <a:rPr lang="fi-FI" altLang="en-US" sz="1200" dirty="0">
                <a:ea typeface="MS PGothic" pitchFamily="34" charset="-128"/>
              </a:rPr>
              <a:t>Andrey Chervyakov </a:t>
            </a:r>
            <a:r>
              <a:rPr lang="fi-FI" altLang="en-US" sz="1200" dirty="0" smtClean="0">
                <a:ea typeface="MS PGothic" pitchFamily="34" charset="-128"/>
              </a:rPr>
              <a:t>, </a:t>
            </a:r>
            <a:r>
              <a:rPr lang="fi-FI" altLang="en-US" sz="1200" dirty="0">
                <a:ea typeface="MS PGothic" pitchFamily="34" charset="-128"/>
              </a:rPr>
              <a:t>Shan </a:t>
            </a:r>
            <a:r>
              <a:rPr lang="fi-FI" altLang="en-US" sz="1200" dirty="0" smtClean="0">
                <a:ea typeface="MS PGothic" pitchFamily="34" charset="-128"/>
              </a:rPr>
              <a:t>Yang</a:t>
            </a:r>
            <a:r>
              <a:rPr lang="sv-SE" altLang="en-US" sz="1200" dirty="0" smtClean="0">
                <a:ea typeface="MS PGothic" pitchFamily="34" charset="-128"/>
              </a:rPr>
              <a:t>, </a:t>
            </a:r>
            <a:r>
              <a:rPr lang="fi-FI" altLang="en-US" sz="1200" dirty="0">
                <a:ea typeface="MS PGothic" pitchFamily="34" charset="-128"/>
              </a:rPr>
              <a:t>Anatoliy Ioffe </a:t>
            </a:r>
            <a:r>
              <a:rPr lang="fi-FI" altLang="en-US" sz="1200" dirty="0" smtClean="0">
                <a:ea typeface="MS PGothic" pitchFamily="34" charset="-128"/>
              </a:rPr>
              <a:t>, </a:t>
            </a:r>
            <a:r>
              <a:rPr lang="en-US" altLang="en-US" sz="1200" dirty="0">
                <a:ea typeface="MS PGothic" pitchFamily="34" charset="-128"/>
              </a:rPr>
              <a:t>Steven </a:t>
            </a:r>
            <a:r>
              <a:rPr lang="en-US" altLang="en-US" sz="1200" dirty="0" smtClean="0">
                <a:ea typeface="MS PGothic" pitchFamily="34" charset="-128"/>
              </a:rPr>
              <a:t>Chen, </a:t>
            </a:r>
            <a:r>
              <a:rPr lang="en-US" altLang="en-US" sz="1200" dirty="0">
                <a:ea typeface="MS PGothic" pitchFamily="34" charset="-128"/>
              </a:rPr>
              <a:t>Chris </a:t>
            </a:r>
            <a:r>
              <a:rPr lang="en-US" altLang="en-US" sz="1200" dirty="0" err="1" smtClean="0">
                <a:ea typeface="MS PGothic" pitchFamily="34" charset="-128"/>
              </a:rPr>
              <a:t>Callender</a:t>
            </a:r>
            <a:r>
              <a:rPr lang="en-US" altLang="en-US" sz="1200" dirty="0" smtClean="0">
                <a:ea typeface="MS PGothic" pitchFamily="34" charset="-128"/>
              </a:rPr>
              <a:t>, </a:t>
            </a:r>
            <a:r>
              <a:rPr lang="fi-FI" altLang="en-US" sz="1200" dirty="0">
                <a:ea typeface="MS PGothic" pitchFamily="34" charset="-128"/>
              </a:rPr>
              <a:t>Gene </a:t>
            </a:r>
            <a:r>
              <a:rPr lang="fi-FI" altLang="en-US" sz="1200" dirty="0" smtClean="0">
                <a:ea typeface="MS PGothic" pitchFamily="34" charset="-128"/>
              </a:rPr>
              <a:t>Fong, </a:t>
            </a:r>
            <a:r>
              <a:rPr lang="fi-FI" altLang="en-US" sz="1200" dirty="0">
                <a:ea typeface="MS PGothic" pitchFamily="34" charset="-128"/>
              </a:rPr>
              <a:t>Petri Vasenkari </a:t>
            </a:r>
            <a:r>
              <a:rPr lang="fi-FI" altLang="en-US" sz="1200" dirty="0" smtClean="0">
                <a:ea typeface="MS PGothic" pitchFamily="34" charset="-128"/>
              </a:rPr>
              <a:t>, Hao Jiang</a:t>
            </a:r>
            <a:endParaRPr lang="sv-SE" altLang="en-US" sz="120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/>
              <a:t>Delegates for enthusiastic contributions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GB" altLang="en-US" sz="1600" dirty="0" smtClean="0">
                <a:cs typeface="Arial" charset="0"/>
              </a:rPr>
              <a:t>EF3 and Intel </a:t>
            </a:r>
            <a:r>
              <a:rPr lang="sv-SE" altLang="en-US" sz="1600" dirty="0" smtClean="0"/>
              <a:t>for meeting hosting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730934"/>
              </p:ext>
            </p:extLst>
          </p:nvPr>
        </p:nvGraphicFramePr>
        <p:xfrm>
          <a:off x="168048" y="1684339"/>
          <a:ext cx="8640762" cy="1307043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font,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completed WIs by green highlights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 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RP-151913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55/-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8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Base Station (BS) RF requirements for Active Antenna System (AAS)</a:t>
                      </a:r>
                      <a:endParaRPr kumimoji="0" lang="fi-FI" altLang="ja-JP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RP-151809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RP-152216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100/-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CRS Interference Mitigation for LTE Homogenous Deployments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RP-151718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-/100 %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requirements of MMSE-IRC receiver for LTE BS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RP-151741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-/80 %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DL 4 Rx antenna ports (Performance)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RP-151768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Interference mitigation for downlink control channels of LTE </a:t>
                      </a:r>
                      <a:endParaRPr kumimoji="0" lang="en-US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RP-151874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-/70 %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 Rel-14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496426"/>
              </p:ext>
            </p:extLst>
          </p:nvPr>
        </p:nvGraphicFramePr>
        <p:xfrm>
          <a:off x="212498" y="1282927"/>
          <a:ext cx="8640762" cy="2024055"/>
        </p:xfrm>
        <a:graphic>
          <a:graphicData uri="http://schemas.openxmlformats.org/drawingml/2006/table">
            <a:tbl>
              <a:tblPr/>
              <a:tblGrid>
                <a:gridCol w="5008562"/>
                <a:gridCol w="839788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(Band)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AWS-3/4 Band for LTE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RP-151731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60/0 %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WI (2DL CA)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FDD 2.6GHz Supplemental DL band and LTE Carrier Aggregation with Band 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RP-152253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40/0 %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RP-152250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60/0 %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RP-152196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20/0 %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RP-152278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RP-152249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30/0 %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RP-151671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RP-152237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20/0 %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3DL/3UL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RP-152241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SI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Study on- New Band 41 UE power class supporting +26 </a:t>
                      </a:r>
                      <a:r>
                        <a:rPr kumimoji="0" lang="en-US" altLang="ja-JP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dBm</a:t>
                      </a:r>
                      <a:endParaRPr kumimoji="0" lang="en-US" altLang="ja-JP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RP-152248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40 %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09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25592"/>
              </p:ext>
            </p:extLst>
          </p:nvPr>
        </p:nvGraphicFramePr>
        <p:xfrm>
          <a:off x="249691" y="1774146"/>
          <a:ext cx="8640762" cy="571828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RP-152263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Multi-Band Base Station testing with three or more bands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RP-152205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50/5 %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46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219621</TotalTime>
  <Words>6593</Words>
  <Application>Microsoft Office PowerPoint</Application>
  <PresentationFormat>On-screen Show (4:3)</PresentationFormat>
  <Paragraphs>1842</Paragraphs>
  <Slides>63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3gpp</vt:lpstr>
      <vt:lpstr>  </vt:lpstr>
      <vt:lpstr>Meetings</vt:lpstr>
      <vt:lpstr>2016 Statistics</vt:lpstr>
      <vt:lpstr>Work Load Analysis</vt:lpstr>
      <vt:lpstr>Executive Summary</vt:lpstr>
      <vt:lpstr>Spectrum related WI/SI status Rel-13</vt:lpstr>
      <vt:lpstr>Non-spectrum related WI/SI status RAN4 led items Rel-13</vt:lpstr>
      <vt:lpstr>Spectrum related WI/SI status Rel-14</vt:lpstr>
      <vt:lpstr>Non-spectrum related WI/SI status RAN4 led items Rel-14</vt:lpstr>
      <vt:lpstr>Status of other WG led WI/SIs  impacting RAN4</vt:lpstr>
      <vt:lpstr>Rel-13 Work Items HSPA &amp; LTE</vt:lpstr>
      <vt:lpstr>LTE UE TRP and TRS &amp; UTRA Hand Phantom related UE TRP and TRS</vt:lpstr>
      <vt:lpstr>BS RF requirements for Active Antenna Array System (AAS)</vt:lpstr>
      <vt:lpstr>LTE MIMO OTA</vt:lpstr>
      <vt:lpstr>Interference Mitigation for DL control channels of LTE</vt:lpstr>
      <vt:lpstr>CRS Interference Mitigation for LTE Homogeneous Deployments</vt:lpstr>
      <vt:lpstr>MMSE-IRC receiver for LTE BS</vt:lpstr>
      <vt:lpstr>Further LTE Physical Layer Enhancements for MTC</vt:lpstr>
      <vt:lpstr>LTE DL 4RX antenna ports</vt:lpstr>
      <vt:lpstr>LTE Dual Connectivity Enhancements</vt:lpstr>
      <vt:lpstr>LTE-WLAN Radio Level Integration and Interworking Enhancements</vt:lpstr>
      <vt:lpstr>MC Load Distribution of UEs in LTE</vt:lpstr>
      <vt:lpstr>LAA to Unlicensed Spectrum</vt:lpstr>
      <vt:lpstr>LTE CA Enhancements Beyond 5 Carriers</vt:lpstr>
      <vt:lpstr>HSPA Dual-Band UL CA </vt:lpstr>
      <vt:lpstr>LTE Inter-Band CA for 3DL </vt:lpstr>
      <vt:lpstr>LTE Inter-Band CA for 4DL </vt:lpstr>
      <vt:lpstr>LTE Inter-Band CA for 5DL </vt:lpstr>
      <vt:lpstr>MSD for CA and antenna coupling </vt:lpstr>
      <vt:lpstr>RAN Enhancements for extended DRX in LTE </vt:lpstr>
      <vt:lpstr>Power saving enhancements for UMTS </vt:lpstr>
      <vt:lpstr>Indoor Positioning enhancement for UTRA and LTE </vt:lpstr>
      <vt:lpstr>Narrow Band IoT (treated in parallel session) </vt:lpstr>
      <vt:lpstr>DL TPC enhancements for UMTS </vt:lpstr>
      <vt:lpstr>Elevation Beamforming / Full-Dimension (FD) MIMO for LTE  </vt:lpstr>
      <vt:lpstr>TEI-13 (1/2) </vt:lpstr>
      <vt:lpstr>TEI-13 (2/2) </vt:lpstr>
      <vt:lpstr>Rel-13 Work&amp;Study Items New frequency bands </vt:lpstr>
      <vt:lpstr>Spectrum Work Items 700 MHz LTE FDD Band for Arabic Region</vt:lpstr>
      <vt:lpstr>Rel-14 Specturm related WI/SI</vt:lpstr>
      <vt:lpstr>LTE Intra-Band CA including contiguous and non-contiguous </vt:lpstr>
      <vt:lpstr>LTE Inter-band CA for 2DL/1UL</vt:lpstr>
      <vt:lpstr>LTE Inter-band CA for 2DL/1UL</vt:lpstr>
      <vt:lpstr>LTE Inter-band CA for 3DL/1UL</vt:lpstr>
      <vt:lpstr>LTE Inter-band CA for 3DL/1UL</vt:lpstr>
      <vt:lpstr>LTE Inter-band CA for 4DL/1UL</vt:lpstr>
      <vt:lpstr>LTE Inter-band CA for 4DL/1UL</vt:lpstr>
      <vt:lpstr>LTE Inter-band CA for 5DL/1UL</vt:lpstr>
      <vt:lpstr>LTE Inter-band CA for 2DL/2UL</vt:lpstr>
      <vt:lpstr>LTE Inter-band CA for xDL/2UL with x=3,4,5</vt:lpstr>
      <vt:lpstr>LTE Inter-band CA for 3DL/3UL</vt:lpstr>
      <vt:lpstr>New AWS-3/4 for LTE</vt:lpstr>
      <vt:lpstr>LTE FDD 2.6GHz SDL and LTE CA 2DL/1UL with Band 3</vt:lpstr>
      <vt:lpstr>Spectrum Study Items HPUE for Band 41</vt:lpstr>
      <vt:lpstr>Rel-14 Work&amp;Study Items LTE &amp;HSPA</vt:lpstr>
      <vt:lpstr>Multi-Band CS testing with three or more bands</vt:lpstr>
      <vt:lpstr>Performance enhancements for high speed scenario</vt:lpstr>
      <vt:lpstr>Support for V2V services based on LTE sidelink </vt:lpstr>
      <vt:lpstr>RAN WG4 Work plan</vt:lpstr>
      <vt:lpstr>Changes and new WI/SI proposals</vt:lpstr>
      <vt:lpstr>RAN4 capacity assesment for the 2nd quarter of 2016</vt:lpstr>
      <vt:lpstr>RAN WG4 Schedule 2016</vt:lpstr>
      <vt:lpstr>Concluding remarks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3864</cp:revision>
  <dcterms:created xsi:type="dcterms:W3CDTF">2009-11-27T05:15:11Z</dcterms:created>
  <dcterms:modified xsi:type="dcterms:W3CDTF">2016-03-01T15:15:50Z</dcterms:modified>
</cp:coreProperties>
</file>