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bin" ContentType="application/vnd.openxmlformats-officedocument.presentationml.printerSettings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4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FFCC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782" autoAdjust="0"/>
    <p:restoredTop sz="99438" autoAdjust="0"/>
  </p:normalViewPr>
  <p:slideViewPr>
    <p:cSldViewPr>
      <p:cViewPr varScale="1">
        <p:scale>
          <a:sx n="110" d="100"/>
          <a:sy n="110" d="100"/>
        </p:scale>
        <p:origin x="-171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5" Type="http://schemas.openxmlformats.org/officeDocument/2006/relationships/printerSettings" Target="printerSettings/printerSettings1.bin"/><Relationship Id="rId6" Type="http://schemas.openxmlformats.org/officeDocument/2006/relationships/presProps" Target="presProps.xml"/><Relationship Id="rId7" Type="http://schemas.openxmlformats.org/officeDocument/2006/relationships/viewProps" Target="viewProps.xml"/><Relationship Id="rId8" Type="http://schemas.openxmlformats.org/officeDocument/2006/relationships/theme" Target="theme/theme1.xml"/><Relationship Id="rId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137EC0-D60B-4661-A8FA-4C0438DADB2E}" type="datetimeFigureOut">
              <a:rPr kumimoji="1" lang="ja-JP" altLang="en-US" smtClean="0"/>
              <a:t>3/9/16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397B2D-D937-4B9F-8567-9511CC5769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4212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397B2D-D937-4B9F-8567-9511CC5769B1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0784069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3/9/16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3/9/16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3/9/16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3/9/16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3/9/16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3/9/16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3/9/16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3/9/16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3/9/16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3/9/16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3/9/16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3/9/16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95536" y="2132856"/>
            <a:ext cx="8544654" cy="1470025"/>
          </a:xfrm>
        </p:spPr>
        <p:txBody>
          <a:bodyPr>
            <a:noAutofit/>
          </a:bodyPr>
          <a:lstStyle/>
          <a:p>
            <a:r>
              <a:rPr lang="en-US" altLang="ja-JP" sz="4000" dirty="0"/>
              <a:t>Way </a:t>
            </a:r>
            <a:r>
              <a:rPr lang="en-US" altLang="ja-JP" sz="4000" dirty="0" smtClean="0"/>
              <a:t>Forward </a:t>
            </a:r>
            <a:br>
              <a:rPr lang="en-US" altLang="ja-JP" sz="4000" dirty="0" smtClean="0"/>
            </a:br>
            <a:r>
              <a:rPr lang="en-US" altLang="ja-JP" sz="4000" dirty="0" smtClean="0"/>
              <a:t>Rel-14 RAN1/RAN2/RAN4-led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755576" y="4293096"/>
            <a:ext cx="7632848" cy="1440160"/>
          </a:xfrm>
        </p:spPr>
        <p:txBody>
          <a:bodyPr>
            <a:noAutofit/>
          </a:bodyPr>
          <a:lstStyle/>
          <a:p>
            <a:r>
              <a:rPr lang="en-US" altLang="ja-JP" sz="3200" dirty="0" smtClean="0"/>
              <a:t>Qualcomm, Ericsson, DoCoMo, </a:t>
            </a:r>
            <a:r>
              <a:rPr lang="en-US" altLang="ja-JP" sz="3200" dirty="0" smtClean="0"/>
              <a:t>Nokia Networks, </a:t>
            </a:r>
            <a:r>
              <a:rPr lang="en-US" altLang="ja-JP" sz="3200" dirty="0" smtClean="0"/>
              <a:t>Alcatel-Lucent, Alcatel-Lucent SB, Dish, EBU, </a:t>
            </a:r>
            <a:r>
              <a:rPr lang="en-US" altLang="ja-JP" sz="3200" dirty="0" smtClean="0"/>
              <a:t>Sony, </a:t>
            </a:r>
            <a:r>
              <a:rPr lang="en-US" altLang="ja-JP" sz="3200" dirty="0" err="1" smtClean="0"/>
              <a:t>I</a:t>
            </a:r>
            <a:r>
              <a:rPr lang="en-US" altLang="ja-JP" sz="3200" dirty="0" err="1" smtClean="0"/>
              <a:t>nterdigital</a:t>
            </a:r>
            <a:r>
              <a:rPr lang="en-US" altLang="ja-JP" sz="3200" dirty="0" smtClean="0"/>
              <a:t>, Mitsubishi Electric</a:t>
            </a:r>
            <a:endParaRPr kumimoji="1" lang="ja-JP" altLang="en-US" sz="3200" dirty="0"/>
          </a:p>
        </p:txBody>
      </p:sp>
      <p:sp>
        <p:nvSpPr>
          <p:cNvPr id="4" name="正方形/長方形 3"/>
          <p:cNvSpPr/>
          <p:nvPr/>
        </p:nvSpPr>
        <p:spPr>
          <a:xfrm>
            <a:off x="0" y="13278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altLang="ja-JP" b="1" dirty="0"/>
              <a:t>3GPP TSG RAN Meeting #</a:t>
            </a:r>
            <a:r>
              <a:rPr lang="en-GB" altLang="ja-JP" b="1" dirty="0" smtClean="0"/>
              <a:t>71</a:t>
            </a:r>
          </a:p>
          <a:p>
            <a:r>
              <a:rPr lang="en-GB" altLang="ja-JP" b="1" dirty="0" err="1" smtClean="0"/>
              <a:t>Göteborg</a:t>
            </a:r>
            <a:r>
              <a:rPr lang="en-GB" altLang="ja-JP" b="1" dirty="0"/>
              <a:t>, Sweden, </a:t>
            </a:r>
            <a:r>
              <a:rPr lang="en-GB" altLang="ja-JP" b="1" dirty="0" smtClean="0"/>
              <a:t>7-10 </a:t>
            </a:r>
            <a:r>
              <a:rPr lang="en-GB" altLang="ja-JP" b="1" dirty="0"/>
              <a:t>March, 2016	</a:t>
            </a:r>
            <a:endParaRPr lang="ja-JP" altLang="ja-JP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351548" y="225120"/>
            <a:ext cx="15409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smtClean="0"/>
              <a:t>RP</a:t>
            </a:r>
            <a:r>
              <a:rPr lang="en-US" altLang="ja-JP" sz="2400" smtClean="0"/>
              <a:t>-160622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874868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576064"/>
          </a:xfrm>
        </p:spPr>
        <p:txBody>
          <a:bodyPr>
            <a:normAutofit/>
          </a:bodyPr>
          <a:lstStyle/>
          <a:p>
            <a:r>
              <a:rPr lang="en-US" altLang="ja-JP" sz="2400" dirty="0" smtClean="0"/>
              <a:t>Following items proposed for approval</a:t>
            </a:r>
            <a:endParaRPr kumimoji="1" lang="ja-JP" altLang="en-US" sz="2400" dirty="0"/>
          </a:p>
        </p:txBody>
      </p:sp>
      <p:sp>
        <p:nvSpPr>
          <p:cNvPr id="4" name="コンテンツ プレースホルダー 2"/>
          <p:cNvSpPr txBox="1">
            <a:spLocks/>
          </p:cNvSpPr>
          <p:nvPr/>
        </p:nvSpPr>
        <p:spPr>
          <a:xfrm>
            <a:off x="107504" y="759982"/>
            <a:ext cx="4752528" cy="511729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r>
              <a:rPr lang="en-US" altLang="ja-JP" sz="1600" b="1" u="sng" dirty="0" smtClean="0">
                <a:solidFill>
                  <a:srgbClr val="FF0000"/>
                </a:solidFill>
              </a:rPr>
              <a:t>RAN1-led:</a:t>
            </a:r>
          </a:p>
          <a:p>
            <a:pPr lvl="1"/>
            <a:r>
              <a:rPr lang="en-US" altLang="ja-JP" sz="1600" b="1" dirty="0" err="1" smtClean="0"/>
              <a:t>eMBMS</a:t>
            </a:r>
            <a:endParaRPr lang="en-US" altLang="ja-JP" sz="1600" b="1" dirty="0" smtClean="0"/>
          </a:p>
          <a:p>
            <a:pPr lvl="2"/>
            <a:r>
              <a:rPr lang="en-US" altLang="ja-JP" sz="1400" dirty="0" smtClean="0"/>
              <a:t>Objectives d &amp; f to be studied  </a:t>
            </a:r>
          </a:p>
          <a:p>
            <a:pPr lvl="2"/>
            <a:r>
              <a:rPr lang="en-US" altLang="ja-JP" sz="1400" dirty="0" smtClean="0"/>
              <a:t>Objective a includes evaluation (exact CP length)</a:t>
            </a:r>
          </a:p>
          <a:p>
            <a:pPr lvl="1"/>
            <a:r>
              <a:rPr lang="en-US" altLang="ja-JP" sz="1600" b="1" dirty="0" smtClean="0"/>
              <a:t>FD-MIMO</a:t>
            </a:r>
          </a:p>
          <a:p>
            <a:pPr lvl="2"/>
            <a:r>
              <a:rPr lang="en-US" altLang="ja-JP" sz="1400" dirty="0" smtClean="0"/>
              <a:t>Deprioritize higher resolution for CSI reporting</a:t>
            </a:r>
          </a:p>
          <a:p>
            <a:pPr lvl="1"/>
            <a:r>
              <a:rPr lang="en-US" altLang="ja-JP" sz="1600" b="1" dirty="0" smtClean="0"/>
              <a:t>MUST</a:t>
            </a:r>
          </a:p>
          <a:p>
            <a:pPr lvl="2"/>
            <a:r>
              <a:rPr lang="en-US" altLang="ja-JP" sz="1400" dirty="0" smtClean="0"/>
              <a:t>No CSI enhancements</a:t>
            </a:r>
          </a:p>
          <a:p>
            <a:pPr lvl="1"/>
            <a:r>
              <a:rPr lang="en-US" altLang="ja-JP" sz="1600" b="1" dirty="0" smtClean="0"/>
              <a:t>UL Capacity Enhancements</a:t>
            </a:r>
          </a:p>
          <a:p>
            <a:pPr lvl="2"/>
            <a:r>
              <a:rPr lang="en-US" altLang="ja-JP" sz="1400" dirty="0" smtClean="0"/>
              <a:t>UL 256QAM only</a:t>
            </a:r>
          </a:p>
          <a:p>
            <a:pPr lvl="2"/>
            <a:r>
              <a:rPr lang="en-US" altLang="ja-JP" sz="1400" dirty="0" smtClean="0"/>
              <a:t>PUSCH </a:t>
            </a:r>
            <a:r>
              <a:rPr lang="en-US" altLang="ja-JP" sz="1400" dirty="0" err="1" smtClean="0"/>
              <a:t>UpPTS</a:t>
            </a:r>
            <a:endParaRPr lang="en-US" altLang="ja-JP" sz="1200" dirty="0" smtClean="0"/>
          </a:p>
          <a:p>
            <a:pPr lvl="1"/>
            <a:r>
              <a:rPr lang="en-US" altLang="ja-JP" sz="1600" b="1" dirty="0" smtClean="0"/>
              <a:t>Increase V2V WID </a:t>
            </a:r>
            <a:r>
              <a:rPr lang="en-US" altLang="ja-JP" sz="1600" dirty="0" smtClean="0"/>
              <a:t>of </a:t>
            </a:r>
            <a:r>
              <a:rPr lang="en-US" altLang="ja-JP" sz="1600" dirty="0"/>
              <a:t>0</a:t>
            </a:r>
            <a:r>
              <a:rPr lang="en-US" altLang="ja-JP" sz="1600" dirty="0" smtClean="0"/>
              <a:t>.5 TUs to cater for questions to RAN1 </a:t>
            </a:r>
          </a:p>
          <a:p>
            <a:pPr marL="914400" lvl="2" indent="0">
              <a:buNone/>
            </a:pPr>
            <a:endParaRPr lang="en-US" altLang="ja-JP" sz="1400" dirty="0" smtClean="0"/>
          </a:p>
          <a:p>
            <a:endParaRPr lang="en-US" altLang="ja-JP" sz="1800" dirty="0" smtClean="0"/>
          </a:p>
        </p:txBody>
      </p:sp>
      <p:sp>
        <p:nvSpPr>
          <p:cNvPr id="5" name="コンテンツ プレースホルダー 2"/>
          <p:cNvSpPr txBox="1">
            <a:spLocks/>
          </p:cNvSpPr>
          <p:nvPr/>
        </p:nvSpPr>
        <p:spPr>
          <a:xfrm>
            <a:off x="4499992" y="759982"/>
            <a:ext cx="4613588" cy="439248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lvl="1" indent="0">
              <a:buNone/>
            </a:pPr>
            <a:r>
              <a:rPr lang="en-US" altLang="ja-JP" sz="1600" b="1" u="sng" dirty="0" smtClean="0">
                <a:solidFill>
                  <a:srgbClr val="FF0000"/>
                </a:solidFill>
              </a:rPr>
              <a:t>RAN2-led:</a:t>
            </a:r>
          </a:p>
          <a:p>
            <a:pPr lvl="1"/>
            <a:r>
              <a:rPr lang="en-US" altLang="ja-JP" sz="1600" b="1" dirty="0" err="1" smtClean="0"/>
              <a:t>eLWA</a:t>
            </a:r>
            <a:endParaRPr lang="en-US" altLang="ja-JP" sz="1600" b="1" dirty="0" smtClean="0"/>
          </a:p>
          <a:p>
            <a:pPr lvl="1"/>
            <a:r>
              <a:rPr lang="en-US" altLang="ja-JP" sz="1600" b="1" dirty="0" smtClean="0"/>
              <a:t>FeD2D</a:t>
            </a:r>
          </a:p>
          <a:p>
            <a:pPr lvl="1"/>
            <a:r>
              <a:rPr lang="en-US" altLang="ja-JP" sz="1600" b="1" dirty="0" err="1" smtClean="0"/>
              <a:t>VoLTE</a:t>
            </a:r>
            <a:r>
              <a:rPr lang="en-US" altLang="ja-JP" sz="1600" b="1" dirty="0" smtClean="0"/>
              <a:t> enhancement</a:t>
            </a:r>
          </a:p>
          <a:p>
            <a:pPr lvl="2"/>
            <a:r>
              <a:rPr lang="en-US" altLang="ja-JP" sz="1400" dirty="0" smtClean="0"/>
              <a:t>Remove RAN1 scope</a:t>
            </a:r>
            <a:endParaRPr lang="en-US" altLang="ja-JP" sz="1400" dirty="0"/>
          </a:p>
          <a:p>
            <a:pPr lvl="1"/>
            <a:r>
              <a:rPr lang="en-US" altLang="ja-JP" sz="1600" b="1" dirty="0" smtClean="0"/>
              <a:t>Latency reduction (L2)</a:t>
            </a:r>
          </a:p>
          <a:p>
            <a:pPr lvl="2"/>
            <a:r>
              <a:rPr lang="en-US" altLang="ja-JP" sz="1400" dirty="0" smtClean="0"/>
              <a:t>Remove contention based PUSCH</a:t>
            </a:r>
          </a:p>
          <a:p>
            <a:pPr lvl="1"/>
            <a:r>
              <a:rPr lang="en-US" altLang="ja-JP" sz="1600" b="1" dirty="0" smtClean="0"/>
              <a:t>Mobility [TBC]</a:t>
            </a:r>
          </a:p>
          <a:p>
            <a:pPr lvl="2"/>
            <a:r>
              <a:rPr lang="en-US" altLang="ja-JP" sz="1400" dirty="0" smtClean="0"/>
              <a:t>Reduction of interruption time</a:t>
            </a:r>
          </a:p>
          <a:p>
            <a:pPr lvl="1"/>
            <a:r>
              <a:rPr lang="en-US" altLang="ja-JP" sz="1600" b="1" dirty="0" smtClean="0"/>
              <a:t>Light connection</a:t>
            </a:r>
          </a:p>
          <a:p>
            <a:pPr lvl="2"/>
            <a:r>
              <a:rPr lang="en-US" altLang="ja-JP" sz="1400" dirty="0" smtClean="0"/>
              <a:t>Study phase w/ limited allocation in Q2-16</a:t>
            </a:r>
            <a:endParaRPr lang="en-US" altLang="ja-JP" sz="1400" dirty="0"/>
          </a:p>
          <a:p>
            <a:pPr lvl="1"/>
            <a:r>
              <a:rPr lang="en-US" altLang="ja-JP" sz="1600" b="1" dirty="0" smtClean="0"/>
              <a:t>Indoor positioning</a:t>
            </a:r>
          </a:p>
          <a:p>
            <a:pPr lvl="2"/>
            <a:r>
              <a:rPr lang="en-US" altLang="ja-JP" sz="1400" dirty="0" smtClean="0"/>
              <a:t>Limited allocation </a:t>
            </a:r>
            <a:r>
              <a:rPr lang="en-US" altLang="ja-JP" sz="1400" dirty="0"/>
              <a:t>(</a:t>
            </a:r>
            <a:r>
              <a:rPr lang="en-US" altLang="ja-JP" sz="1400" dirty="0" smtClean="0"/>
              <a:t>0.25 TU in R1 &amp; R2)</a:t>
            </a:r>
          </a:p>
          <a:p>
            <a:pPr marL="457200" lvl="1" indent="0">
              <a:buNone/>
            </a:pPr>
            <a:r>
              <a:rPr lang="en-US" altLang="ja-JP" sz="1200" i="1" dirty="0" smtClean="0"/>
              <a:t># All proposals require to adjust their scope.</a:t>
            </a:r>
          </a:p>
          <a:p>
            <a:pPr marL="457200" lvl="1" indent="0">
              <a:buNone/>
            </a:pPr>
            <a:endParaRPr lang="en-US" altLang="ja-JP" sz="1600" b="1" u="sng" dirty="0" smtClean="0">
              <a:solidFill>
                <a:srgbClr val="FF0000"/>
              </a:solidFill>
            </a:endParaRPr>
          </a:p>
          <a:p>
            <a:pPr marL="457200" lvl="1" indent="0">
              <a:buNone/>
            </a:pPr>
            <a:r>
              <a:rPr lang="en-US" altLang="ja-JP" sz="1600" b="1" u="sng" dirty="0" smtClean="0">
                <a:solidFill>
                  <a:srgbClr val="FF0000"/>
                </a:solidFill>
              </a:rPr>
              <a:t>RAN4-led:</a:t>
            </a:r>
          </a:p>
          <a:p>
            <a:pPr lvl="1"/>
            <a:r>
              <a:rPr lang="en-US" altLang="ja-JP" sz="1600" b="1" dirty="0" smtClean="0"/>
              <a:t>BS AAS</a:t>
            </a:r>
          </a:p>
          <a:p>
            <a:pPr lvl="1"/>
            <a:r>
              <a:rPr lang="en-US" altLang="ja-JP" sz="1600" b="1" dirty="0" smtClean="0"/>
              <a:t>Measurement gap enhancement</a:t>
            </a:r>
          </a:p>
          <a:p>
            <a:pPr lvl="1"/>
            <a:r>
              <a:rPr lang="en-US" altLang="ja-JP" sz="1600" b="1" dirty="0" smtClean="0"/>
              <a:t>MIMO OTA</a:t>
            </a:r>
          </a:p>
          <a:p>
            <a:endParaRPr lang="en-US" altLang="ja-JP" sz="1800" dirty="0" smtClean="0"/>
          </a:p>
          <a:p>
            <a:pPr lvl="2"/>
            <a:endParaRPr lang="en-US" altLang="ja-JP" sz="1400" dirty="0"/>
          </a:p>
        </p:txBody>
      </p:sp>
      <p:sp>
        <p:nvSpPr>
          <p:cNvPr id="6" name="コンテンツ プレースホルダー 2"/>
          <p:cNvSpPr txBox="1">
            <a:spLocks/>
          </p:cNvSpPr>
          <p:nvPr/>
        </p:nvSpPr>
        <p:spPr>
          <a:xfrm>
            <a:off x="179512" y="6453336"/>
            <a:ext cx="8964488" cy="4320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ja-JP" sz="2000" dirty="0">
                <a:solidFill>
                  <a:srgbClr val="0000FF"/>
                </a:solidFill>
              </a:rPr>
              <a:t>Ensure </a:t>
            </a:r>
            <a:r>
              <a:rPr lang="en-US" altLang="ja-JP" sz="2000" dirty="0" smtClean="0">
                <a:solidFill>
                  <a:srgbClr val="0000FF"/>
                </a:solidFill>
              </a:rPr>
              <a:t>~3 TUs </a:t>
            </a:r>
            <a:r>
              <a:rPr lang="en-US" altLang="ja-JP" sz="2000" dirty="0">
                <a:solidFill>
                  <a:srgbClr val="0000FF"/>
                </a:solidFill>
              </a:rPr>
              <a:t>available for NB-</a:t>
            </a:r>
            <a:r>
              <a:rPr lang="en-US" altLang="ja-JP" sz="2000" dirty="0" err="1">
                <a:solidFill>
                  <a:srgbClr val="0000FF"/>
                </a:solidFill>
              </a:rPr>
              <a:t>IoT</a:t>
            </a:r>
            <a:r>
              <a:rPr lang="en-US" altLang="ja-JP" sz="2000" dirty="0">
                <a:solidFill>
                  <a:srgbClr val="0000FF"/>
                </a:solidFill>
              </a:rPr>
              <a:t> enhancement </a:t>
            </a:r>
            <a:r>
              <a:rPr lang="en-US" altLang="ja-JP" sz="2000" dirty="0" smtClean="0">
                <a:solidFill>
                  <a:srgbClr val="0000FF"/>
                </a:solidFill>
              </a:rPr>
              <a:t>and from RAN#72</a:t>
            </a:r>
          </a:p>
          <a:p>
            <a:pPr marL="0" indent="0">
              <a:buNone/>
            </a:pPr>
            <a:endParaRPr lang="en-US" altLang="ja-JP" sz="2000" dirty="0" smtClean="0"/>
          </a:p>
          <a:p>
            <a:pPr marL="914400" lvl="2" indent="0">
              <a:buNone/>
            </a:pPr>
            <a:endParaRPr lang="en-US" altLang="ja-JP" sz="1600" dirty="0"/>
          </a:p>
        </p:txBody>
      </p:sp>
    </p:spTree>
    <p:extLst>
      <p:ext uri="{BB962C8B-B14F-4D97-AF65-F5344CB8AC3E}">
        <p14:creationId xmlns:p14="http://schemas.microsoft.com/office/powerpoint/2010/main" val="12806975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6440</TotalTime>
  <Words>196</Words>
  <Application>Microsoft Macintosh PowerPoint</Application>
  <PresentationFormat>On-screen Show (4:3)</PresentationFormat>
  <Paragraphs>39</Paragraphs>
  <Slides>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テーマ</vt:lpstr>
      <vt:lpstr>Way Forward  Rel-14 RAN1/RAN2/RAN4-led</vt:lpstr>
      <vt:lpstr>Following items proposed for approval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Contribution Summary for Rel-13 LC-MTC at RAN1#80</dc:title>
  <dc:creator>5132603</dc:creator>
  <cp:lastModifiedBy>Lorenzo Casaccia</cp:lastModifiedBy>
  <cp:revision>247</cp:revision>
  <dcterms:created xsi:type="dcterms:W3CDTF">2015-02-03T00:53:02Z</dcterms:created>
  <dcterms:modified xsi:type="dcterms:W3CDTF">2016-03-10T07:31:20Z</dcterms:modified>
</cp:coreProperties>
</file>