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48" d="100"/>
          <a:sy n="48" d="100"/>
        </p:scale>
        <p:origin x="48" y="2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03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64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73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255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5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31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262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388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51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827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38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3B478-01CD-486F-B54B-CFEE5D5173E6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46688-C267-4985-BE94-03B1C2F72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17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Rel-14 RAN4-led WI/SI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Intel, </a:t>
            </a:r>
            <a:r>
              <a:rPr lang="en-US" dirty="0" smtClean="0"/>
              <a:t>China Unicom, Huawei, </a:t>
            </a:r>
            <a:r>
              <a:rPr lang="en-US" dirty="0" err="1" smtClean="0"/>
              <a:t>HiSilicon</a:t>
            </a:r>
            <a:r>
              <a:rPr lang="en-US" dirty="0" smtClean="0"/>
              <a:t>, Verizon, AT&amp;T, Vodafone, </a:t>
            </a:r>
            <a:r>
              <a:rPr lang="en-US" dirty="0" err="1" smtClean="0"/>
              <a:t>Keysight</a:t>
            </a:r>
            <a:r>
              <a:rPr lang="en-US" dirty="0" smtClean="0"/>
              <a:t>, General Test Systems, SGS </a:t>
            </a:r>
            <a:r>
              <a:rPr lang="en-US" dirty="0" err="1" smtClean="0"/>
              <a:t>Wireles</a:t>
            </a:r>
            <a:r>
              <a:rPr lang="en-US" dirty="0" smtClean="0"/>
              <a:t>, China Telecom, </a:t>
            </a:r>
            <a:r>
              <a:rPr lang="en-US" dirty="0" err="1" smtClean="0"/>
              <a:t>Bluetest</a:t>
            </a:r>
            <a:endParaRPr 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400975" y="19395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ja-JP" b="1" dirty="0"/>
              <a:t>3GPP TSG RAN Meeting #</a:t>
            </a:r>
            <a:r>
              <a:rPr lang="en-GB" altLang="ja-JP" b="1" dirty="0" smtClean="0"/>
              <a:t>71</a:t>
            </a:r>
          </a:p>
          <a:p>
            <a:r>
              <a:rPr lang="en-GB" altLang="ja-JP" b="1" dirty="0" err="1" smtClean="0"/>
              <a:t>Göteborg</a:t>
            </a:r>
            <a:r>
              <a:rPr lang="en-GB" altLang="ja-JP" b="1" dirty="0"/>
              <a:t>, Sweden, </a:t>
            </a:r>
            <a:r>
              <a:rPr lang="en-GB" altLang="ja-JP" b="1" dirty="0" smtClean="0"/>
              <a:t>7-10 </a:t>
            </a:r>
            <a:r>
              <a:rPr lang="en-GB" altLang="ja-JP" b="1" dirty="0"/>
              <a:t>March, 2016	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233402" y="193958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RP-160605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48367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 dirty="0" smtClean="0"/>
              <a:t>The following </a:t>
            </a:r>
            <a:r>
              <a:rPr lang="en-US" altLang="ja-JP" dirty="0" smtClean="0"/>
              <a:t>RAN4-led WID/SID </a:t>
            </a:r>
            <a:r>
              <a:rPr lang="en-US" altLang="ja-JP" dirty="0" smtClean="0"/>
              <a:t>are</a:t>
            </a:r>
            <a:r>
              <a:rPr lang="en-US" altLang="ja-JP" dirty="0" smtClean="0"/>
              <a:t> </a:t>
            </a:r>
            <a:r>
              <a:rPr lang="en-US" altLang="ja-JP" dirty="0" smtClean="0"/>
              <a:t>approved in RAN#71</a:t>
            </a:r>
            <a:endParaRPr lang="en-GB" altLang="ja-JP" sz="2800" dirty="0" smtClean="0"/>
          </a:p>
          <a:p>
            <a:pPr lvl="2"/>
            <a:r>
              <a:rPr lang="en-US" altLang="ja-JP" dirty="0" smtClean="0"/>
              <a:t>Measurement </a:t>
            </a:r>
            <a:r>
              <a:rPr lang="en-US" altLang="ja-JP" dirty="0"/>
              <a:t>Gap Enhancement for LTE</a:t>
            </a:r>
          </a:p>
          <a:p>
            <a:pPr lvl="2"/>
            <a:r>
              <a:rPr lang="en-US" altLang="ja-JP" dirty="0" smtClean="0"/>
              <a:t>Radiated performance requirements for the verification of multi-antenna reception of UEs</a:t>
            </a:r>
            <a:endParaRPr lang="en-US" altLang="ja-JP" dirty="0"/>
          </a:p>
          <a:p>
            <a:pPr lvl="2"/>
            <a:r>
              <a:rPr lang="en-US" altLang="ja-JP" dirty="0" smtClean="0"/>
              <a:t>Further Enhancement of Base Station (BS) RF and EMC requirements for Active Antenna System (AAS)</a:t>
            </a:r>
          </a:p>
          <a:p>
            <a:pPr lvl="2"/>
            <a:r>
              <a:rPr lang="en-US" altLang="ja-JP" dirty="0" smtClean="0"/>
              <a:t>New </a:t>
            </a:r>
            <a:r>
              <a:rPr lang="en-US" altLang="ja-JP" dirty="0"/>
              <a:t>Study Item proposal: LTE bandwidth flexibility </a:t>
            </a:r>
            <a:r>
              <a:rPr lang="en-US" altLang="ja-JP" dirty="0" smtClean="0"/>
              <a:t>enhancements</a:t>
            </a:r>
          </a:p>
        </p:txBody>
      </p:sp>
    </p:spTree>
    <p:extLst>
      <p:ext uri="{BB962C8B-B14F-4D97-AF65-F5344CB8AC3E}">
        <p14:creationId xmlns:p14="http://schemas.microsoft.com/office/powerpoint/2010/main" val="3935136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1704"/>
            <a:ext cx="10515600" cy="5261811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8 new Rel-14 WID/SID are proposed in RAN#71 </a:t>
            </a:r>
          </a:p>
          <a:p>
            <a:pPr lvl="1"/>
            <a:r>
              <a:rPr lang="en-US" altLang="ja-JP" dirty="0" smtClean="0"/>
              <a:t>UMTS and LTE </a:t>
            </a:r>
            <a:r>
              <a:rPr lang="en-US" altLang="ja-JP" dirty="0" err="1" smtClean="0"/>
              <a:t>Incmon</a:t>
            </a:r>
            <a:r>
              <a:rPr lang="en-US" altLang="ja-JP" dirty="0" smtClean="0"/>
              <a:t> Enhancement</a:t>
            </a:r>
          </a:p>
          <a:p>
            <a:pPr lvl="1"/>
            <a:r>
              <a:rPr lang="en-US" altLang="ja-JP" dirty="0" smtClean="0"/>
              <a:t>4 Rx antenna ports with CA for LTE DL in Rel-14</a:t>
            </a:r>
          </a:p>
          <a:p>
            <a:pPr lvl="1"/>
            <a:r>
              <a:rPr lang="en-US" altLang="ja-JP" dirty="0" smtClean="0"/>
              <a:t>Interference cancellation and maximum likelihood receivers for LTE BS</a:t>
            </a:r>
          </a:p>
          <a:p>
            <a:pPr lvl="1"/>
            <a:r>
              <a:rPr lang="en-US" altLang="ja-JP" dirty="0" smtClean="0"/>
              <a:t>Further Enhancement of Base Station (BS) RF and EMC requirements for Active Antenna System (AAS)</a:t>
            </a:r>
          </a:p>
          <a:p>
            <a:pPr lvl="1"/>
            <a:r>
              <a:rPr lang="en-US" altLang="ja-JP" dirty="0" smtClean="0"/>
              <a:t>LTE bandwidth flexibility enhancements</a:t>
            </a:r>
          </a:p>
          <a:p>
            <a:pPr lvl="1"/>
            <a:r>
              <a:rPr lang="en-US" altLang="ja-JP" dirty="0" smtClean="0"/>
              <a:t>Enhanced CRS Interference Mitigation for LTE</a:t>
            </a:r>
          </a:p>
          <a:p>
            <a:pPr lvl="1"/>
            <a:r>
              <a:rPr lang="en-US" altLang="ja-JP" dirty="0" smtClean="0"/>
              <a:t>Radiated performance requirements for the verification of multi-antenna reception of UEs</a:t>
            </a:r>
          </a:p>
          <a:p>
            <a:pPr lvl="1"/>
            <a:r>
              <a:rPr lang="en-US" altLang="ja-JP" dirty="0" smtClean="0"/>
              <a:t>Measurement Gap Enhancement for LTE</a:t>
            </a:r>
          </a:p>
          <a:p>
            <a:r>
              <a:rPr lang="en-US" altLang="ja-JP" dirty="0" smtClean="0"/>
              <a:t>Considering RAN4 TU budget status in Q2, the WI/SI proposals are prioritized based on the following criteria</a:t>
            </a:r>
          </a:p>
          <a:p>
            <a:pPr lvl="1"/>
            <a:r>
              <a:rPr lang="en-US" altLang="ja-JP" dirty="0" smtClean="0"/>
              <a:t>Number of supporting companies</a:t>
            </a:r>
          </a:p>
          <a:p>
            <a:pPr lvl="1"/>
            <a:r>
              <a:rPr lang="en-US" altLang="ja-JP" dirty="0" smtClean="0"/>
              <a:t>Core related aspects impact</a:t>
            </a:r>
          </a:p>
          <a:p>
            <a:pPr lvl="1"/>
            <a:endParaRPr lang="en-US" altLang="ja-JP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674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 proposals</a:t>
            </a:r>
            <a:endParaRPr 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658264"/>
              </p:ext>
            </p:extLst>
          </p:nvPr>
        </p:nvGraphicFramePr>
        <p:xfrm>
          <a:off x="323530" y="1556792"/>
          <a:ext cx="1038294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066"/>
                <a:gridCol w="963581"/>
                <a:gridCol w="1037703"/>
                <a:gridCol w="963581"/>
                <a:gridCol w="889459"/>
                <a:gridCol w="963581"/>
                <a:gridCol w="963581"/>
                <a:gridCol w="1139726"/>
                <a:gridCol w="905522"/>
                <a:gridCol w="1296140"/>
              </a:tblGrid>
              <a:tr h="340003">
                <a:tc rowSpan="2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Q2/16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Q3/16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Q4/16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Q1/17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latin typeface="+mn-lt"/>
                        </a:rPr>
                        <a:t>Q2/17</a:t>
                      </a:r>
                      <a:endParaRPr kumimoji="1" lang="ja-JP" altLang="en-US" sz="1400" dirty="0" smtClean="0">
                        <a:latin typeface="+mn-lt"/>
                      </a:endParaRPr>
                    </a:p>
                    <a:p>
                      <a:pPr algn="ctr"/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Total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0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78bis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79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80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80bis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81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82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82bis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latin typeface="+mn-lt"/>
                        </a:rPr>
                        <a:t>83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4000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AAS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RF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1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RF 1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RF 2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RF 2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RF 2</a:t>
                      </a:r>
                    </a:p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RRM 0.5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RF 2</a:t>
                      </a:r>
                    </a:p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RRM 0.5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4000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Flexible</a:t>
                      </a:r>
                      <a:r>
                        <a:rPr kumimoji="1" lang="en-US" altLang="ja-JP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bandwidth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RF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1.5 RRM 0.25</a:t>
                      </a:r>
                      <a:endParaRPr kumimoji="1" lang="en-US" altLang="ja-JP" sz="14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RF 0.5</a:t>
                      </a:r>
                    </a:p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RRM 0.25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6999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MIMO OTA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 0.5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 0.5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 0.5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 0.5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 0.5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RF 0.5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8000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Measurement</a:t>
                      </a:r>
                      <a:r>
                        <a:rPr kumimoji="1" lang="en-US" altLang="ja-JP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gap enhancement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0.5</a:t>
                      </a:r>
                      <a:endParaRPr kumimoji="1" lang="ja-JP" altLang="en-US" sz="1400" strike="sng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1.0</a:t>
                      </a:r>
                      <a:endParaRPr kumimoji="1" lang="ja-JP" altLang="en-US" sz="1400" strike="sng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1.5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1.5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RAN2 1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1.5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RAN2 1</a:t>
                      </a:r>
                      <a:endParaRPr kumimoji="1" lang="ja-JP" altLang="en-US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</a:t>
                      </a:r>
                      <a:r>
                        <a:rPr kumimoji="1" lang="en-US" altLang="ja-JP" sz="1400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1400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1" lang="en-US" altLang="ja-JP" sz="1400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RAN2 1</a:t>
                      </a:r>
                      <a:endParaRPr kumimoji="1" lang="ja-JP" altLang="en-US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kumimoji="1" lang="ja-JP" alt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RRM1</a:t>
                      </a:r>
                      <a:endParaRPr kumimoji="1" lang="ja-JP" alt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1</a:t>
                      </a:r>
                      <a:endParaRPr kumimoji="1" lang="ja-JP" alt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9999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9999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999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999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999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13348" y="5967730"/>
            <a:ext cx="10193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solidFill>
                  <a:srgbClr val="1F497D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Note: only Measurement Gap Enhancement for LTE has impact to other WGs, with 1+1+1 TU for RAN2 in Q4/16 and Q1/17, which has been taken into account it the RAN2 offline discussions </a:t>
            </a:r>
            <a:endParaRPr lang="en-US" sz="20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947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</TotalTime>
  <Words>329</Words>
  <Application>Microsoft Office PowerPoint</Application>
  <PresentationFormat>Widescreen</PresentationFormat>
  <Paragraphs>77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ＭＳ Ｐゴシック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Way forward on Rel-14 RAN4-led WI/SI</vt:lpstr>
      <vt:lpstr>Way Forward</vt:lpstr>
      <vt:lpstr>Justifications</vt:lpstr>
      <vt:lpstr>TU 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Rel-14 RAN4-led WI/SI</dc:title>
  <dc:creator>Tang, Yang</dc:creator>
  <cp:lastModifiedBy>Tang, Yang</cp:lastModifiedBy>
  <cp:revision>28</cp:revision>
  <dcterms:created xsi:type="dcterms:W3CDTF">2016-03-07T15:30:03Z</dcterms:created>
  <dcterms:modified xsi:type="dcterms:W3CDTF">2016-03-10T07:51:35Z</dcterms:modified>
</cp:coreProperties>
</file>