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72" r:id="rId4"/>
    <p:sldId id="267" r:id="rId5"/>
    <p:sldId id="276" r:id="rId6"/>
    <p:sldId id="274" r:id="rId7"/>
    <p:sldId id="275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17" autoAdjust="0"/>
    <p:restoredTop sz="92811" autoAdjust="0"/>
  </p:normalViewPr>
  <p:slideViewPr>
    <p:cSldViewPr>
      <p:cViewPr varScale="1">
        <p:scale>
          <a:sx n="67" d="100"/>
          <a:sy n="67" d="100"/>
        </p:scale>
        <p:origin x="170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2" d="100"/>
          <a:sy n="92" d="100"/>
        </p:scale>
        <p:origin x="-3768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CA1B6A-8801-4EBA-9655-4FDC7DC6A09D}" type="datetimeFigureOut">
              <a:rPr lang="ko-KR" altLang="en-US" smtClean="0"/>
              <a:t>2016-03-02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BEDB15-D2A9-4C33-A3F8-D4FF9B2F9EE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1128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EB9F5F-9041-44DA-8BD9-C5401A7A3D66}" type="datetimeFigureOut">
              <a:rPr lang="ko-KR" altLang="en-US" smtClean="0"/>
              <a:t>2016-03-02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A6ADB8-2306-44BD-A80F-94C4A732B5F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3533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6ADB8-2306-44BD-A80F-94C4A732B5FB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10730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6ADB8-2306-44BD-A80F-94C4A732B5FB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37612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2016/3/2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4717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2016/3/2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7884368" y="6356350"/>
            <a:ext cx="1090464" cy="365125"/>
          </a:xfrm>
        </p:spPr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799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28D1C-8EDF-4399-A7DC-457DD442709A}" type="datetimeFigureOut">
              <a:rPr kumimoji="1" lang="ja-JP" altLang="en-US" smtClean="0"/>
              <a:t>2016/3/2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018040" y="6356350"/>
            <a:ext cx="9464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3124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mailto:3GPP_TSG_RAN_WG4_CA@list.etsi.org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mailto:hisashi.onozawa@nokia.com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mailto:hisashi.onozawa@nokia.com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164942" y="116632"/>
            <a:ext cx="8824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ja-JP" sz="2400" b="1" dirty="0"/>
              <a:t>3GPP TSG-RAN </a:t>
            </a:r>
            <a:r>
              <a:rPr lang="en-US" altLang="ja-JP" sz="2400" b="1" dirty="0"/>
              <a:t>M</a:t>
            </a:r>
            <a:r>
              <a:rPr lang="en-US" altLang="ko-KR" sz="2400" b="1" dirty="0"/>
              <a:t>eeting</a:t>
            </a:r>
            <a:r>
              <a:rPr lang="ko-KR" altLang="en-US" sz="2400" b="1" dirty="0"/>
              <a:t> </a:t>
            </a:r>
            <a:r>
              <a:rPr lang="de-DE" altLang="ja-JP" sz="2400" b="1" dirty="0"/>
              <a:t>#71	</a:t>
            </a:r>
            <a:endParaRPr lang="ja-JP" altLang="ja-JP" sz="2400" b="1" dirty="0"/>
          </a:p>
          <a:p>
            <a:pPr hangingPunct="0"/>
            <a:r>
              <a:rPr lang="en-GB" altLang="ko-KR" sz="2400" b="1" dirty="0" err="1"/>
              <a:t>Göteborg</a:t>
            </a:r>
            <a:r>
              <a:rPr lang="en-GB" altLang="ko-KR" sz="2400" b="1" dirty="0"/>
              <a:t>, Sweden, March 7 - 10, 2016</a:t>
            </a:r>
            <a:endParaRPr lang="ko-KR" altLang="ko-KR" sz="2400" dirty="0"/>
          </a:p>
        </p:txBody>
      </p:sp>
      <p:sp>
        <p:nvSpPr>
          <p:cNvPr id="6" name="正方形/長方形 5"/>
          <p:cNvSpPr/>
          <p:nvPr/>
        </p:nvSpPr>
        <p:spPr>
          <a:xfrm>
            <a:off x="107503" y="4705980"/>
            <a:ext cx="88818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altLang="ja-JP" sz="2800" b="1" dirty="0"/>
              <a:t>KT Corporation</a:t>
            </a:r>
            <a:endParaRPr lang="ja-JP" altLang="ja-JP" sz="2800" dirty="0"/>
          </a:p>
        </p:txBody>
      </p:sp>
      <p:sp>
        <p:nvSpPr>
          <p:cNvPr id="7" name="正方形/長方形 6"/>
          <p:cNvSpPr/>
          <p:nvPr/>
        </p:nvSpPr>
        <p:spPr>
          <a:xfrm>
            <a:off x="107504" y="2204864"/>
            <a:ext cx="897905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en-US" altLang="ja-JP" sz="4400" b="1" dirty="0"/>
              <a:t>Introducing new CA band combination in basket </a:t>
            </a:r>
            <a:r>
              <a:rPr lang="en-US" altLang="ja-JP" sz="4400" b="1" dirty="0" err="1"/>
              <a:t>Rel</a:t>
            </a:r>
            <a:r>
              <a:rPr lang="en-US" altLang="ja-JP" sz="4400" b="1" dirty="0"/>
              <a:t> 14 CA WIs</a:t>
            </a:r>
            <a:endParaRPr lang="ja-JP" altLang="ja-JP" sz="4400" dirty="0"/>
          </a:p>
        </p:txBody>
      </p:sp>
      <p:sp>
        <p:nvSpPr>
          <p:cNvPr id="9" name="正方形/長方形 8"/>
          <p:cNvSpPr/>
          <p:nvPr/>
        </p:nvSpPr>
        <p:spPr>
          <a:xfrm>
            <a:off x="7164288" y="133251"/>
            <a:ext cx="15488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sz="2400" b="1"/>
              <a:t>RP-</a:t>
            </a:r>
            <a:r>
              <a:rPr lang="en-US" altLang="ja-JP" sz="2400" b="1" dirty="0"/>
              <a:t>160406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981480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/>
          <a:lstStyle/>
          <a:p>
            <a:r>
              <a:rPr kumimoji="1" lang="en-US" altLang="ja-JP" dirty="0"/>
              <a:t>LTE service in KT network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196752"/>
            <a:ext cx="8640960" cy="5472608"/>
          </a:xfrm>
        </p:spPr>
        <p:txBody>
          <a:bodyPr>
            <a:normAutofit fontScale="85000" lnSpcReduction="10000"/>
          </a:bodyPr>
          <a:lstStyle/>
          <a:p>
            <a:r>
              <a:rPr lang="en-US" altLang="ja-JP" dirty="0"/>
              <a:t>In Korea, KT has provided 3DL </a:t>
            </a:r>
            <a:r>
              <a:rPr lang="en-US" altLang="ko-KR" dirty="0"/>
              <a:t>carrier</a:t>
            </a:r>
            <a:r>
              <a:rPr lang="ko-KR" altLang="en-US" dirty="0"/>
              <a:t> </a:t>
            </a:r>
            <a:r>
              <a:rPr lang="en-US" altLang="ko-KR" dirty="0"/>
              <a:t>aggregation service since Jan 2015 using 40MHz spectrum in most of dense urban area</a:t>
            </a:r>
          </a:p>
          <a:p>
            <a:endParaRPr lang="en-US" altLang="ja-JP" dirty="0"/>
          </a:p>
          <a:p>
            <a:r>
              <a:rPr lang="en-US" altLang="ja-JP" dirty="0"/>
              <a:t>There has been dramatic traffic increase in the LTE commercial market recently and eventually we observe some capacity warning sign in some of dense urban area</a:t>
            </a:r>
          </a:p>
          <a:p>
            <a:pPr lvl="1"/>
            <a:r>
              <a:rPr lang="en-US" altLang="ja-JP" dirty="0"/>
              <a:t>PRB usage of certain region always exceeds 60% in busy hour.</a:t>
            </a:r>
          </a:p>
          <a:p>
            <a:pPr lvl="1"/>
            <a:r>
              <a:rPr lang="en-US" altLang="ja-JP" dirty="0"/>
              <a:t>User experience data rate is getting decreased </a:t>
            </a:r>
          </a:p>
          <a:p>
            <a:pPr lvl="1"/>
            <a:endParaRPr lang="en-US" altLang="ja-JP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ja-JP" sz="3200" dirty="0"/>
              <a:t>Even thought KT provides free-</a:t>
            </a:r>
            <a:r>
              <a:rPr lang="en-US" altLang="ja-JP" sz="3200" dirty="0" err="1"/>
              <a:t>WiFi</a:t>
            </a:r>
            <a:r>
              <a:rPr lang="en-US" altLang="ja-JP" sz="3200" dirty="0"/>
              <a:t> service in this area, customers prefer to use LTE instead of </a:t>
            </a:r>
            <a:r>
              <a:rPr lang="en-US" altLang="ja-JP" sz="3200" dirty="0" err="1"/>
              <a:t>WiFi</a:t>
            </a:r>
            <a:endParaRPr lang="en-US" altLang="ja-JP" sz="32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215218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/>
              <a:t>Spectrum </a:t>
            </a:r>
            <a:r>
              <a:rPr lang="en-US" altLang="ja-JP" dirty="0"/>
              <a:t>Availability &amp; Deploy Plan</a:t>
            </a:r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9" name="내용 개체 틀 8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84576"/>
          </a:xfrm>
        </p:spPr>
        <p:txBody>
          <a:bodyPr>
            <a:normAutofit fontScale="85000" lnSpcReduction="20000"/>
          </a:bodyPr>
          <a:lstStyle/>
          <a:p>
            <a:r>
              <a:rPr lang="en-US" altLang="ko-KR" dirty="0"/>
              <a:t>There will be spectrum auction on MARCH 2016 in Korea. Candidate spectrums are B1, B3, B7, B28</a:t>
            </a:r>
          </a:p>
          <a:p>
            <a:pPr lvl="1"/>
            <a:r>
              <a:rPr lang="en-US" altLang="ko-KR" dirty="0"/>
              <a:t>KT might have chance to have additional spectrum among four spectrums to solve capacity warning comes from market</a:t>
            </a:r>
          </a:p>
          <a:p>
            <a:pPr lvl="1"/>
            <a:r>
              <a:rPr lang="en-US" altLang="ko-KR" dirty="0"/>
              <a:t>In order to satisfy use experience, KT is willing to deploy additional network right after we get the spectrum</a:t>
            </a:r>
          </a:p>
          <a:p>
            <a:pPr lvl="1"/>
            <a:r>
              <a:rPr lang="en-US" altLang="ko-KR" dirty="0"/>
              <a:t>We are plan to launch commercial service before September 2015.</a:t>
            </a:r>
          </a:p>
          <a:p>
            <a:pPr lvl="1"/>
            <a:endParaRPr lang="en-US" altLang="ko-KR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ko-KR" sz="3200" dirty="0"/>
              <a:t>Status of Standard that KT is interested in</a:t>
            </a:r>
          </a:p>
          <a:p>
            <a:pPr marL="742950" lvl="2" indent="-342900"/>
            <a:r>
              <a:rPr lang="en-US" altLang="ko-KR" dirty="0"/>
              <a:t>B1 related high order CA WIs are already completed</a:t>
            </a:r>
          </a:p>
          <a:p>
            <a:pPr marL="742950" lvl="2" indent="-342900"/>
            <a:r>
              <a:rPr lang="en-US" altLang="ko-KR" dirty="0"/>
              <a:t>B7 related high order CA WIs are already completed</a:t>
            </a:r>
          </a:p>
          <a:p>
            <a:pPr marL="742950" lvl="2" indent="-342900"/>
            <a:r>
              <a:rPr lang="en-US" altLang="ko-KR" dirty="0"/>
              <a:t>B28 related high order CA WIs lead by “S” operator are on going</a:t>
            </a:r>
          </a:p>
          <a:p>
            <a:pPr marL="742950" lvl="2" indent="-342900"/>
            <a:r>
              <a:rPr lang="en-US" altLang="ko-KR" dirty="0"/>
              <a:t>There is no B3 related high order CA WIs that KT needs urgently </a:t>
            </a:r>
          </a:p>
        </p:txBody>
      </p:sp>
    </p:spTree>
    <p:extLst>
      <p:ext uri="{BB962C8B-B14F-4D97-AF65-F5344CB8AC3E}">
        <p14:creationId xmlns:p14="http://schemas.microsoft.com/office/powerpoint/2010/main" val="16329740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/>
              <a:t>Reason of submitting proposal </a:t>
            </a:r>
            <a:br>
              <a:rPr lang="sv-SE" dirty="0"/>
            </a:br>
            <a:r>
              <a:rPr lang="sv-SE" dirty="0"/>
              <a:t>to RAN directly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141168"/>
          </a:xfrm>
        </p:spPr>
        <p:txBody>
          <a:bodyPr>
            <a:normAutofit fontScale="85000" lnSpcReduction="10000"/>
          </a:bodyPr>
          <a:lstStyle/>
          <a:p>
            <a:r>
              <a:rPr lang="sv-SE" dirty="0"/>
              <a:t>In RAN4, following gerneral ruls was agreed</a:t>
            </a:r>
          </a:p>
          <a:p>
            <a:endParaRPr lang="sv-SE" dirty="0"/>
          </a:p>
          <a:p>
            <a:endParaRPr lang="sv-SE" dirty="0"/>
          </a:p>
          <a:p>
            <a:endParaRPr lang="sv-SE" dirty="0"/>
          </a:p>
          <a:p>
            <a:pPr marL="0" indent="0">
              <a:buNone/>
            </a:pPr>
            <a:endParaRPr lang="sv-SE" dirty="0"/>
          </a:p>
          <a:p>
            <a:pPr marL="0" indent="0">
              <a:buNone/>
            </a:pPr>
            <a:endParaRPr lang="sv-SE" dirty="0"/>
          </a:p>
          <a:p>
            <a:r>
              <a:rPr lang="sv-SE" dirty="0"/>
              <a:t>KT unfortunaltely missed ”</a:t>
            </a:r>
            <a:r>
              <a:rPr lang="en-US" dirty="0"/>
              <a:t>one week” deadline</a:t>
            </a:r>
          </a:p>
          <a:p>
            <a:endParaRPr lang="en-US" sz="1900" dirty="0"/>
          </a:p>
          <a:p>
            <a:r>
              <a:rPr lang="en-US" altLang="ko-KR" dirty="0"/>
              <a:t>RAN4 allowed</a:t>
            </a:r>
            <a:r>
              <a:rPr lang="en-US" dirty="0"/>
              <a:t> </a:t>
            </a:r>
            <a:r>
              <a:rPr lang="en-US"/>
              <a:t>that proponents </a:t>
            </a:r>
            <a:r>
              <a:rPr lang="en-US" dirty="0"/>
              <a:t>can bring their proposal in RAN meeting as discussion. If RAN approves it, corresponding combo can be included in basket WI by updating basket WID in the same plenary </a:t>
            </a:r>
            <a:endParaRPr lang="sv-SE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4</a:t>
            </a:fld>
            <a:endParaRPr kumimoji="1" lang="ja-JP" altLang="en-US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6823774"/>
              </p:ext>
            </p:extLst>
          </p:nvPr>
        </p:nvGraphicFramePr>
        <p:xfrm>
          <a:off x="899592" y="2062728"/>
          <a:ext cx="7920880" cy="179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0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9040">
                <a:tc>
                  <a:txBody>
                    <a:bodyPr/>
                    <a:lstStyle/>
                    <a:p>
                      <a:pPr latinLnBrk="1"/>
                      <a:r>
                        <a:rPr kumimoji="1" lang="en-US" altLang="ko-KR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Proponents on a particular CA configuration need to contact the rapporteur if they want to add their CA configuration to corresponding basket WI </a:t>
                      </a:r>
                      <a:r>
                        <a:rPr kumimoji="1" lang="en-US" altLang="ko-KR" sz="14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before minimum of one week prior to the submission deadline. </a:t>
                      </a:r>
                      <a:r>
                        <a:rPr kumimoji="1" lang="en-US" altLang="ko-KR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 that in order for the contact persons and the rapporteurs to share a common understanding about the request on proposed CA configurations, it would take some time. The information needs to be shared on a new reflector called “</a:t>
                      </a:r>
                      <a:r>
                        <a:rPr kumimoji="1" lang="en-GB" altLang="ko-KR" sz="1400" b="0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/>
                        </a:rPr>
                        <a:t>3GPP_TSG_RAN_WG4_CA@list.etsi.org</a:t>
                      </a:r>
                      <a:r>
                        <a:rPr kumimoji="1" lang="en-GB" altLang="ko-KR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”</a:t>
                      </a:r>
                      <a:r>
                        <a:rPr kumimoji="1" lang="en-US" altLang="ko-KR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kumimoji="1" lang="en-US" altLang="ko-KR" sz="1400" b="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Delegates are reminded that timely reflecting the requests for each CA configuration in advance of TSG/WG meetings is important to allow for full and fair consideration of such matters and to avoid causing troubles in RAN Plenary project management perspective</a:t>
                      </a:r>
                      <a:endParaRPr lang="ko-KR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30474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Request to RAN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85000" lnSpcReduction="10000"/>
          </a:bodyPr>
          <a:lstStyle/>
          <a:p>
            <a:r>
              <a:rPr lang="en-US" altLang="ko-KR" dirty="0"/>
              <a:t>In order to satisfy all our valuable customer service requests, KT would like to deploy additional network right after we get the spectrum</a:t>
            </a:r>
          </a:p>
          <a:p>
            <a:pPr marL="0" indent="0">
              <a:buNone/>
            </a:pPr>
            <a:endParaRPr lang="en-US" altLang="ko-KR" dirty="0"/>
          </a:p>
          <a:p>
            <a:r>
              <a:rPr lang="en-US" altLang="ko-KR" dirty="0"/>
              <a:t>KT requests RAN to include below two CA combinations in </a:t>
            </a:r>
            <a:r>
              <a:rPr lang="en-US" altLang="ko-KR" dirty="0" err="1"/>
              <a:t>Rel</a:t>
            </a:r>
            <a:r>
              <a:rPr lang="en-US" altLang="ko-KR" dirty="0"/>
              <a:t> 14 basket WIs from MARCH 2016</a:t>
            </a:r>
          </a:p>
          <a:p>
            <a:pPr lvl="1"/>
            <a:r>
              <a:rPr lang="en-US" altLang="ko-KR" dirty="0"/>
              <a:t>B1A+B3C+B8A 4DL/1UL CA</a:t>
            </a:r>
          </a:p>
          <a:p>
            <a:pPr lvl="1"/>
            <a:r>
              <a:rPr lang="en-US" altLang="ko-KR" dirty="0"/>
              <a:t>B3C+B8A 3DL/1UL CA</a:t>
            </a:r>
            <a:r>
              <a:rPr lang="ko-KR" altLang="en-US" dirty="0"/>
              <a:t> </a:t>
            </a:r>
            <a:endParaRPr lang="en-US" altLang="ko-KR" dirty="0"/>
          </a:p>
          <a:p>
            <a:pPr lvl="1"/>
            <a:endParaRPr lang="en-US" altLang="ko-KR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ko-KR" sz="3200" dirty="0"/>
              <a:t>Detailed information for WID are provided in page 6 and 7 respectively</a:t>
            </a:r>
          </a:p>
        </p:txBody>
      </p:sp>
    </p:spTree>
    <p:extLst>
      <p:ext uri="{BB962C8B-B14F-4D97-AF65-F5344CB8AC3E}">
        <p14:creationId xmlns:p14="http://schemas.microsoft.com/office/powerpoint/2010/main" val="15794282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sv-SE" altLang="ja-JP" dirty="0"/>
              <a:t>Proposed 4</a:t>
            </a:r>
            <a:r>
              <a:rPr lang="en-US" altLang="ja-JP" dirty="0"/>
              <a:t>DL </a:t>
            </a:r>
            <a:r>
              <a:rPr lang="sv-SE" altLang="ja-JP" dirty="0"/>
              <a:t>CA combination </a:t>
            </a:r>
            <a:br>
              <a:rPr lang="sv-SE" altLang="ja-JP" dirty="0"/>
            </a:br>
            <a:r>
              <a:rPr lang="sv-SE" altLang="ja-JP" dirty="0"/>
              <a:t>(Detailed information for WID)</a:t>
            </a:r>
            <a:endParaRPr kumimoji="1" lang="ja-JP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7884368" y="6304235"/>
            <a:ext cx="1090464" cy="365125"/>
          </a:xfrm>
        </p:spPr>
        <p:txBody>
          <a:bodyPr/>
          <a:lstStyle/>
          <a:p>
            <a:fld id="{87B3F8BC-B6E2-4CE6-9D7F-4D474829F981}" type="slidenum">
              <a:rPr kumimoji="1" lang="ja-JP" altLang="en-US" smtClean="0"/>
              <a:t>6</a:t>
            </a:fld>
            <a:endParaRPr kumimoji="1" lang="ja-JP" altLang="en-US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6808344"/>
              </p:ext>
            </p:extLst>
          </p:nvPr>
        </p:nvGraphicFramePr>
        <p:xfrm>
          <a:off x="611560" y="1365142"/>
          <a:ext cx="7920880" cy="1556671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80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73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3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43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29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252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0004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86409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CA combination</a:t>
                      </a:r>
                      <a:endParaRPr lang="ko-KR" sz="1400" dirty="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15596" marR="1559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REL-</a:t>
                      </a:r>
                      <a:r>
                        <a:rPr lang="en-GB" sz="1400" dirty="0" err="1">
                          <a:effectLst/>
                        </a:rPr>
                        <a:t>indep</a:t>
                      </a:r>
                      <a:r>
                        <a:rPr lang="en-GB" sz="1400" dirty="0">
                          <a:effectLst/>
                        </a:rPr>
                        <a:t>.</a:t>
                      </a:r>
                      <a:endParaRPr lang="ko-KR" sz="14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From</a:t>
                      </a:r>
                      <a:endParaRPr lang="ko-KR" sz="1400" dirty="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15596" marR="1559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contact</a:t>
                      </a:r>
                      <a:endParaRPr lang="ko-KR" sz="14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name, company</a:t>
                      </a:r>
                      <a:endParaRPr lang="ko-KR" sz="1400" dirty="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15596" marR="1559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contact</a:t>
                      </a:r>
                      <a:endParaRPr lang="ko-KR" sz="14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email</a:t>
                      </a:r>
                      <a:endParaRPr lang="ko-KR" sz="1400" dirty="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15596" marR="1559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other supporting companies</a:t>
                      </a:r>
                      <a:endParaRPr lang="ko-KR" sz="14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(min. 3)</a:t>
                      </a:r>
                      <a:endParaRPr lang="ko-KR" sz="1400" dirty="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15596" marR="1559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status</a:t>
                      </a:r>
                      <a:endParaRPr lang="ko-KR" sz="1400" dirty="0">
                        <a:effectLst/>
                      </a:endParaRPr>
                    </a:p>
                  </a:txBody>
                  <a:tcPr marL="15596" marR="1559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supported next level </a:t>
                      </a:r>
                      <a:r>
                        <a:rPr lang="en-GB" sz="1400" dirty="0" err="1">
                          <a:effectLst/>
                        </a:rPr>
                        <a:t>fallback</a:t>
                      </a:r>
                      <a:r>
                        <a:rPr lang="en-GB" sz="1400" dirty="0">
                          <a:effectLst/>
                        </a:rPr>
                        <a:t> modes</a:t>
                      </a:r>
                      <a:br>
                        <a:rPr lang="en-GB" sz="1400" dirty="0">
                          <a:effectLst/>
                        </a:rPr>
                      </a:br>
                      <a:r>
                        <a:rPr lang="en-GB" sz="1400" dirty="0">
                          <a:effectLst/>
                        </a:rPr>
                        <a:t>(in DL and UL)</a:t>
                      </a:r>
                      <a:endParaRPr lang="ko-KR" sz="1400" dirty="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15596" marR="1559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257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CA_</a:t>
                      </a:r>
                      <a:r>
                        <a:rPr lang="it-IT" sz="1100" dirty="0">
                          <a:effectLst/>
                        </a:rPr>
                        <a:t>4DL_</a:t>
                      </a:r>
                      <a:r>
                        <a:rPr lang="en-GB" sz="1100" dirty="0">
                          <a:effectLst/>
                        </a:rPr>
                        <a:t>1A-3C-8A</a:t>
                      </a:r>
                      <a:r>
                        <a:rPr lang="it-IT" sz="1100" dirty="0">
                          <a:effectLst/>
                        </a:rPr>
                        <a:t>_1UL_BCS0</a:t>
                      </a:r>
                      <a:endParaRPr lang="ko-KR" sz="1100" dirty="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15596" marR="1559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</a:rPr>
                        <a:t>Rel-10</a:t>
                      </a:r>
                      <a:endParaRPr lang="ko-KR" sz="1100" dirty="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15596" marR="1559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Hisashi Onozawa,</a:t>
                      </a:r>
                      <a:endParaRPr lang="ko-KR" sz="11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Nokia Networks</a:t>
                      </a:r>
                      <a:endParaRPr lang="ko-KR" sz="1100" dirty="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15596" marR="1559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u="sng" dirty="0">
                          <a:effectLst/>
                          <a:hlinkClick r:id="rId3"/>
                        </a:rPr>
                        <a:t>hisashi.onozawa@nokia.com</a:t>
                      </a:r>
                      <a:endParaRPr lang="ko-KR" sz="1100" dirty="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15596" marR="1559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KT, 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Ericsson-LG Samsung</a:t>
                      </a:r>
                      <a:endParaRPr lang="ko-KR" sz="1100" dirty="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15596" marR="1559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</a:rPr>
                        <a:t>New</a:t>
                      </a:r>
                      <a:endParaRPr lang="ko-KR" sz="1100" dirty="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15596" marR="1559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altLang="ko-KR" sz="1100" dirty="0">
                          <a:effectLst/>
                        </a:rPr>
                        <a:t>CA_3DL_</a:t>
                      </a:r>
                      <a:r>
                        <a:rPr lang="en-GB" altLang="ko-KR" sz="1100" dirty="0">
                          <a:effectLst/>
                        </a:rPr>
                        <a:t>1A-3A-8A_1UL_BCS0</a:t>
                      </a:r>
                      <a:endParaRPr lang="en-US" sz="1100" dirty="0">
                        <a:effectLst/>
                      </a:endParaRPr>
                    </a:p>
                    <a:p>
                      <a:pPr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>
                          <a:effectLst/>
                        </a:rPr>
                        <a:t>CA_3DL_</a:t>
                      </a:r>
                      <a:r>
                        <a:rPr lang="en-GB" sz="1100" dirty="0">
                          <a:effectLst/>
                        </a:rPr>
                        <a:t>1A-3C_1UL_BCS0</a:t>
                      </a:r>
                      <a:endParaRPr lang="ko-KR" sz="1100" dirty="0">
                        <a:effectLst/>
                      </a:endParaRPr>
                    </a:p>
                  </a:txBody>
                  <a:tcPr marL="15596" marR="1559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4724209"/>
              </p:ext>
            </p:extLst>
          </p:nvPr>
        </p:nvGraphicFramePr>
        <p:xfrm>
          <a:off x="395536" y="3115607"/>
          <a:ext cx="8516760" cy="164592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2992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15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18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57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57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57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577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577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6577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00752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89202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0">
                <a:tc gridSpan="1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E-UTRA CA configuration / Bandwidth combination set</a:t>
                      </a:r>
                      <a:endParaRPr lang="ko-KR" sz="12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E-UTRA CA Configuration</a:t>
                      </a:r>
                      <a:endParaRPr lang="ko-KR" sz="12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Uplink CA configurations </a:t>
                      </a:r>
                      <a:endParaRPr lang="ko-KR" sz="12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E-UTRA Bands</a:t>
                      </a:r>
                      <a:endParaRPr lang="ko-KR" sz="12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1.4</a:t>
                      </a:r>
                      <a:b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MHz</a:t>
                      </a:r>
                      <a:endParaRPr lang="ko-KR" sz="12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b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MHz</a:t>
                      </a:r>
                      <a:endParaRPr lang="ko-KR" sz="12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b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MHz</a:t>
                      </a:r>
                      <a:endParaRPr lang="ko-KR" sz="12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b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MHz</a:t>
                      </a:r>
                      <a:endParaRPr lang="ko-KR" sz="12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br>
                        <a:rPr lang="en-GB" sz="120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</a:rPr>
                        <a:t>MHz</a:t>
                      </a:r>
                      <a:endParaRPr lang="ko-KR" sz="1200" b="1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</a:rPr>
                        <a:t>20</a:t>
                      </a:r>
                      <a:br>
                        <a:rPr lang="en-GB" sz="120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</a:rPr>
                        <a:t>MHz</a:t>
                      </a:r>
                      <a:endParaRPr lang="ko-KR" sz="1200" b="1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Maximum aggregated bandwidth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[MHz]</a:t>
                      </a:r>
                      <a:endParaRPr lang="ko-KR" sz="12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Bandwidth combination set</a:t>
                      </a:r>
                      <a:endParaRPr lang="ko-KR" sz="12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</a:rPr>
                        <a:t>CA_1A-3C-8A</a:t>
                      </a:r>
                      <a:endParaRPr lang="ko-KR" sz="12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hangingPunct="1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70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kumimoji="1" lang="en-GB" altLang="ko-KR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See CA_3C Bandwidth combination set 0 in Table 5.6A.1-1 of TS 36.101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ko-KR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ko-KR" sz="12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</a:rPr>
                        <a:t> yes</a:t>
                      </a:r>
                      <a:endParaRPr lang="ko-KR" sz="12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lang="ko-KR" sz="12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lang="ko-KR" sz="12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ko-KR" sz="12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272012" y="4980166"/>
            <a:ext cx="615905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hangingPunct="0"/>
            <a:r>
              <a:rPr lang="en-GB" altLang="ko-KR" sz="1000" b="1" dirty="0"/>
              <a:t>Table 5.6A.1-1: E-UTRA CA configurations and bandwidth combination sets defined for intra-band contiguous CA</a:t>
            </a:r>
            <a:endParaRPr lang="ko-KR" altLang="ko-KR" sz="1000" b="1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GB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4908945"/>
              </p:ext>
            </p:extLst>
          </p:nvPr>
        </p:nvGraphicFramePr>
        <p:xfrm>
          <a:off x="666387" y="5324338"/>
          <a:ext cx="8001227" cy="13278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965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92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65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61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25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765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765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971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ko-KR" sz="1050" b="1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E-UTRA CA configuration / Bandwidth combination set</a:t>
                      </a:r>
                      <a:endParaRPr lang="ko-KR" sz="1050" b="1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chemeClr val="tx1"/>
                          </a:solidFill>
                          <a:effectLst/>
                        </a:rPr>
                        <a:t>E-UTRA CA configuration</a:t>
                      </a:r>
                      <a:endParaRPr lang="ko-KR" sz="1050" b="1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chemeClr val="tx1"/>
                          </a:solidFill>
                          <a:effectLst/>
                        </a:rPr>
                        <a:t>Uplink CA configurations</a:t>
                      </a:r>
                      <a:endParaRPr lang="ko-KR" sz="105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chemeClr val="tx1"/>
                          </a:solidFill>
                          <a:effectLst/>
                        </a:rPr>
                        <a:t>(NOTE 3)</a:t>
                      </a:r>
                      <a:endParaRPr lang="ko-KR" sz="1050" b="1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chemeClr val="tx1"/>
                          </a:solidFill>
                          <a:effectLst/>
                        </a:rPr>
                        <a:t>Component carriers in order of increasing carrier frequency</a:t>
                      </a:r>
                      <a:endParaRPr lang="ko-KR" sz="1050" b="1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chemeClr val="tx1"/>
                          </a:solidFill>
                          <a:effectLst/>
                        </a:rPr>
                        <a:t>Maximum aggregated </a:t>
                      </a:r>
                      <a:br>
                        <a:rPr lang="en-US" sz="105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1050">
                          <a:solidFill>
                            <a:schemeClr val="tx1"/>
                          </a:solidFill>
                          <a:effectLst/>
                        </a:rPr>
                        <a:t>bandwidth [MHz]</a:t>
                      </a:r>
                      <a:endParaRPr lang="ko-KR" sz="1050" b="1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chemeClr val="tx1"/>
                          </a:solidFill>
                          <a:effectLst/>
                        </a:rPr>
                        <a:t>Bandwidth combination set</a:t>
                      </a:r>
                      <a:endParaRPr lang="ko-KR" sz="1050" b="1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chemeClr val="tx1"/>
                          </a:solidFill>
                          <a:effectLst/>
                        </a:rPr>
                        <a:t>Channel bandwidths for carrier [MHz]</a:t>
                      </a:r>
                      <a:endParaRPr lang="ko-KR" sz="1050" b="1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chemeClr val="tx1"/>
                          </a:solidFill>
                          <a:effectLst/>
                        </a:rPr>
                        <a:t>Channel bandwidths for carrier [MHz]</a:t>
                      </a:r>
                      <a:endParaRPr lang="ko-KR" sz="1050" b="1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chemeClr val="tx1"/>
                          </a:solidFill>
                          <a:effectLst/>
                        </a:rPr>
                        <a:t>Channel bandwidths for carrier [MHz]</a:t>
                      </a:r>
                      <a:endParaRPr lang="ko-KR" sz="1050" b="1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chemeClr val="tx1"/>
                          </a:solidFill>
                          <a:effectLst/>
                        </a:rPr>
                        <a:t>Channel bandwidths for carrier [MHz]</a:t>
                      </a:r>
                      <a:endParaRPr lang="ko-KR" sz="1050" b="1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4150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0" dirty="0">
                          <a:solidFill>
                            <a:schemeClr val="tx1"/>
                          </a:solidFill>
                          <a:effectLst/>
                        </a:rPr>
                        <a:t>CA_3C</a:t>
                      </a:r>
                      <a:endParaRPr lang="ko-KR" sz="1050" b="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CA_3C</a:t>
                      </a:r>
                      <a:endParaRPr lang="ko-KR" sz="105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5, 10, 15</a:t>
                      </a:r>
                      <a:endParaRPr lang="ko-KR" sz="105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</a:rPr>
                        <a:t>20</a:t>
                      </a:r>
                      <a:endParaRPr lang="ko-KR" sz="105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ko-KR" sz="105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ko-KR" sz="105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40</a:t>
                      </a:r>
                      <a:endParaRPr lang="ko-KR" sz="105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ko-KR" sz="105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35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20</a:t>
                      </a:r>
                      <a:endParaRPr lang="ko-KR" sz="105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5, 10, 15, 20</a:t>
                      </a:r>
                      <a:endParaRPr lang="ko-KR" sz="105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ko-KR" sz="105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ko-KR" sz="105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3329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sv-SE" altLang="ja-JP" dirty="0"/>
              <a:t>Proposed 3</a:t>
            </a:r>
            <a:r>
              <a:rPr lang="en-US" altLang="ja-JP" dirty="0"/>
              <a:t>DL </a:t>
            </a:r>
            <a:r>
              <a:rPr lang="sv-SE" altLang="ja-JP" dirty="0"/>
              <a:t>CA combination </a:t>
            </a:r>
            <a:br>
              <a:rPr lang="sv-SE" altLang="ja-JP" dirty="0"/>
            </a:br>
            <a:r>
              <a:rPr lang="sv-SE" altLang="ja-JP" dirty="0"/>
              <a:t>(Detailed information for WID)</a:t>
            </a:r>
            <a:endParaRPr kumimoji="1" lang="ja-JP" altLang="en-US" dirty="0"/>
          </a:p>
        </p:txBody>
      </p:sp>
      <p:sp>
        <p:nvSpPr>
          <p:cNvPr id="11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7884368" y="6304235"/>
            <a:ext cx="1090464" cy="365125"/>
          </a:xfrm>
        </p:spPr>
        <p:txBody>
          <a:bodyPr/>
          <a:lstStyle/>
          <a:p>
            <a:fld id="{87B3F8BC-B6E2-4CE6-9D7F-4D474829F981}" type="slidenum">
              <a:rPr kumimoji="1" lang="ja-JP" altLang="en-US" smtClean="0"/>
              <a:t>7</a:t>
            </a:fld>
            <a:endParaRPr kumimoji="1" lang="ja-JP" altLang="en-US"/>
          </a:p>
        </p:txBody>
      </p:sp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4845706"/>
              </p:ext>
            </p:extLst>
          </p:nvPr>
        </p:nvGraphicFramePr>
        <p:xfrm>
          <a:off x="611560" y="1365142"/>
          <a:ext cx="7920880" cy="1556671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80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73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3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43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29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252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0004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86409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CA combination</a:t>
                      </a:r>
                      <a:endParaRPr lang="ko-KR" sz="1400" dirty="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15596" marR="1559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REL-</a:t>
                      </a:r>
                      <a:r>
                        <a:rPr lang="en-GB" sz="1400" dirty="0" err="1">
                          <a:effectLst/>
                        </a:rPr>
                        <a:t>indep</a:t>
                      </a:r>
                      <a:r>
                        <a:rPr lang="en-GB" sz="1400" dirty="0">
                          <a:effectLst/>
                        </a:rPr>
                        <a:t>.</a:t>
                      </a:r>
                      <a:endParaRPr lang="ko-KR" sz="14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From</a:t>
                      </a:r>
                      <a:endParaRPr lang="ko-KR" sz="1400" dirty="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15596" marR="1559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contact</a:t>
                      </a:r>
                      <a:endParaRPr lang="ko-KR" sz="14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name, company</a:t>
                      </a:r>
                      <a:endParaRPr lang="ko-KR" sz="1400" dirty="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15596" marR="1559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contact</a:t>
                      </a:r>
                      <a:endParaRPr lang="ko-KR" sz="14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email</a:t>
                      </a:r>
                      <a:endParaRPr lang="ko-KR" sz="1400" dirty="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15596" marR="1559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other supporting companies</a:t>
                      </a:r>
                      <a:endParaRPr lang="ko-KR" sz="14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(min. 3)</a:t>
                      </a:r>
                      <a:endParaRPr lang="ko-KR" sz="1400" dirty="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15596" marR="1559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status</a:t>
                      </a:r>
                      <a:endParaRPr lang="ko-KR" sz="1400" dirty="0">
                        <a:effectLst/>
                      </a:endParaRPr>
                    </a:p>
                  </a:txBody>
                  <a:tcPr marL="15596" marR="1559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supported next level </a:t>
                      </a:r>
                      <a:r>
                        <a:rPr lang="en-GB" sz="1400" dirty="0" err="1">
                          <a:effectLst/>
                        </a:rPr>
                        <a:t>fallback</a:t>
                      </a:r>
                      <a:r>
                        <a:rPr lang="en-GB" sz="1400" dirty="0">
                          <a:effectLst/>
                        </a:rPr>
                        <a:t> modes</a:t>
                      </a:r>
                      <a:br>
                        <a:rPr lang="en-GB" sz="1400" dirty="0">
                          <a:effectLst/>
                        </a:rPr>
                      </a:br>
                      <a:r>
                        <a:rPr lang="en-GB" sz="1400" dirty="0">
                          <a:effectLst/>
                        </a:rPr>
                        <a:t>(in DL and UL)</a:t>
                      </a:r>
                      <a:endParaRPr lang="ko-KR" sz="1400" dirty="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15596" marR="1559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257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CA_</a:t>
                      </a:r>
                      <a:r>
                        <a:rPr lang="it-IT" sz="1100" dirty="0">
                          <a:effectLst/>
                        </a:rPr>
                        <a:t>3DL_</a:t>
                      </a:r>
                      <a:r>
                        <a:rPr lang="en-GB" sz="1100" dirty="0">
                          <a:effectLst/>
                        </a:rPr>
                        <a:t>3C-8A</a:t>
                      </a:r>
                      <a:r>
                        <a:rPr lang="it-IT" sz="1100" dirty="0">
                          <a:effectLst/>
                        </a:rPr>
                        <a:t>_1UL_BCS0</a:t>
                      </a:r>
                      <a:endParaRPr lang="ko-KR" sz="1100" dirty="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15596" marR="1559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</a:rPr>
                        <a:t>Rel-10</a:t>
                      </a:r>
                      <a:endParaRPr lang="ko-KR" sz="1100" dirty="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15596" marR="1559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Hisashi Onozawa,</a:t>
                      </a:r>
                      <a:endParaRPr lang="ko-KR" sz="11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Nokia Networks</a:t>
                      </a:r>
                      <a:endParaRPr lang="ko-KR" sz="1100" dirty="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15596" marR="1559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u="sng" dirty="0">
                          <a:effectLst/>
                          <a:hlinkClick r:id="rId2"/>
                        </a:rPr>
                        <a:t>hisashi.onozawa@nokia.com</a:t>
                      </a:r>
                      <a:endParaRPr lang="ko-KR" sz="1100" dirty="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15596" marR="1559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KT, 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Ericsson-LG Samsung</a:t>
                      </a:r>
                      <a:endParaRPr lang="ko-KR" sz="1100" dirty="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15596" marR="1559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</a:rPr>
                        <a:t>New</a:t>
                      </a:r>
                      <a:endParaRPr lang="ko-KR" sz="1100" dirty="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15596" marR="1559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altLang="ko-KR" sz="1100" dirty="0">
                          <a:effectLst/>
                        </a:rPr>
                        <a:t>CA_</a:t>
                      </a:r>
                      <a:r>
                        <a:rPr lang="en-US" altLang="ko-KR" sz="1100" dirty="0">
                          <a:effectLst/>
                        </a:rPr>
                        <a:t>2</a:t>
                      </a:r>
                      <a:r>
                        <a:rPr lang="pl-PL" altLang="ko-KR" sz="1100" dirty="0">
                          <a:effectLst/>
                        </a:rPr>
                        <a:t>DL_</a:t>
                      </a:r>
                      <a:r>
                        <a:rPr lang="en-GB" altLang="ko-KR" sz="1100" dirty="0">
                          <a:effectLst/>
                        </a:rPr>
                        <a:t>3A-8A_1UL_BCS2</a:t>
                      </a:r>
                      <a:endParaRPr lang="en-US" sz="1100" dirty="0">
                        <a:effectLst/>
                      </a:endParaRPr>
                    </a:p>
                    <a:p>
                      <a:pPr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>
                          <a:effectLst/>
                        </a:rPr>
                        <a:t>CA_</a:t>
                      </a:r>
                      <a:r>
                        <a:rPr lang="en-US" sz="1100" dirty="0">
                          <a:effectLst/>
                        </a:rPr>
                        <a:t>2</a:t>
                      </a:r>
                      <a:r>
                        <a:rPr lang="pl-PL" sz="1100" dirty="0">
                          <a:effectLst/>
                        </a:rPr>
                        <a:t>DL_</a:t>
                      </a:r>
                      <a:r>
                        <a:rPr lang="en-GB" sz="1100" dirty="0">
                          <a:effectLst/>
                        </a:rPr>
                        <a:t>3C_1UL_BCS0</a:t>
                      </a:r>
                      <a:endParaRPr lang="ko-KR" sz="1100" dirty="0">
                        <a:effectLst/>
                      </a:endParaRPr>
                    </a:p>
                  </a:txBody>
                  <a:tcPr marL="15596" marR="1559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9876516"/>
              </p:ext>
            </p:extLst>
          </p:nvPr>
        </p:nvGraphicFramePr>
        <p:xfrm>
          <a:off x="395536" y="3212976"/>
          <a:ext cx="8516760" cy="146304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2992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15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18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57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57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57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577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577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6577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00752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89202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0">
                <a:tc gridSpan="1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E-UTRA CA configuration / Bandwidth combination set</a:t>
                      </a:r>
                      <a:endParaRPr lang="ko-KR" sz="12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E-UTRA CA Configuration</a:t>
                      </a:r>
                      <a:endParaRPr lang="ko-KR" sz="12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Uplink CA configurations </a:t>
                      </a:r>
                      <a:endParaRPr lang="ko-KR" sz="12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E-UTRA Bands</a:t>
                      </a:r>
                      <a:endParaRPr lang="ko-KR" sz="12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1.4</a:t>
                      </a:r>
                      <a:b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MHz</a:t>
                      </a:r>
                      <a:endParaRPr lang="ko-KR" sz="12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b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MHz</a:t>
                      </a:r>
                      <a:endParaRPr lang="ko-KR" sz="12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b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MHz</a:t>
                      </a:r>
                      <a:endParaRPr lang="ko-KR" sz="12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b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MHz</a:t>
                      </a:r>
                      <a:endParaRPr lang="ko-KR" sz="12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br>
                        <a:rPr lang="en-GB" sz="120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</a:rPr>
                        <a:t>MHz</a:t>
                      </a:r>
                      <a:endParaRPr lang="ko-KR" sz="1200" b="1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</a:rPr>
                        <a:t>20</a:t>
                      </a:r>
                      <a:br>
                        <a:rPr lang="en-GB" sz="120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</a:rPr>
                        <a:t>MHz</a:t>
                      </a:r>
                      <a:endParaRPr lang="ko-KR" sz="1200" b="1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Maximum aggregated bandwidth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[MHz]</a:t>
                      </a:r>
                      <a:endParaRPr lang="ko-KR" sz="12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Bandwidth combination set</a:t>
                      </a:r>
                      <a:endParaRPr lang="ko-KR" sz="12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dirty="0">
                          <a:solidFill>
                            <a:schemeClr val="tx1"/>
                          </a:solidFill>
                          <a:effectLst/>
                        </a:rPr>
                        <a:t>CA_3C-8A</a:t>
                      </a:r>
                      <a:endParaRPr lang="ko-KR" altLang="ko-KR" sz="12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hangingPunct="1">
                        <a:spcAft>
                          <a:spcPts val="0"/>
                        </a:spcAft>
                      </a:pP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kumimoji="1" lang="en-GB" altLang="ko-K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See CA_3C Bandwidth combination set 0 in Table 5.6A.1-1 of TS 36.101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ko-KR" sz="1200" dirty="0">
                          <a:solidFill>
                            <a:schemeClr val="tx1"/>
                          </a:solidFill>
                          <a:effectLst/>
                        </a:rPr>
                        <a:t>50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ko-KR" altLang="ko-KR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ko-KR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ko-KR" sz="12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</a:rPr>
                        <a:t> yes</a:t>
                      </a:r>
                      <a:endParaRPr lang="ko-KR" sz="12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lang="ko-KR" sz="12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lang="ko-KR" sz="12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ko-KR" sz="12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ko-KR" sz="12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217185" y="4941168"/>
            <a:ext cx="615905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hangingPunct="0"/>
            <a:r>
              <a:rPr lang="en-GB" altLang="ko-KR" sz="1000" b="1" dirty="0"/>
              <a:t>Table 5.6A.1-1: E-UTRA CA configurations and bandwidth combination sets defined for intra-band contiguous CA</a:t>
            </a:r>
            <a:endParaRPr lang="ko-KR" altLang="ko-KR" sz="1000" b="1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GB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9032955"/>
              </p:ext>
            </p:extLst>
          </p:nvPr>
        </p:nvGraphicFramePr>
        <p:xfrm>
          <a:off x="611560" y="5285340"/>
          <a:ext cx="8001227" cy="13278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965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92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65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61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25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765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765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971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ko-KR" sz="1050" b="1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E-UTRA CA configuration / Bandwidth combination set</a:t>
                      </a:r>
                      <a:endParaRPr lang="ko-KR" sz="1050" b="1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chemeClr val="tx1"/>
                          </a:solidFill>
                          <a:effectLst/>
                        </a:rPr>
                        <a:t>E-UTRA CA configuration</a:t>
                      </a:r>
                      <a:endParaRPr lang="ko-KR" sz="1050" b="1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chemeClr val="tx1"/>
                          </a:solidFill>
                          <a:effectLst/>
                        </a:rPr>
                        <a:t>Uplink CA configurations</a:t>
                      </a:r>
                      <a:endParaRPr lang="ko-KR" sz="105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chemeClr val="tx1"/>
                          </a:solidFill>
                          <a:effectLst/>
                        </a:rPr>
                        <a:t>(NOTE 3)</a:t>
                      </a:r>
                      <a:endParaRPr lang="ko-KR" sz="1050" b="1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chemeClr val="tx1"/>
                          </a:solidFill>
                          <a:effectLst/>
                        </a:rPr>
                        <a:t>Component carriers in order of increasing carrier frequency</a:t>
                      </a:r>
                      <a:endParaRPr lang="ko-KR" sz="1050" b="1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chemeClr val="tx1"/>
                          </a:solidFill>
                          <a:effectLst/>
                        </a:rPr>
                        <a:t>Maximum aggregated </a:t>
                      </a:r>
                      <a:br>
                        <a:rPr lang="en-US" sz="105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1050">
                          <a:solidFill>
                            <a:schemeClr val="tx1"/>
                          </a:solidFill>
                          <a:effectLst/>
                        </a:rPr>
                        <a:t>bandwidth [MHz]</a:t>
                      </a:r>
                      <a:endParaRPr lang="ko-KR" sz="1050" b="1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chemeClr val="tx1"/>
                          </a:solidFill>
                          <a:effectLst/>
                        </a:rPr>
                        <a:t>Bandwidth combination set</a:t>
                      </a:r>
                      <a:endParaRPr lang="ko-KR" sz="1050" b="1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chemeClr val="tx1"/>
                          </a:solidFill>
                          <a:effectLst/>
                        </a:rPr>
                        <a:t>Channel bandwidths for carrier [MHz]</a:t>
                      </a:r>
                      <a:endParaRPr lang="ko-KR" sz="1050" b="1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chemeClr val="tx1"/>
                          </a:solidFill>
                          <a:effectLst/>
                        </a:rPr>
                        <a:t>Channel bandwidths for carrier [MHz]</a:t>
                      </a:r>
                      <a:endParaRPr lang="ko-KR" sz="1050" b="1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chemeClr val="tx1"/>
                          </a:solidFill>
                          <a:effectLst/>
                        </a:rPr>
                        <a:t>Channel bandwidths for carrier [MHz]</a:t>
                      </a:r>
                      <a:endParaRPr lang="ko-KR" sz="1050" b="1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chemeClr val="tx1"/>
                          </a:solidFill>
                          <a:effectLst/>
                        </a:rPr>
                        <a:t>Channel bandwidths for carrier [MHz]</a:t>
                      </a:r>
                      <a:endParaRPr lang="ko-KR" sz="1050" b="1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4150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0" dirty="0">
                          <a:solidFill>
                            <a:schemeClr val="tx1"/>
                          </a:solidFill>
                          <a:effectLst/>
                        </a:rPr>
                        <a:t>CA_3C</a:t>
                      </a:r>
                      <a:endParaRPr lang="ko-KR" sz="1050" b="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CA_3C</a:t>
                      </a:r>
                      <a:endParaRPr lang="ko-KR" sz="105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5, 10, 15</a:t>
                      </a:r>
                      <a:endParaRPr lang="ko-KR" sz="105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</a:rPr>
                        <a:t>20</a:t>
                      </a:r>
                      <a:endParaRPr lang="ko-KR" sz="105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ko-KR" sz="105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ko-KR" sz="105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40</a:t>
                      </a:r>
                      <a:endParaRPr lang="ko-KR" sz="105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ko-KR" sz="105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35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20</a:t>
                      </a:r>
                      <a:endParaRPr lang="ko-KR" sz="105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5, 10, 15, 20</a:t>
                      </a:r>
                      <a:endParaRPr lang="ko-KR" sz="105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ko-KR" sz="105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ko-KR" sz="1050" dirty="0">
                        <a:solidFill>
                          <a:schemeClr val="tx1"/>
                        </a:solidFill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18683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38111</TotalTime>
  <Words>871</Words>
  <Application>Microsoft Office PowerPoint</Application>
  <PresentationFormat>화면 슬라이드 쇼(4:3)</PresentationFormat>
  <Paragraphs>201</Paragraphs>
  <Slides>7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4" baseType="lpstr">
      <vt:lpstr>ＭＳ Ｐゴシック</vt:lpstr>
      <vt:lpstr>굴림</vt:lpstr>
      <vt:lpstr>맑은 고딕</vt:lpstr>
      <vt:lpstr>Arial</vt:lpstr>
      <vt:lpstr>Calibri</vt:lpstr>
      <vt:lpstr>Times New Roman</vt:lpstr>
      <vt:lpstr>Office ​​テーマ</vt:lpstr>
      <vt:lpstr>PowerPoint 프레젠테이션</vt:lpstr>
      <vt:lpstr>LTE service in KT network</vt:lpstr>
      <vt:lpstr>Spectrum Availability &amp; Deploy Plan </vt:lpstr>
      <vt:lpstr>Reason of submitting proposal  to RAN directly</vt:lpstr>
      <vt:lpstr>Request to RAN</vt:lpstr>
      <vt:lpstr>Proposed 4DL CA combination  (Detailed information for WID)</vt:lpstr>
      <vt:lpstr>Proposed 3DL CA combination  (Detailed information for WID)</vt:lpstr>
    </vt:vector>
  </TitlesOfParts>
  <Company>KDDI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OM</dc:creator>
  <cp:lastModifiedBy>Ilwhan Kim</cp:lastModifiedBy>
  <cp:revision>224</cp:revision>
  <dcterms:created xsi:type="dcterms:W3CDTF">2015-01-05T09:38:53Z</dcterms:created>
  <dcterms:modified xsi:type="dcterms:W3CDTF">2016-03-01T18:05:26Z</dcterms:modified>
</cp:coreProperties>
</file>