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438" r:id="rId2"/>
    <p:sldId id="439" r:id="rId3"/>
    <p:sldId id="440" r:id="rId4"/>
    <p:sldId id="441" r:id="rId5"/>
  </p:sldIdLst>
  <p:sldSz cx="9906000" cy="6858000" type="A4"/>
  <p:notesSz cx="7099300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904">
          <p15:clr>
            <a:srgbClr val="A4A3A4"/>
          </p15:clr>
        </p15:guide>
        <p15:guide id="2" orient="horz" pos="909">
          <p15:clr>
            <a:srgbClr val="A4A3A4"/>
          </p15:clr>
        </p15:guide>
        <p15:guide id="3" pos="219">
          <p15:clr>
            <a:srgbClr val="A4A3A4"/>
          </p15:clr>
        </p15:guide>
        <p15:guide id="4" pos="3198">
          <p15:clr>
            <a:srgbClr val="A4A3A4"/>
          </p15:clr>
        </p15:guide>
        <p15:guide id="5" pos="5464">
          <p15:clr>
            <a:srgbClr val="A4A3A4"/>
          </p15:clr>
        </p15:guide>
        <p15:guide id="6" pos="669">
          <p15:clr>
            <a:srgbClr val="A4A3A4"/>
          </p15:clr>
        </p15:guide>
        <p15:guide id="7" pos="293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0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2314"/>
    <a:srgbClr val="00B0F0"/>
    <a:srgbClr val="00B050"/>
    <a:srgbClr val="5E2750"/>
    <a:srgbClr val="000000"/>
    <a:srgbClr val="FFFFFF"/>
    <a:srgbClr val="FFFFFB"/>
    <a:srgbClr val="00004F"/>
    <a:srgbClr val="00B0CA"/>
    <a:srgbClr val="007C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3465" autoAdjust="0"/>
    <p:restoredTop sz="94609" autoAdjust="0"/>
  </p:normalViewPr>
  <p:slideViewPr>
    <p:cSldViewPr snapToGrid="0" showGuides="1">
      <p:cViewPr>
        <p:scale>
          <a:sx n="75" d="100"/>
          <a:sy n="75" d="100"/>
        </p:scale>
        <p:origin x="-1434" y="-162"/>
      </p:cViewPr>
      <p:guideLst>
        <p:guide orient="horz" pos="3881"/>
        <p:guide orient="horz" pos="909"/>
        <p:guide pos="314"/>
        <p:guide pos="3055"/>
        <p:guide pos="5643"/>
        <p:guide pos="290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 snapToGrid="0" showGuides="1">
      <p:cViewPr varScale="1">
        <p:scale>
          <a:sx n="73" d="100"/>
          <a:sy n="73" d="100"/>
        </p:scale>
        <p:origin x="-3426" y="-108"/>
      </p:cViewPr>
      <p:guideLst>
        <p:guide orient="horz" pos="3224"/>
        <p:guide pos="223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3"/>
            <a:ext cx="3076363" cy="511730"/>
          </a:xfrm>
          <a:prstGeom prst="rect">
            <a:avLst/>
          </a:prstGeom>
        </p:spPr>
        <p:txBody>
          <a:bodyPr vert="horz" lIns="95457" tIns="47728" rIns="95457" bIns="47728" rtlCol="0"/>
          <a:lstStyle>
            <a:lvl1pPr algn="l">
              <a:defRPr sz="1300"/>
            </a:lvl1pPr>
          </a:lstStyle>
          <a:p>
            <a:endParaRPr lang="en-GB" dirty="0">
              <a:latin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1296" y="3"/>
            <a:ext cx="3076363" cy="511730"/>
          </a:xfrm>
          <a:prstGeom prst="rect">
            <a:avLst/>
          </a:prstGeom>
        </p:spPr>
        <p:txBody>
          <a:bodyPr vert="horz" lIns="95457" tIns="47728" rIns="95457" bIns="47728" rtlCol="0"/>
          <a:lstStyle>
            <a:lvl1pPr algn="r">
              <a:defRPr sz="1300"/>
            </a:lvl1pPr>
          </a:lstStyle>
          <a:p>
            <a:fld id="{F9584B7D-F332-42E4-B349-DEDC589F1ADB}" type="datetimeFigureOut">
              <a:rPr lang="en-GB" smtClean="0">
                <a:latin typeface="Arial" pitchFamily="34" charset="0"/>
              </a:rPr>
              <a:pPr/>
              <a:t>01/03/2016</a:t>
            </a:fld>
            <a:endParaRPr lang="en-GB" dirty="0">
              <a:latin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9721109"/>
            <a:ext cx="3076363" cy="511730"/>
          </a:xfrm>
          <a:prstGeom prst="rect">
            <a:avLst/>
          </a:prstGeom>
        </p:spPr>
        <p:txBody>
          <a:bodyPr vert="horz" lIns="95457" tIns="47728" rIns="95457" bIns="47728" rtlCol="0" anchor="b"/>
          <a:lstStyle>
            <a:lvl1pPr algn="l">
              <a:defRPr sz="1300"/>
            </a:lvl1pPr>
          </a:lstStyle>
          <a:p>
            <a:endParaRPr lang="en-GB" dirty="0">
              <a:latin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1296" y="9721109"/>
            <a:ext cx="3076363" cy="511730"/>
          </a:xfrm>
          <a:prstGeom prst="rect">
            <a:avLst/>
          </a:prstGeom>
        </p:spPr>
        <p:txBody>
          <a:bodyPr vert="horz" lIns="95457" tIns="47728" rIns="95457" bIns="47728" rtlCol="0" anchor="b"/>
          <a:lstStyle>
            <a:lvl1pPr algn="r">
              <a:defRPr sz="1300"/>
            </a:lvl1pPr>
          </a:lstStyle>
          <a:p>
            <a:fld id="{EA1C1BE2-1563-4C9C-8E4A-C427D52BD2E1}" type="slidenum">
              <a:rPr lang="en-GB" smtClean="0">
                <a:latin typeface="Arial" pitchFamily="34" charset="0"/>
              </a:rPr>
              <a:pPr/>
              <a:t>‹#›</a:t>
            </a:fld>
            <a:endParaRPr lang="en-GB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741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3"/>
            <a:ext cx="3076363" cy="511730"/>
          </a:xfrm>
          <a:prstGeom prst="rect">
            <a:avLst/>
          </a:prstGeom>
        </p:spPr>
        <p:txBody>
          <a:bodyPr vert="horz" lIns="95457" tIns="47728" rIns="95457" bIns="47728" rtlCol="0"/>
          <a:lstStyle>
            <a:lvl1pPr algn="l">
              <a:defRPr sz="1300">
                <a:latin typeface="Arial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6" y="3"/>
            <a:ext cx="3076363" cy="511730"/>
          </a:xfrm>
          <a:prstGeom prst="rect">
            <a:avLst/>
          </a:prstGeom>
        </p:spPr>
        <p:txBody>
          <a:bodyPr vert="horz" lIns="95457" tIns="47728" rIns="95457" bIns="47728" rtlCol="0"/>
          <a:lstStyle>
            <a:lvl1pPr algn="r">
              <a:defRPr sz="1300">
                <a:latin typeface="Arial" pitchFamily="34" charset="0"/>
              </a:defRPr>
            </a:lvl1pPr>
          </a:lstStyle>
          <a:p>
            <a:fld id="{53ACD7AC-7E6F-4F59-A8AC-F454A6DBBD3A}" type="datetimeFigureOut">
              <a:rPr lang="en-GB" smtClean="0"/>
              <a:pPr/>
              <a:t>01/03/2016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766763"/>
            <a:ext cx="5543550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457" tIns="47728" rIns="95457" bIns="47728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0" y="4861444"/>
            <a:ext cx="5679440" cy="4605576"/>
          </a:xfrm>
          <a:prstGeom prst="rect">
            <a:avLst/>
          </a:prstGeom>
        </p:spPr>
        <p:txBody>
          <a:bodyPr vert="horz" lIns="95457" tIns="47728" rIns="95457" bIns="47728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721111"/>
            <a:ext cx="3076363" cy="511730"/>
          </a:xfrm>
          <a:prstGeom prst="rect">
            <a:avLst/>
          </a:prstGeom>
        </p:spPr>
        <p:txBody>
          <a:bodyPr vert="horz" lIns="95457" tIns="47728" rIns="95457" bIns="47728" rtlCol="0" anchor="b"/>
          <a:lstStyle>
            <a:lvl1pPr algn="l">
              <a:defRPr sz="1300">
                <a:latin typeface="Arial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6" y="9721111"/>
            <a:ext cx="3076363" cy="511730"/>
          </a:xfrm>
          <a:prstGeom prst="rect">
            <a:avLst/>
          </a:prstGeom>
        </p:spPr>
        <p:txBody>
          <a:bodyPr vert="horz" lIns="95457" tIns="47728" rIns="95457" bIns="47728" rtlCol="0" anchor="b"/>
          <a:lstStyle>
            <a:lvl1pPr algn="r">
              <a:defRPr sz="1300">
                <a:latin typeface="Arial" pitchFamily="34" charset="0"/>
              </a:defRPr>
            </a:lvl1pPr>
          </a:lstStyle>
          <a:p>
            <a:fld id="{2B3E1866-6ABF-4414-AFB5-B91146A1FA1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800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22858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60909" y="3658445"/>
            <a:ext cx="3733084" cy="1858444"/>
          </a:xfrm>
        </p:spPr>
        <p:txBody>
          <a:bodyPr anchor="b" anchorCtr="0">
            <a:normAutofit/>
          </a:bodyPr>
          <a:lstStyle>
            <a:lvl1pPr algn="r">
              <a:lnSpc>
                <a:spcPct val="100000"/>
              </a:lnSpc>
              <a:defRPr sz="2800" b="1" i="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60908" y="5692604"/>
            <a:ext cx="3742258" cy="635768"/>
          </a:xfrm>
        </p:spPr>
        <p:txBody>
          <a:bodyPr rIns="0">
            <a:noAutofit/>
          </a:bodyPr>
          <a:lstStyle>
            <a:lvl1pPr marL="0" indent="0" algn="r">
              <a:buNone/>
              <a:defRPr sz="16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498740" y="6328371"/>
            <a:ext cx="2959791" cy="36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</a:t>
            </a:r>
          </a:p>
        </p:txBody>
      </p:sp>
    </p:spTree>
    <p:extLst>
      <p:ext uri="{BB962C8B-B14F-4D97-AF65-F5344CB8AC3E}">
        <p14:creationId xmlns:p14="http://schemas.microsoft.com/office/powerpoint/2010/main" val="30280534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oduct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3041149" cy="455829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498740" y="980595"/>
            <a:ext cx="1730110" cy="2448404"/>
          </a:xfrm>
        </p:spPr>
        <p:txBody>
          <a:bodyPr>
            <a:normAutofit/>
          </a:bodyPr>
          <a:lstStyle>
            <a:lvl1pPr algn="l">
              <a:lnSpc>
                <a:spcPts val="2540"/>
              </a:lnSpc>
              <a:defRPr sz="2000" b="1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 smtClean="0"/>
              <a:t>Insert Confidentiality Level in slide footer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2000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an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1338602"/>
            <a:ext cx="4359922" cy="4822487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4000"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063524" y="1554502"/>
            <a:ext cx="1835017" cy="4609822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1200"/>
            </a:lvl1pPr>
            <a:lvl2pPr marL="266700" indent="0">
              <a:buNone/>
              <a:defRPr sz="1050"/>
            </a:lvl2pPr>
            <a:lvl3pPr marL="542925" indent="0">
              <a:buNone/>
              <a:defRPr sz="1050"/>
            </a:lvl3pPr>
            <a:lvl4pPr marL="809625" indent="0">
              <a:buNone/>
              <a:defRPr sz="1000"/>
            </a:lvl4pPr>
            <a:lvl5pPr marL="99060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GB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7106843" y="1554502"/>
            <a:ext cx="1835017" cy="4609822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1200"/>
            </a:lvl1pPr>
            <a:lvl2pPr marL="266700" indent="0">
              <a:buNone/>
              <a:defRPr sz="1050"/>
            </a:lvl2pPr>
            <a:lvl3pPr marL="542925" indent="0">
              <a:buNone/>
              <a:defRPr sz="1050"/>
            </a:lvl3pPr>
            <a:lvl4pPr marL="809625" indent="0">
              <a:buNone/>
              <a:defRPr sz="1000"/>
            </a:lvl4pPr>
            <a:lvl5pPr marL="99060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GB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 smtClean="0"/>
              <a:t>Insert Confidentiality Level in slide footer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39421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 smtClean="0"/>
              <a:t>Insert Confidentiality Level in slide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86451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 smtClean="0"/>
              <a:t>Insert Confidentiality Level in slide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00198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11" y="1456594"/>
            <a:ext cx="3447296" cy="540868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900" y="3424950"/>
            <a:ext cx="2047500" cy="2472000"/>
          </a:xfrm>
        </p:spPr>
        <p:txBody>
          <a:bodyPr vert="horz" lIns="0" tIns="0" rIns="0" bIns="0" rtlCol="0" anchor="ctr" anchorCtr="0">
            <a:noAutofit/>
          </a:bodyPr>
          <a:lstStyle>
            <a:lvl1pPr>
              <a:lnSpc>
                <a:spcPct val="100000"/>
              </a:lnSpc>
              <a:defRPr lang="en-GB" sz="2000" i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lvl="0">
              <a:lnSpc>
                <a:spcPts val="2540"/>
              </a:lnSpc>
            </a:pPr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11009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520" y="6190"/>
            <a:ext cx="2553481" cy="68456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96383" y="3294064"/>
            <a:ext cx="5668433" cy="2922587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050374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520" y="6190"/>
            <a:ext cx="2553481" cy="68456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96383" y="3294064"/>
            <a:ext cx="5668433" cy="2922587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C3 – VODAFONE CONFIDENTIAL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39" y="2290132"/>
            <a:ext cx="1541428" cy="256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1829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520" y="6190"/>
            <a:ext cx="2553481" cy="68456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96383" y="3294064"/>
            <a:ext cx="5668433" cy="2922587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9" y="2263901"/>
            <a:ext cx="2005715" cy="256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7649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520" y="6190"/>
            <a:ext cx="2553481" cy="68456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96383" y="3294064"/>
            <a:ext cx="5668433" cy="2922587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998" y="2350092"/>
            <a:ext cx="1977858" cy="256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4663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4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520" y="6190"/>
            <a:ext cx="2553481" cy="68456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96383" y="3294064"/>
            <a:ext cx="5668433" cy="2922587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44" y="2290132"/>
            <a:ext cx="2163572" cy="256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564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3"/>
            <a:ext cx="5877075" cy="68574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5300" y="3650840"/>
            <a:ext cx="4122342" cy="1858444"/>
          </a:xfrm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5265" y="5689898"/>
            <a:ext cx="4132474" cy="638473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  <a:latin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</a:t>
            </a:r>
          </a:p>
        </p:txBody>
      </p:sp>
    </p:spTree>
    <p:extLst>
      <p:ext uri="{BB962C8B-B14F-4D97-AF65-F5344CB8AC3E}">
        <p14:creationId xmlns:p14="http://schemas.microsoft.com/office/powerpoint/2010/main" val="27313659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5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520" y="6190"/>
            <a:ext cx="2553481" cy="68456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96383" y="3294064"/>
            <a:ext cx="5668433" cy="2922587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080" y="2335102"/>
            <a:ext cx="1922143" cy="256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319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6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520" y="6190"/>
            <a:ext cx="2553481" cy="68456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96383" y="3294064"/>
            <a:ext cx="5668433" cy="2922587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46" y="2320112"/>
            <a:ext cx="1903572" cy="256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2003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7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520" y="6190"/>
            <a:ext cx="2553481" cy="68456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96383" y="3294064"/>
            <a:ext cx="5668433" cy="2922587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90" y="2354715"/>
            <a:ext cx="2145000" cy="256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4549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8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520" y="6190"/>
            <a:ext cx="2553481" cy="68456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96383" y="3294064"/>
            <a:ext cx="5668433" cy="2922587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89" y="2320112"/>
            <a:ext cx="1912858" cy="256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3590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9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520" y="6190"/>
            <a:ext cx="2553481" cy="68456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96383" y="3294064"/>
            <a:ext cx="5668433" cy="2922587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108" y="2350092"/>
            <a:ext cx="1912858" cy="256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9028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10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520" y="6190"/>
            <a:ext cx="2553481" cy="68456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96383" y="3294064"/>
            <a:ext cx="5668433" cy="2922587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302676" y="2885243"/>
            <a:ext cx="2129528" cy="1387624"/>
            <a:chOff x="410620" y="2290131"/>
            <a:chExt cx="3651793" cy="2577847"/>
          </a:xfrm>
        </p:grpSpPr>
        <p:pic>
          <p:nvPicPr>
            <p:cNvPr id="6" name="Picture 5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0984" y="2305121"/>
              <a:ext cx="1851429" cy="2562857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0620" y="2290131"/>
              <a:ext cx="1422857" cy="256285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701265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x3 Video placehol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1305322" y="1443038"/>
            <a:ext cx="6867701" cy="4754562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Insert 4x3 video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89" t="24727" r="20692" b="38924"/>
          <a:stretch/>
        </p:blipFill>
        <p:spPr>
          <a:xfrm>
            <a:off x="9111223" y="5640706"/>
            <a:ext cx="794778" cy="1217295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147547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x9 Video placehol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490141" y="1443038"/>
            <a:ext cx="8460765" cy="4367212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Insert 16x9 video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89" t="24727" r="20692" b="38924"/>
          <a:stretch/>
        </p:blipFill>
        <p:spPr>
          <a:xfrm>
            <a:off x="9111223" y="5640706"/>
            <a:ext cx="794778" cy="1217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840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"/>
          <a:stretch/>
        </p:blipFill>
        <p:spPr>
          <a:xfrm>
            <a:off x="0" y="2194"/>
            <a:ext cx="9906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3"/>
            <a:ext cx="5877075" cy="68574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5300" y="3650840"/>
            <a:ext cx="4122342" cy="1858444"/>
          </a:xfrm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5265" y="5689898"/>
            <a:ext cx="4132474" cy="638473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  <a:latin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</a:t>
            </a:r>
          </a:p>
        </p:txBody>
      </p:sp>
    </p:spTree>
    <p:extLst>
      <p:ext uri="{BB962C8B-B14F-4D97-AF65-F5344CB8AC3E}">
        <p14:creationId xmlns:p14="http://schemas.microsoft.com/office/powerpoint/2010/main" val="780846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69" y="0"/>
            <a:ext cx="9813131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3"/>
            <a:ext cx="5877075" cy="68574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5300" y="3650840"/>
            <a:ext cx="4122342" cy="1858444"/>
          </a:xfrm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5265" y="5689898"/>
            <a:ext cx="4132474" cy="638473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  <a:latin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</a:t>
            </a:r>
          </a:p>
        </p:txBody>
      </p:sp>
    </p:spTree>
    <p:extLst>
      <p:ext uri="{BB962C8B-B14F-4D97-AF65-F5344CB8AC3E}">
        <p14:creationId xmlns:p14="http://schemas.microsoft.com/office/powerpoint/2010/main" val="17675179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699625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0064" y="283"/>
            <a:ext cx="5995937" cy="68574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19174" y="1316766"/>
            <a:ext cx="4059623" cy="1858444"/>
          </a:xfrm>
        </p:spPr>
        <p:txBody>
          <a:bodyPr anchor="b" anchorCtr="0">
            <a:normAutofit/>
          </a:bodyPr>
          <a:lstStyle>
            <a:lvl1pPr algn="r">
              <a:lnSpc>
                <a:spcPct val="100000"/>
              </a:lnSpc>
              <a:defRPr sz="2800" b="1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19458" y="3349976"/>
            <a:ext cx="4055336" cy="910516"/>
          </a:xfrm>
        </p:spPr>
        <p:txBody>
          <a:bodyPr>
            <a:no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  <a:latin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 smtClean="0"/>
              <a:t>Insert Confidentiality Level in slide footer</a:t>
            </a:r>
          </a:p>
        </p:txBody>
      </p:sp>
    </p:spTree>
    <p:extLst>
      <p:ext uri="{BB962C8B-B14F-4D97-AF65-F5344CB8AC3E}">
        <p14:creationId xmlns:p14="http://schemas.microsoft.com/office/powerpoint/2010/main" val="2366876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0064" y="283"/>
            <a:ext cx="5995937" cy="68574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19174" y="1316766"/>
            <a:ext cx="4059623" cy="1858444"/>
          </a:xfrm>
        </p:spPr>
        <p:txBody>
          <a:bodyPr anchor="b" anchorCtr="0">
            <a:normAutofit/>
          </a:bodyPr>
          <a:lstStyle>
            <a:lvl1pPr algn="r">
              <a:lnSpc>
                <a:spcPct val="100000"/>
              </a:lnSpc>
              <a:defRPr sz="2800" b="1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19458" y="3349976"/>
            <a:ext cx="4055336" cy="910516"/>
          </a:xfrm>
        </p:spPr>
        <p:txBody>
          <a:bodyPr>
            <a:no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  <a:latin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 smtClean="0"/>
              <a:t>C3 – VODAFONE CONFIDENTIAL</a:t>
            </a:r>
          </a:p>
        </p:txBody>
      </p:sp>
    </p:spTree>
    <p:extLst>
      <p:ext uri="{BB962C8B-B14F-4D97-AF65-F5344CB8AC3E}">
        <p14:creationId xmlns:p14="http://schemas.microsoft.com/office/powerpoint/2010/main" val="15137544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299" y="1440000"/>
            <a:ext cx="8461611" cy="4715778"/>
          </a:xfrm>
        </p:spPr>
        <p:txBody>
          <a:bodyPr vert="horz" lIns="0" tIns="0" rIns="72000" bIns="0" rtlCol="0" anchor="t" anchorCtr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 marL="809625" indent="0">
              <a:buNone/>
              <a:defRPr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 smtClean="0"/>
              <a:t>C3 – VODAFONE CONFIDENTIAL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01649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510349" y="1440000"/>
            <a:ext cx="4105425" cy="4721088"/>
          </a:xfrm>
        </p:spPr>
        <p:txBody>
          <a:bodyPr vert="horz" lIns="0" tIns="0" rIns="72000" bIns="0" rtlCol="0" anchor="t" anchorCtr="0">
            <a:noAutofit/>
          </a:bodyPr>
          <a:lstStyle>
            <a:lvl1pPr>
              <a:defRPr lang="en-US" sz="1600" dirty="0" smtClean="0"/>
            </a:lvl1pPr>
            <a:lvl2pPr>
              <a:defRPr lang="en-US" sz="1200" dirty="0" smtClean="0"/>
            </a:lvl2pPr>
            <a:lvl3pPr>
              <a:defRPr lang="en-US" sz="1200" dirty="0" smtClean="0"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/>
          </p:nvPr>
        </p:nvSpPr>
        <p:spPr>
          <a:xfrm>
            <a:off x="4836436" y="1440000"/>
            <a:ext cx="4105425" cy="4721088"/>
          </a:xfrm>
        </p:spPr>
        <p:txBody>
          <a:bodyPr rIns="72000"/>
          <a:lstStyle>
            <a:lvl1pPr>
              <a:defRPr sz="16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95300" y="416971"/>
            <a:ext cx="8446562" cy="102606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 smtClean="0"/>
              <a:t>Insert Confidentiality Level in slide footer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948165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495300" y="1440000"/>
            <a:ext cx="5004595" cy="4757600"/>
          </a:xfrm>
        </p:spPr>
        <p:txBody>
          <a:bodyPr vert="horz" lIns="0" tIns="0" rIns="72000" bIns="0" rtlCol="0" anchor="t" anchorCtr="0">
            <a:noAutofit/>
          </a:bodyPr>
          <a:lstStyle>
            <a:lvl1pPr marL="0" indent="0">
              <a:buNone/>
              <a:defRPr lang="en-US" sz="1800" dirty="0" smtClean="0"/>
            </a:lvl1pPr>
            <a:lvl2pPr marL="266700" indent="0">
              <a:buNone/>
              <a:defRPr lang="en-US" sz="1400" dirty="0" smtClean="0"/>
            </a:lvl2pPr>
            <a:lvl3pPr marL="542925" indent="0">
              <a:buNone/>
              <a:defRPr lang="en-US" sz="1400" dirty="0" smtClean="0"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95300" y="417601"/>
            <a:ext cx="5004595" cy="10141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smtClean="0"/>
              <a:t>Insert Confidentiality Level in slide footer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99390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495300" y="416971"/>
            <a:ext cx="8461611" cy="102606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95300" y="1440000"/>
            <a:ext cx="8461611" cy="4721340"/>
          </a:xfrm>
          <a:prstGeom prst="rect">
            <a:avLst/>
          </a:prstGeom>
        </p:spPr>
        <p:txBody>
          <a:bodyPr vert="horz" lIns="0" tIns="0" rIns="72000" bIns="0" rtlCol="0" anchor="t" anchorCtr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 userDrawn="1">
            <p:ph type="sldNum" sz="quarter" idx="4"/>
          </p:nvPr>
        </p:nvSpPr>
        <p:spPr>
          <a:xfrm>
            <a:off x="4755063" y="6328371"/>
            <a:ext cx="395874" cy="36000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sz="8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495300" y="6328371"/>
            <a:ext cx="2959791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r>
              <a:rPr lang="en-GB" smtClean="0"/>
              <a:t>C3 – VODAFONE CONFIDENTIAL</a:t>
            </a:r>
            <a:endParaRPr lang="en-GB" dirty="0" smtClean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31" t="24845" r="21159" b="39189"/>
          <a:stretch/>
        </p:blipFill>
        <p:spPr>
          <a:xfrm>
            <a:off x="9111223" y="5647418"/>
            <a:ext cx="794777" cy="1210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687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69" r:id="rId2"/>
    <p:sldLayoutId id="2147483671" r:id="rId3"/>
    <p:sldLayoutId id="2147483672" r:id="rId4"/>
    <p:sldLayoutId id="2147483674" r:id="rId5"/>
    <p:sldLayoutId id="2147483664" r:id="rId6"/>
    <p:sldLayoutId id="2147483650" r:id="rId7"/>
    <p:sldLayoutId id="2147483668" r:id="rId8"/>
    <p:sldLayoutId id="2147483662" r:id="rId9"/>
    <p:sldLayoutId id="2147483661" r:id="rId10"/>
    <p:sldLayoutId id="2147483659" r:id="rId11"/>
    <p:sldLayoutId id="2147483654" r:id="rId12"/>
    <p:sldLayoutId id="2147483660" r:id="rId13"/>
    <p:sldLayoutId id="2147483670" r:id="rId14"/>
    <p:sldLayoutId id="2147483649" r:id="rId15"/>
    <p:sldLayoutId id="2147483675" r:id="rId16"/>
    <p:sldLayoutId id="2147483676" r:id="rId17"/>
    <p:sldLayoutId id="2147483677" r:id="rId18"/>
    <p:sldLayoutId id="2147483678" r:id="rId19"/>
    <p:sldLayoutId id="2147483679" r:id="rId20"/>
    <p:sldLayoutId id="2147483680" r:id="rId21"/>
    <p:sldLayoutId id="2147483681" r:id="rId22"/>
    <p:sldLayoutId id="2147483682" r:id="rId23"/>
    <p:sldLayoutId id="2147483683" r:id="rId24"/>
    <p:sldLayoutId id="2147483684" r:id="rId25"/>
    <p:sldLayoutId id="2147483666" r:id="rId26"/>
    <p:sldLayoutId id="2147483667" r:id="rId27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spcBef>
          <a:spcPct val="0"/>
        </a:spcBef>
        <a:buNone/>
        <a:defRPr sz="2400" b="1" kern="1200">
          <a:solidFill>
            <a:schemeClr val="accent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180975" indent="-180975" algn="l" defTabSz="914400" rtl="0" eaLnBrk="1" latinLnBrk="0" hangingPunct="1">
        <a:spcBef>
          <a:spcPts val="60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447675" indent="-180975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714375" indent="-1714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942975" indent="-133350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1114425" indent="-1238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>
                <a:ea typeface="굴림" pitchFamily="50" charset="-127"/>
              </a:rPr>
              <a:t>Motivation for enhanced NB-</a:t>
            </a:r>
            <a:r>
              <a:rPr lang="en-US" altLang="ko-KR" dirty="0" err="1">
                <a:ea typeface="굴림" pitchFamily="50" charset="-127"/>
              </a:rPr>
              <a:t>IoT</a:t>
            </a:r>
            <a:r>
              <a:rPr lang="en-US" altLang="ko-KR" dirty="0">
                <a:ea typeface="굴림" pitchFamily="50" charset="-127"/>
              </a:rPr>
              <a:t> Work Item in Release-14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b="1" dirty="0" err="1" smtClean="0"/>
              <a:t>Source</a:t>
            </a:r>
            <a:r>
              <a:rPr lang="es-ES" b="1" dirty="0" smtClean="0"/>
              <a:t>: Vodafone Group</a:t>
            </a:r>
          </a:p>
          <a:p>
            <a:r>
              <a:rPr lang="es-ES" b="1" dirty="0" smtClean="0"/>
              <a:t>Agenda  </a:t>
            </a:r>
            <a:r>
              <a:rPr lang="es-ES" b="1" dirty="0" err="1" smtClean="0"/>
              <a:t>Item</a:t>
            </a:r>
            <a:r>
              <a:rPr lang="es-ES" b="1" dirty="0" smtClean="0"/>
              <a:t>: 10.1.1</a:t>
            </a:r>
            <a:endParaRPr lang="en-GB" b="1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17711"/>
            <a:ext cx="98044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 typeface="Arial" charset="0"/>
              <a:buNone/>
            </a:pPr>
            <a:r>
              <a:rPr lang="en-US" altLang="ko-KR" sz="2000" b="1" dirty="0"/>
              <a:t>3GPP TSG RAN#71 	                         </a:t>
            </a:r>
            <a:r>
              <a:rPr lang="en-US" altLang="ko-KR" sz="2000" b="1" dirty="0" smtClean="0"/>
              <a:t>                      </a:t>
            </a:r>
            <a:r>
              <a:rPr lang="en-US" altLang="ko-KR" sz="2000" b="1" dirty="0"/>
              <a:t>			</a:t>
            </a:r>
            <a:r>
              <a:rPr lang="en-US" altLang="ko-KR" sz="2000" b="1" dirty="0" smtClean="0"/>
              <a:t>	RP-160396</a:t>
            </a:r>
          </a:p>
          <a:p>
            <a:pPr>
              <a:buFont typeface="Arial" charset="0"/>
              <a:buNone/>
            </a:pPr>
            <a:r>
              <a:rPr lang="en-US" altLang="ko-KR" sz="2000" b="1" dirty="0" smtClean="0"/>
              <a:t>Gothenburg</a:t>
            </a:r>
            <a:r>
              <a:rPr lang="en-US" altLang="ko-KR" sz="2000" b="1" dirty="0"/>
              <a:t>, Sweden,  </a:t>
            </a:r>
            <a:r>
              <a:rPr lang="en-US" altLang="ko-KR" sz="2000" b="1" dirty="0" smtClean="0"/>
              <a:t>7</a:t>
            </a:r>
            <a:r>
              <a:rPr lang="en-US" altLang="ko-KR" sz="2000" b="1" baseline="30000" dirty="0" smtClean="0"/>
              <a:t>th</a:t>
            </a:r>
            <a:r>
              <a:rPr lang="en-US" altLang="ko-KR" sz="2000" b="1" dirty="0" smtClean="0"/>
              <a:t> </a:t>
            </a:r>
            <a:r>
              <a:rPr lang="en-US" altLang="ko-KR" sz="2000" b="1" dirty="0"/>
              <a:t>– 10</a:t>
            </a:r>
            <a:r>
              <a:rPr lang="en-US" altLang="ko-KR" sz="2000" b="1" baseline="30000" dirty="0"/>
              <a:t>th</a:t>
            </a:r>
            <a:r>
              <a:rPr lang="en-US" altLang="ko-KR" sz="2000" b="1" dirty="0"/>
              <a:t>  March 2016</a:t>
            </a:r>
            <a:endParaRPr lang="ko-KR" altLang="ko-KR" sz="2000" dirty="0"/>
          </a:p>
        </p:txBody>
      </p:sp>
    </p:spTree>
    <p:extLst>
      <p:ext uri="{BB962C8B-B14F-4D97-AF65-F5344CB8AC3E}">
        <p14:creationId xmlns:p14="http://schemas.microsoft.com/office/powerpoint/2010/main" val="36144849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95299" y="1084400"/>
            <a:ext cx="8461611" cy="4715778"/>
          </a:xfrm>
        </p:spPr>
        <p:txBody>
          <a:bodyPr/>
          <a:lstStyle/>
          <a:p>
            <a:r>
              <a:rPr lang="en-GB" altLang="ko-KR" sz="2000" dirty="0" smtClean="0"/>
              <a:t>Rel-13 </a:t>
            </a:r>
            <a:r>
              <a:rPr lang="en-GB" altLang="ko-KR" sz="2000" dirty="0"/>
              <a:t>NB-</a:t>
            </a:r>
            <a:r>
              <a:rPr lang="en-GB" altLang="ko-KR" sz="2000" dirty="0" err="1"/>
              <a:t>IoT</a:t>
            </a:r>
            <a:r>
              <a:rPr lang="en-GB" altLang="ko-KR" sz="2000" dirty="0"/>
              <a:t> introduced a new radio access system for ultra-low complexity to meet the stringent </a:t>
            </a:r>
            <a:r>
              <a:rPr lang="en-GB" altLang="ko-KR" sz="2000" dirty="0" err="1"/>
              <a:t>IoT</a:t>
            </a:r>
            <a:r>
              <a:rPr lang="en-GB" altLang="ko-KR" sz="2000" dirty="0"/>
              <a:t> requirements. </a:t>
            </a:r>
          </a:p>
          <a:p>
            <a:r>
              <a:rPr lang="en-GB" altLang="ko-KR" sz="2000" dirty="0"/>
              <a:t>Further enhancements are proposed for Rel-14. These are:</a:t>
            </a:r>
          </a:p>
          <a:p>
            <a:pPr marL="914400" lvl="1" indent="-457200">
              <a:buFont typeface="Calibri" pitchFamily="34" charset="0"/>
              <a:buAutoNum type="arabicPeriod"/>
            </a:pPr>
            <a:r>
              <a:rPr lang="en-GB" altLang="ko-KR" sz="1800" b="1" u="sng" dirty="0"/>
              <a:t>Positioning / Location Services:</a:t>
            </a:r>
            <a:r>
              <a:rPr lang="en-GB" altLang="ko-KR" sz="1800" dirty="0"/>
              <a:t> Identifying the location of the end NB-</a:t>
            </a:r>
            <a:r>
              <a:rPr lang="en-GB" altLang="ko-KR" sz="1800" dirty="0" err="1"/>
              <a:t>IoT</a:t>
            </a:r>
            <a:r>
              <a:rPr lang="en-GB" altLang="ko-KR" sz="1800" dirty="0"/>
              <a:t> device is important for both business and consumer use cases. Enabling this when the device is indoor is particularly important, whilst maintaining low device complexity.</a:t>
            </a:r>
          </a:p>
          <a:p>
            <a:pPr marL="914400" lvl="1" indent="-457200">
              <a:buFont typeface="Calibri" pitchFamily="34" charset="0"/>
              <a:buAutoNum type="arabicPeriod"/>
            </a:pPr>
            <a:r>
              <a:rPr lang="en-GB" altLang="ko-KR" sz="1800" b="1" u="sng" dirty="0"/>
              <a:t>Multicast /broadcast services:</a:t>
            </a:r>
            <a:r>
              <a:rPr lang="en-GB" altLang="ko-KR" sz="1800" dirty="0"/>
              <a:t> Support to download software/firmware to many devices efficiently and simultaneously, applicability of e.g. SC-PTM. </a:t>
            </a:r>
          </a:p>
          <a:p>
            <a:pPr marL="914400" lvl="1" indent="-457200">
              <a:buFont typeface="Calibri" pitchFamily="34" charset="0"/>
              <a:buAutoNum type="arabicPeriod"/>
            </a:pPr>
            <a:r>
              <a:rPr lang="en-GB" altLang="ko-KR" sz="1800" b="1" u="sng" dirty="0"/>
              <a:t>Support of TDD:</a:t>
            </a:r>
            <a:r>
              <a:rPr lang="en-GB" altLang="ko-KR" sz="1800" dirty="0"/>
              <a:t> In order to develop the </a:t>
            </a:r>
            <a:r>
              <a:rPr lang="en-GB" altLang="ko-KR" sz="1800" dirty="0" err="1"/>
              <a:t>IoT</a:t>
            </a:r>
            <a:r>
              <a:rPr lang="en-GB" altLang="ko-KR" sz="1800" dirty="0"/>
              <a:t> ecosystem, a selected TDD configurations could be supported.</a:t>
            </a:r>
          </a:p>
          <a:p>
            <a:pPr marL="914400" lvl="1" indent="-457200">
              <a:buFont typeface="Calibri" pitchFamily="34" charset="0"/>
              <a:buAutoNum type="arabicPeriod"/>
            </a:pPr>
            <a:r>
              <a:rPr lang="en-GB" altLang="ko-KR" sz="1800" b="1" u="sng" dirty="0"/>
              <a:t>Other optimisations:</a:t>
            </a:r>
            <a:r>
              <a:rPr lang="en-GB" altLang="ko-KR" sz="1800" dirty="0"/>
              <a:t> Further optimisations that were not agreed as part of Rel-13 but were generally identified to be useful.</a:t>
            </a:r>
          </a:p>
          <a:p>
            <a:pPr lvl="2"/>
            <a:r>
              <a:rPr lang="en-GB" altLang="ko-KR" dirty="0"/>
              <a:t>Further improvements in physical layer to lower device power consumption, lower complexity and to enable higher spectrum efficiency.</a:t>
            </a:r>
          </a:p>
          <a:p>
            <a:pPr lvl="2"/>
            <a:r>
              <a:rPr lang="en-GB" altLang="ko-KR" dirty="0"/>
              <a:t>Further improvement to higher layer protocols operation of NB-</a:t>
            </a:r>
            <a:r>
              <a:rPr lang="en-GB" altLang="ko-KR" dirty="0" err="1"/>
              <a:t>IoT</a:t>
            </a:r>
            <a:endParaRPr lang="en-GB" sz="1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Motivation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40671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07999" y="1097100"/>
            <a:ext cx="8461611" cy="4715778"/>
          </a:xfrm>
        </p:spPr>
        <p:txBody>
          <a:bodyPr/>
          <a:lstStyle/>
          <a:p>
            <a:pPr>
              <a:defRPr/>
            </a:pPr>
            <a:r>
              <a:rPr lang="en-GB" altLang="ko-KR" dirty="0">
                <a:cs typeface="Times New Roman" panose="02020603050405020304" pitchFamily="18" charset="0"/>
              </a:rPr>
              <a:t>Positioning / Location Services: Support functionality such that a NB-</a:t>
            </a:r>
            <a:r>
              <a:rPr lang="en-GB" altLang="ko-KR" dirty="0" err="1">
                <a:cs typeface="Times New Roman" panose="02020603050405020304" pitchFamily="18" charset="0"/>
              </a:rPr>
              <a:t>IoT</a:t>
            </a:r>
            <a:r>
              <a:rPr lang="en-GB" altLang="ko-KR" dirty="0">
                <a:cs typeface="Times New Roman" panose="02020603050405020304" pitchFamily="18" charset="0"/>
              </a:rPr>
              <a:t> device can be located to an accuracy of less then 50  metres within a time of [TBD] seconds. </a:t>
            </a:r>
          </a:p>
          <a:p>
            <a:pPr lvl="1">
              <a:defRPr/>
            </a:pPr>
            <a:r>
              <a:rPr lang="en-GB" altLang="ko-KR" dirty="0">
                <a:cs typeface="Times New Roman" panose="02020603050405020304" pitchFamily="18" charset="0"/>
              </a:rPr>
              <a:t>The trade-off between location accuracy and complexity needs to be considered. </a:t>
            </a:r>
          </a:p>
          <a:p>
            <a:pPr lvl="1">
              <a:defRPr/>
            </a:pPr>
            <a:r>
              <a:rPr lang="en-GB" altLang="ko-KR" dirty="0">
                <a:cs typeface="Times New Roman" panose="02020603050405020304" pitchFamily="18" charset="0"/>
              </a:rPr>
              <a:t>Such positioning functionality should be applicable for all three coverage classes. </a:t>
            </a:r>
          </a:p>
          <a:p>
            <a:pPr lvl="1">
              <a:defRPr/>
            </a:pPr>
            <a:r>
              <a:rPr lang="en-GB" altLang="ko-KR" dirty="0">
                <a:cs typeface="Times New Roman" panose="02020603050405020304" pitchFamily="18" charset="0"/>
              </a:rPr>
              <a:t>The scenarios shall include both availability and non-availability of GNSS in NB-IOT devices</a:t>
            </a:r>
          </a:p>
          <a:p>
            <a:pPr lvl="1">
              <a:defRPr/>
            </a:pPr>
            <a:r>
              <a:rPr lang="es-ES" altLang="ko-KR" dirty="0" err="1">
                <a:cs typeface="Times New Roman" panose="02020603050405020304" pitchFamily="18" charset="0"/>
              </a:rPr>
              <a:t>Locating</a:t>
            </a:r>
            <a:r>
              <a:rPr lang="es-ES" altLang="ko-KR" dirty="0">
                <a:cs typeface="Times New Roman" panose="02020603050405020304" pitchFamily="18" charset="0"/>
              </a:rPr>
              <a:t> </a:t>
            </a:r>
            <a:r>
              <a:rPr lang="es-ES" altLang="ko-KR" dirty="0" err="1">
                <a:cs typeface="Times New Roman" panose="02020603050405020304" pitchFamily="18" charset="0"/>
              </a:rPr>
              <a:t>the</a:t>
            </a:r>
            <a:r>
              <a:rPr lang="es-ES" altLang="ko-KR" dirty="0">
                <a:cs typeface="Times New Roman" panose="02020603050405020304" pitchFamily="18" charset="0"/>
              </a:rPr>
              <a:t> UE </a:t>
            </a:r>
            <a:r>
              <a:rPr lang="es-ES" altLang="ko-KR" dirty="0" err="1">
                <a:cs typeface="Times New Roman" panose="02020603050405020304" pitchFamily="18" charset="0"/>
              </a:rPr>
              <a:t>when</a:t>
            </a:r>
            <a:r>
              <a:rPr lang="es-ES" altLang="ko-KR" dirty="0">
                <a:cs typeface="Times New Roman" panose="02020603050405020304" pitchFamily="18" charset="0"/>
              </a:rPr>
              <a:t> </a:t>
            </a:r>
            <a:r>
              <a:rPr lang="es-ES" altLang="ko-KR" dirty="0" err="1">
                <a:cs typeface="Times New Roman" panose="02020603050405020304" pitchFamily="18" charset="0"/>
              </a:rPr>
              <a:t>it</a:t>
            </a:r>
            <a:r>
              <a:rPr lang="es-ES" altLang="ko-KR" dirty="0">
                <a:cs typeface="Times New Roman" panose="02020603050405020304" pitchFamily="18" charset="0"/>
              </a:rPr>
              <a:t> </a:t>
            </a:r>
            <a:r>
              <a:rPr lang="es-ES" altLang="ko-KR" dirty="0" err="1">
                <a:cs typeface="Times New Roman" panose="02020603050405020304" pitchFamily="18" charset="0"/>
              </a:rPr>
              <a:t>is</a:t>
            </a:r>
            <a:r>
              <a:rPr lang="es-ES" altLang="ko-KR" dirty="0">
                <a:cs typeface="Times New Roman" panose="02020603050405020304" pitchFamily="18" charset="0"/>
              </a:rPr>
              <a:t> in extreme </a:t>
            </a:r>
            <a:r>
              <a:rPr lang="es-ES" altLang="ko-KR" dirty="0" err="1">
                <a:cs typeface="Times New Roman" panose="02020603050405020304" pitchFamily="18" charset="0"/>
              </a:rPr>
              <a:t>coverage</a:t>
            </a:r>
            <a:r>
              <a:rPr lang="es-ES" altLang="ko-KR" dirty="0">
                <a:cs typeface="Times New Roman" panose="02020603050405020304" pitchFamily="18" charset="0"/>
              </a:rPr>
              <a:t> and </a:t>
            </a:r>
            <a:r>
              <a:rPr lang="es-ES" altLang="ko-KR" dirty="0" err="1">
                <a:cs typeface="Times New Roman" panose="02020603050405020304" pitchFamily="18" charset="0"/>
              </a:rPr>
              <a:t>especially</a:t>
            </a:r>
            <a:r>
              <a:rPr lang="es-ES" altLang="ko-KR" dirty="0">
                <a:cs typeface="Times New Roman" panose="02020603050405020304" pitchFamily="18" charset="0"/>
              </a:rPr>
              <a:t> “</a:t>
            </a:r>
            <a:r>
              <a:rPr lang="es-ES" altLang="ko-KR" dirty="0" err="1">
                <a:cs typeface="Times New Roman" panose="02020603050405020304" pitchFamily="18" charset="0"/>
              </a:rPr>
              <a:t>deep-indoor</a:t>
            </a:r>
            <a:r>
              <a:rPr lang="es-ES" altLang="ko-KR" dirty="0">
                <a:cs typeface="Times New Roman" panose="02020603050405020304" pitchFamily="18" charset="0"/>
              </a:rPr>
              <a:t>” </a:t>
            </a:r>
            <a:r>
              <a:rPr lang="es-ES" altLang="ko-KR" dirty="0" err="1">
                <a:cs typeface="Times New Roman" panose="02020603050405020304" pitchFamily="18" charset="0"/>
              </a:rPr>
              <a:t>is</a:t>
            </a:r>
            <a:r>
              <a:rPr lang="es-ES" altLang="ko-KR" dirty="0">
                <a:cs typeface="Times New Roman" panose="02020603050405020304" pitchFamily="18" charset="0"/>
              </a:rPr>
              <a:t> </a:t>
            </a:r>
            <a:r>
              <a:rPr lang="es-ES" altLang="ko-KR" dirty="0" err="1">
                <a:cs typeface="Times New Roman" panose="02020603050405020304" pitchFamily="18" charset="0"/>
              </a:rPr>
              <a:t>important</a:t>
            </a:r>
            <a:endParaRPr lang="en-GB" altLang="ko-KR" dirty="0"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GB" altLang="ko-KR" dirty="0">
                <a:cs typeface="Times New Roman" panose="02020603050405020304" pitchFamily="18" charset="0"/>
              </a:rPr>
              <a:t>Support multicast/broadcast functionality for NB-</a:t>
            </a:r>
            <a:r>
              <a:rPr lang="en-GB" altLang="ko-KR" dirty="0" err="1">
                <a:cs typeface="Times New Roman" panose="02020603050405020304" pitchFamily="18" charset="0"/>
              </a:rPr>
              <a:t>IoT</a:t>
            </a:r>
            <a:r>
              <a:rPr lang="en-GB" altLang="ko-KR" dirty="0">
                <a:cs typeface="Times New Roman" panose="02020603050405020304" pitchFamily="18" charset="0"/>
              </a:rPr>
              <a:t> devices at least based on enhancements to SC-PTM.</a:t>
            </a:r>
          </a:p>
          <a:p>
            <a:pPr>
              <a:defRPr/>
            </a:pPr>
            <a:r>
              <a:rPr lang="en-GB" dirty="0"/>
              <a:t>Support TDD operation (at least selected configurations) and identify a small number of unpaired frequency bands for corresponding support</a:t>
            </a:r>
            <a:r>
              <a:rPr lang="en-GB" altLang="ko-KR" dirty="0">
                <a:cs typeface="Times New Roman" panose="02020603050405020304" pitchFamily="18" charset="0"/>
              </a:rPr>
              <a:t>.</a:t>
            </a:r>
          </a:p>
          <a:p>
            <a:pPr>
              <a:defRPr/>
            </a:pPr>
            <a:r>
              <a:rPr lang="en-GB" altLang="ko-KR" dirty="0">
                <a:cs typeface="Times New Roman" panose="02020603050405020304" pitchFamily="18" charset="0"/>
              </a:rPr>
              <a:t>Other optimisations that were not agreed as part of Rel-13 but were generally identified to be useful.</a:t>
            </a:r>
          </a:p>
          <a:p>
            <a:pPr lvl="1">
              <a:defRPr/>
            </a:pPr>
            <a:r>
              <a:rPr lang="en-GB" altLang="ko-KR" dirty="0">
                <a:cs typeface="Times New Roman" panose="02020603050405020304" pitchFamily="18" charset="0"/>
              </a:rPr>
              <a:t>Further improvements in physical layer to lower device power consumption, lower complexity and to enable higher spectrum efficiency.</a:t>
            </a:r>
          </a:p>
          <a:p>
            <a:pPr lvl="1">
              <a:defRPr/>
            </a:pPr>
            <a:r>
              <a:rPr lang="en-GB" dirty="0"/>
              <a:t>Further improvement to higher layer protocols operation of NB-</a:t>
            </a:r>
            <a:r>
              <a:rPr lang="en-GB" dirty="0" err="1"/>
              <a:t>IoT</a:t>
            </a:r>
            <a:r>
              <a:rPr lang="en-GB" dirty="0"/>
              <a:t>, including interworking between NB-IOT and Non NB-IOT carrier. In general, the solution should address the Non-NB-UEs.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Objectives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95697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err="1" smtClean="0"/>
              <a:t>Thank</a:t>
            </a:r>
            <a:r>
              <a:rPr lang="es-ES" dirty="0" smtClean="0"/>
              <a:t> </a:t>
            </a:r>
            <a:r>
              <a:rPr lang="es-ES" dirty="0" err="1" smtClean="0"/>
              <a:t>you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9964265"/>
      </p:ext>
    </p:extLst>
  </p:cSld>
  <p:clrMapOvr>
    <a:masterClrMapping/>
  </p:clrMapOvr>
</p:sld>
</file>

<file path=ppt/theme/theme1.xml><?xml version="1.0" encoding="utf-8"?>
<a:theme xmlns:a="http://schemas.openxmlformats.org/drawingml/2006/main" name="Vodafone">
  <a:themeElements>
    <a:clrScheme name="Vodafone 2013">
      <a:dk1>
        <a:srgbClr val="000000"/>
      </a:dk1>
      <a:lt1>
        <a:srgbClr val="FFFFFF"/>
      </a:lt1>
      <a:dk2>
        <a:srgbClr val="5E2750"/>
      </a:dk2>
      <a:lt2>
        <a:srgbClr val="4A4D4E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sz="1600" dirty="0" smtClean="0">
            <a:latin typeface="Vodafone Rg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374</Words>
  <Application>Microsoft Office PowerPoint</Application>
  <PresentationFormat>A4 Paper (210x297 mm)</PresentationFormat>
  <Paragraphs>29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Vodafone</vt:lpstr>
      <vt:lpstr>Motivation for enhanced NB-IoT Work Item in Release-14</vt:lpstr>
      <vt:lpstr>Motivation</vt:lpstr>
      <vt:lpstr>Objectives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4x3 PowerPoint Template &amp; Usage ARIAL</dc:title>
  <dc:creator/>
  <cp:lastModifiedBy/>
  <cp:revision>99</cp:revision>
  <cp:lastPrinted>2011-08-30T12:20:26Z</cp:lastPrinted>
  <dcterms:created xsi:type="dcterms:W3CDTF">2013-08-14T12:09:46Z</dcterms:created>
  <dcterms:modified xsi:type="dcterms:W3CDTF">2016-03-01T16:10:05Z</dcterms:modified>
</cp:coreProperties>
</file>