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10"/>
  </p:notesMasterIdLst>
  <p:handoutMasterIdLst>
    <p:handoutMasterId r:id="rId11"/>
  </p:handoutMasterIdLst>
  <p:sldIdLst>
    <p:sldId id="319" r:id="rId2"/>
    <p:sldId id="317" r:id="rId3"/>
    <p:sldId id="306" r:id="rId4"/>
    <p:sldId id="315" r:id="rId5"/>
    <p:sldId id="314" r:id="rId6"/>
    <p:sldId id="316" r:id="rId7"/>
    <p:sldId id="286" r:id="rId8"/>
    <p:sldId id="318" r:id="rId9"/>
  </p:sldIdLst>
  <p:sldSz cx="9144000" cy="5143500" type="screen16x9"/>
  <p:notesSz cx="6858000" cy="9144000"/>
  <p:custDataLst>
    <p:tags r:id="rId12"/>
  </p:custDataLst>
  <p:defaultTextStyle>
    <a:defPPr>
      <a:defRPr lang="en-GB"/>
    </a:defPPr>
    <a:lvl1pPr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1pPr>
    <a:lvl2pPr marL="355600" indent="101600"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2pPr>
    <a:lvl3pPr marL="712788" indent="2016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3pPr>
    <a:lvl4pPr marL="1068388" indent="3032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4pPr>
    <a:lvl5pPr marL="1425575" indent="403225"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5pPr>
    <a:lvl6pPr marL="2286000" algn="l" defTabSz="914400" rtl="0" eaLnBrk="1" latinLnBrk="0" hangingPunct="1">
      <a:defRPr sz="1400" kern="1200">
        <a:solidFill>
          <a:schemeClr val="tx1"/>
        </a:solidFill>
        <a:latin typeface="Helvetica 75" pitchFamily="34" charset="0"/>
        <a:ea typeface="ＭＳ Ｐゴシック" pitchFamily="34" charset="-128"/>
        <a:cs typeface="+mn-cs"/>
      </a:defRPr>
    </a:lvl6pPr>
    <a:lvl7pPr marL="2743200" algn="l" defTabSz="914400" rtl="0" eaLnBrk="1" latinLnBrk="0" hangingPunct="1">
      <a:defRPr sz="1400" kern="1200">
        <a:solidFill>
          <a:schemeClr val="tx1"/>
        </a:solidFill>
        <a:latin typeface="Helvetica 75" pitchFamily="34" charset="0"/>
        <a:ea typeface="ＭＳ Ｐゴシック" pitchFamily="34" charset="-128"/>
        <a:cs typeface="+mn-cs"/>
      </a:defRPr>
    </a:lvl7pPr>
    <a:lvl8pPr marL="3200400" algn="l" defTabSz="914400" rtl="0" eaLnBrk="1" latinLnBrk="0" hangingPunct="1">
      <a:defRPr sz="1400" kern="1200">
        <a:solidFill>
          <a:schemeClr val="tx1"/>
        </a:solidFill>
        <a:latin typeface="Helvetica 75" pitchFamily="34" charset="0"/>
        <a:ea typeface="ＭＳ Ｐゴシック" pitchFamily="34" charset="-128"/>
        <a:cs typeface="+mn-cs"/>
      </a:defRPr>
    </a:lvl8pPr>
    <a:lvl9pPr marL="3657600" algn="l" defTabSz="914400" rtl="0" eaLnBrk="1" latinLnBrk="0" hangingPunct="1">
      <a:defRPr sz="1400" kern="1200">
        <a:solidFill>
          <a:schemeClr val="tx1"/>
        </a:solidFill>
        <a:latin typeface="Helvetica 75" pitchFamily="34" charset="0"/>
        <a:ea typeface="ＭＳ Ｐゴシック" pitchFamily="34" charset="-128"/>
        <a:cs typeface="+mn-cs"/>
      </a:defRPr>
    </a:lvl9pPr>
  </p:defaultTextStyle>
  <p:extLst>
    <p:ext uri="{521415D9-36F7-43E2-AB2F-B90AF26B5E84}">
      <p14:sectionLst xmlns:p14="http://schemas.microsoft.com/office/powerpoint/2010/main">
        <p14:section name="Orange Template" id="{72A0C14C-6D8C-461B-AE2F-1214D784C8B2}">
          <p14:sldIdLst>
            <p14:sldId id="319"/>
            <p14:sldId id="317"/>
            <p14:sldId id="306"/>
            <p14:sldId id="315"/>
            <p14:sldId id="314"/>
            <p14:sldId id="316"/>
            <p14:sldId id="286"/>
            <p14:sldId id="318"/>
          </p14:sldIdLst>
        </p14:section>
        <p14:section name="Layout examples" id="{F43484D3-9E52-4095-9904-499B263F3701}">
          <p14:sldIdLst/>
        </p14:section>
        <p14:section name="Colour Palette" id="{AE15B433-0A86-4570-B52D-23005143A87E}">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B4E6"/>
    <a:srgbClr val="003399"/>
    <a:srgbClr val="FF6600"/>
    <a:srgbClr val="595959"/>
    <a:srgbClr val="FFD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681" autoAdjust="0"/>
  </p:normalViewPr>
  <p:slideViewPr>
    <p:cSldViewPr>
      <p:cViewPr>
        <p:scale>
          <a:sx n="100" d="100"/>
          <a:sy n="100" d="100"/>
        </p:scale>
        <p:origin x="-516" y="-66"/>
      </p:cViewPr>
      <p:guideLst>
        <p:guide orient="horz" pos="3029"/>
        <p:guide orient="horz" pos="2603"/>
        <p:guide orient="horz" pos="2816"/>
        <p:guide orient="horz" pos="607"/>
        <p:guide orient="horz" pos="822"/>
        <p:guide orient="horz" pos="2394"/>
        <p:guide orient="horz" pos="1723"/>
        <p:guide orient="horz" pos="1935"/>
        <p:guide orient="horz" pos="216"/>
        <p:guide pos="5550"/>
        <p:guide pos="214"/>
        <p:guide pos="2775"/>
        <p:guide pos="2985"/>
        <p:guide pos="3888"/>
        <p:guide pos="4100"/>
        <p:guide pos="1877"/>
        <p:guide pos="1662"/>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7" d="100"/>
          <a:sy n="57" d="100"/>
        </p:scale>
        <p:origin x="-276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kig7360\Documents\00_Admin%20ORSD\01_GreenTouch\Simulation%20setting\Final%20results%20V18.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title>
      <c:tx>
        <c:rich>
          <a:bodyPr/>
          <a:lstStyle/>
          <a:p>
            <a:pPr>
              <a:defRPr/>
            </a:pPr>
            <a:r>
              <a:rPr lang="fr-FR" dirty="0" err="1" smtClean="0"/>
              <a:t>Example</a:t>
            </a:r>
            <a:r>
              <a:rPr lang="fr-FR" dirty="0" smtClean="0"/>
              <a:t> sites </a:t>
            </a:r>
            <a:r>
              <a:rPr lang="fr-FR" dirty="0"/>
              <a:t>distribution </a:t>
            </a:r>
          </a:p>
        </c:rich>
      </c:tx>
      <c:layout/>
      <c:overlay val="0"/>
    </c:title>
    <c:autoTitleDeleted val="0"/>
    <c:plotArea>
      <c:layout>
        <c:manualLayout>
          <c:layoutTarget val="inner"/>
          <c:xMode val="edge"/>
          <c:yMode val="edge"/>
          <c:x val="0.17840633430570577"/>
          <c:y val="0.18099415047521894"/>
          <c:w val="0.63947301851892724"/>
          <c:h val="0.78351813531840941"/>
        </c:manualLayout>
      </c:layout>
      <c:pieChart>
        <c:varyColors val="1"/>
        <c:ser>
          <c:idx val="0"/>
          <c:order val="0"/>
          <c:dLbls>
            <c:dLbl>
              <c:idx val="0"/>
              <c:layout>
                <c:manualLayout>
                  <c:x val="-7.8141008043715196E-2"/>
                  <c:y val="0.21629218798651981"/>
                </c:manualLayout>
              </c:layout>
              <c:showLegendKey val="0"/>
              <c:showVal val="0"/>
              <c:showCatName val="1"/>
              <c:showSerName val="0"/>
              <c:showPercent val="1"/>
              <c:showBubbleSize val="0"/>
            </c:dLbl>
            <c:dLbl>
              <c:idx val="1"/>
              <c:layout>
                <c:manualLayout>
                  <c:x val="-0.18203697794787571"/>
                  <c:y val="2.4730647563177544E-2"/>
                </c:manualLayout>
              </c:layout>
              <c:showLegendKey val="0"/>
              <c:showVal val="0"/>
              <c:showCatName val="1"/>
              <c:showSerName val="0"/>
              <c:showPercent val="1"/>
              <c:showBubbleSize val="0"/>
            </c:dLbl>
            <c:dLbl>
              <c:idx val="2"/>
              <c:layout>
                <c:manualLayout>
                  <c:x val="-4.8832556783410273E-2"/>
                  <c:y val="-9.4325542220718706E-2"/>
                </c:manualLayout>
              </c:layout>
              <c:showLegendKey val="0"/>
              <c:showVal val="0"/>
              <c:showCatName val="1"/>
              <c:showSerName val="0"/>
              <c:showPercent val="1"/>
              <c:showBubbleSize val="0"/>
            </c:dLbl>
            <c:showLegendKey val="0"/>
            <c:showVal val="0"/>
            <c:showCatName val="1"/>
            <c:showSerName val="0"/>
            <c:showPercent val="1"/>
            <c:showBubbleSize val="0"/>
            <c:showLeaderLines val="1"/>
          </c:dLbls>
          <c:cat>
            <c:strRef>
              <c:f>'New results'!$G$10:$G$13</c:f>
              <c:strCache>
                <c:ptCount val="4"/>
                <c:pt idx="0">
                  <c:v>Dense Urban</c:v>
                </c:pt>
                <c:pt idx="1">
                  <c:v>Urban</c:v>
                </c:pt>
                <c:pt idx="2">
                  <c:v>Sub-Urban</c:v>
                </c:pt>
                <c:pt idx="3">
                  <c:v>Rural</c:v>
                </c:pt>
              </c:strCache>
            </c:strRef>
          </c:cat>
          <c:val>
            <c:numRef>
              <c:f>'New results'!$H$10:$H$13</c:f>
              <c:numCache>
                <c:formatCode>0</c:formatCode>
                <c:ptCount val="4"/>
                <c:pt idx="0">
                  <c:v>2540.3411844343532</c:v>
                </c:pt>
                <c:pt idx="1">
                  <c:v>5715.7676649772948</c:v>
                </c:pt>
                <c:pt idx="2">
                  <c:v>6351.2255663191081</c:v>
                </c:pt>
                <c:pt idx="3">
                  <c:v>8807.0327852958289</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000" b="1">
          <a:solidFill>
            <a:schemeClr val="tx1"/>
          </a:solidFill>
        </a:defRPr>
      </a:pPr>
      <a:endParaRPr lang="fr-FR"/>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CC824B-B566-4F9E-8E0B-192AC83AB3F4}" type="datetimeFigureOut">
              <a:rPr lang="en-GB" smtClean="0"/>
              <a:t>01/03/2016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736DA5-BA0A-4CEF-99A9-08EBC7154664}" type="slidenum">
              <a:rPr lang="en-GB" smtClean="0"/>
              <a:t>‹N°›</a:t>
            </a:fld>
            <a:endParaRPr lang="en-GB"/>
          </a:p>
        </p:txBody>
      </p:sp>
    </p:spTree>
    <p:extLst>
      <p:ext uri="{BB962C8B-B14F-4D97-AF65-F5344CB8AC3E}">
        <p14:creationId xmlns:p14="http://schemas.microsoft.com/office/powerpoint/2010/main" val="3731726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wrap="square" lIns="0" tIns="0" rIns="0" bIns="0" numCol="1" anchor="t" anchorCtr="0" compatLnSpc="1">
            <a:prstTxWarp prst="textNoShape">
              <a:avLst/>
            </a:prstTxWarp>
          </a:bodyPr>
          <a:lstStyle/>
          <a:p>
            <a:pPr lvl="0"/>
            <a:r>
              <a:rPr lang="en-GB" altLang="en-US" dirty="0" smtClean="0"/>
              <a:t>Click to edit Master text styles</a:t>
            </a:r>
          </a:p>
          <a:p>
            <a:pPr lvl="1"/>
            <a:r>
              <a:rPr lang="en-GB" altLang="en-US" dirty="0" smtClean="0"/>
              <a:t>Second level</a:t>
            </a:r>
          </a:p>
          <a:p>
            <a:pPr lvl="2"/>
            <a:r>
              <a:rPr lang="en-GB" altLang="en-US" dirty="0" smtClean="0"/>
              <a:t>Third level</a:t>
            </a:r>
          </a:p>
          <a:p>
            <a:pPr lvl="3"/>
            <a:r>
              <a:rPr lang="en-GB" altLang="en-US" dirty="0" smtClean="0"/>
              <a:t>Fourth level</a:t>
            </a:r>
          </a:p>
          <a:p>
            <a:pPr lvl="4"/>
            <a:r>
              <a:rPr lang="en-GB" altLang="en-US" dirty="0" smtClean="0"/>
              <a:t>Fifth level</a:t>
            </a:r>
          </a:p>
        </p:txBody>
      </p:sp>
    </p:spTree>
    <p:extLst>
      <p:ext uri="{BB962C8B-B14F-4D97-AF65-F5344CB8AC3E}">
        <p14:creationId xmlns:p14="http://schemas.microsoft.com/office/powerpoint/2010/main" val="156705839"/>
      </p:ext>
    </p:extLst>
  </p:cSld>
  <p:clrMap bg1="lt1" tx1="dk1" bg2="lt2" tx2="dk2" accent1="accent1" accent2="accent2" accent3="accent3" accent4="accent4" accent5="accent5" accent6="accent6" hlink="hlink" folHlink="folHlink"/>
  <p:notesStyle>
    <a:lvl1pPr marL="0" indent="0" algn="l" defTabSz="712788" rtl="0" fontAlgn="base">
      <a:spcBef>
        <a:spcPct val="30000"/>
      </a:spcBef>
      <a:spcAft>
        <a:spcPct val="0"/>
      </a:spcAft>
      <a:buFont typeface="Wingdings" panose="05000000000000000000" pitchFamily="2" charset="2"/>
      <a:buNone/>
      <a:defRPr sz="900" kern="1200">
        <a:solidFill>
          <a:schemeClr val="tx1"/>
        </a:solidFill>
        <a:latin typeface="Helvetica 75 Bold" panose="020B0804020202020204" pitchFamily="34" charset="0"/>
        <a:ea typeface="ＭＳ Ｐゴシック" pitchFamily="34" charset="-128"/>
        <a:cs typeface="+mn-cs"/>
      </a:defRPr>
    </a:lvl1pPr>
    <a:lvl2pPr marL="115888" indent="-115888"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2pPr>
    <a:lvl3pPr marL="228600" indent="-112713"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3pPr>
    <a:lvl4pPr marL="342900" indent="-114300"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4pPr>
    <a:lvl5pPr marL="458788" indent="-115888"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98900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16" name="Rectangle 15"/>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spTree>
    <p:extLst>
      <p:ext uri="{BB962C8B-B14F-4D97-AF65-F5344CB8AC3E}">
        <p14:creationId xmlns:p14="http://schemas.microsoft.com/office/powerpoint/2010/main" val="3124192341"/>
      </p:ext>
    </p:extLst>
  </p:cSld>
  <p:clrMapOvr>
    <a:masterClrMapping/>
  </p:clrMapOvr>
  <p:transition spd="med">
    <p:fade/>
  </p:transition>
  <p:timing>
    <p:tnLst>
      <p:par>
        <p:cTn id="1" dur="indefinite" restart="never" nodeType="tmRoot"/>
      </p:par>
    </p:tnLst>
  </p:timing>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597819"/>
            <a:ext cx="7772400" cy="1102519"/>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a:xfrm>
            <a:off x="457200" y="4767263"/>
            <a:ext cx="2133600" cy="273844"/>
          </a:xfrm>
          <a:prstGeom prst="rect">
            <a:avLst/>
          </a:prstGeom>
        </p:spPr>
        <p:txBody>
          <a:bodyPr/>
          <a:lstStyle/>
          <a:p>
            <a:fld id="{7F49D355-16BD-4E45-BD9A-5EA878CF7CBD}" type="datetimeFigureOut">
              <a:rPr lang="it-IT" smtClean="0"/>
              <a:t>01/03/2016</a:t>
            </a:fld>
            <a:endParaRPr lang="it-IT"/>
          </a:p>
        </p:txBody>
      </p:sp>
      <p:sp>
        <p:nvSpPr>
          <p:cNvPr id="5" name="Segnaposto piè di pagina 4"/>
          <p:cNvSpPr>
            <a:spLocks noGrp="1"/>
          </p:cNvSpPr>
          <p:nvPr>
            <p:ph type="ftr" sz="quarter" idx="11"/>
          </p:nvPr>
        </p:nvSpPr>
        <p:spPr>
          <a:xfrm>
            <a:off x="3124200" y="4767263"/>
            <a:ext cx="2895600" cy="273844"/>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4767263"/>
            <a:ext cx="2133600" cy="273844"/>
          </a:xfrm>
          <a:prstGeom prst="rect">
            <a:avLst/>
          </a:prstGeom>
        </p:spPr>
        <p:txBody>
          <a:bodyPr/>
          <a:lstStyle/>
          <a:p>
            <a:fld id="{E7A41E1B-4F70-4964-A407-84C68BE8251C}" type="slidenum">
              <a:rPr lang="it-IT" smtClean="0"/>
              <a:t>‹N°›</a:t>
            </a:fld>
            <a:endParaRPr lang="it-IT"/>
          </a:p>
        </p:txBody>
      </p:sp>
    </p:spTree>
    <p:extLst>
      <p:ext uri="{BB962C8B-B14F-4D97-AF65-F5344CB8AC3E}">
        <p14:creationId xmlns:p14="http://schemas.microsoft.com/office/powerpoint/2010/main" val="39653919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indent="-401638">
              <a:lnSpc>
                <a:spcPct val="85000"/>
              </a:lnSpc>
              <a:spcAft>
                <a:spcPts val="0"/>
              </a:spcAft>
              <a:buFont typeface="+mj-lt"/>
              <a:buAutoNum type="arabicPeriod"/>
              <a:defRPr sz="3000">
                <a:latin typeface="Helvetica 75 Bold" panose="020B0804020202020204" pitchFamily="34" charset="0"/>
              </a:defRPr>
            </a:lvl2pPr>
            <a:lvl3pPr marL="0" indent="0">
              <a:lnSpc>
                <a:spcPct val="85000"/>
              </a:lnSpc>
              <a:spcAft>
                <a:spcPts val="800"/>
              </a:spcAft>
              <a:buFont typeface="+mj-lt"/>
              <a:buNone/>
              <a:defRPr sz="3000"/>
            </a:lvl3pPr>
            <a:lvl4pPr marL="0" indent="0">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103424001"/>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smtClean="0"/>
              <a:t>Modifiez les styles du texte du masque</a:t>
            </a:r>
          </a:p>
          <a:p>
            <a:pPr lvl="1"/>
            <a:r>
              <a:rPr lang="fr-FR" smtClean="0"/>
              <a:t>Deuxième niveau</a:t>
            </a:r>
          </a:p>
        </p:txBody>
      </p:sp>
    </p:spTree>
    <p:extLst>
      <p:ext uri="{BB962C8B-B14F-4D97-AF65-F5344CB8AC3E}">
        <p14:creationId xmlns:p14="http://schemas.microsoft.com/office/powerpoint/2010/main" val="102315388"/>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6" y="1304924"/>
            <a:ext cx="8470899" cy="3165475"/>
          </a:xfrm>
        </p:spPr>
        <p:txBody>
          <a:bodyPr/>
          <a:lstStyle>
            <a:lvl1pPr>
              <a:lnSpc>
                <a:spcPct val="90000"/>
              </a:lnSpc>
              <a:spcAft>
                <a:spcPts val="800"/>
              </a:spcAft>
              <a:defRPr sz="140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621124526"/>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4"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2"/>
          <p:cNvSpPr>
            <a:spLocks noGrp="1"/>
          </p:cNvSpPr>
          <p:nvPr>
            <p:ph idx="10"/>
          </p:nvPr>
        </p:nvSpPr>
        <p:spPr>
          <a:xfrm>
            <a:off x="4738688"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3104600098"/>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1304925"/>
            <a:ext cx="8470899" cy="31654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683914181"/>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138666161"/>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spcAft>
                <a:spcPts val="0"/>
              </a:spcAft>
              <a:defRPr>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1743569915"/>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63280"/>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smtClean="0"/>
              <a:t>Modifiez le style du titre</a:t>
            </a:r>
            <a:endParaRPr lang="en-GB" altLang="en-US" dirty="0" smtClean="0"/>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smtClean="0"/>
              <a:t>Modifiez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fld id="{8702007A-2642-4DC4-A457-FD791426C840}" type="slidenum">
              <a:rPr kumimoji="0" lang="en-GB" sz="800" b="0" i="0" u="none" strike="noStrike" kern="1200" cap="none" spc="0" normalizeH="0" baseline="0" noProof="0" smtClean="0">
                <a:ln>
                  <a:noFill/>
                </a:ln>
                <a:solidFill>
                  <a:schemeClr val="tx1"/>
                </a:solidFill>
                <a:effectLst/>
                <a:uLnTx/>
                <a:uFillTx/>
                <a:latin typeface="Helvetica 75 Bold" panose="020B0804020202020204" pitchFamily="34" charset="0"/>
                <a:ea typeface="+mn-ea"/>
                <a:cs typeface="+mn-cs"/>
              </a:rPr>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t>‹N°›</a:t>
            </a:fld>
            <a:endParaRPr kumimoji="0" lang="en-GB" sz="800" b="0" i="0" u="none" strike="noStrike" kern="1200" cap="none" spc="0" normalizeH="0" baseline="0" noProof="0" dirty="0">
              <a:ln>
                <a:noFill/>
              </a:ln>
              <a:solidFill>
                <a:schemeClr val="tx1"/>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319470747"/>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58" r:id="rId10"/>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hyperlink" Target="http://www2.imec.be/be_en/research/wireless-communication/power-model-html.html"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en-US" dirty="0" smtClean="0">
                <a:solidFill>
                  <a:schemeClr val="tx1"/>
                </a:solidFill>
                <a:latin typeface="Arial" panose="020B0604020202020204" pitchFamily="34" charset="0"/>
                <a:cs typeface="Arial" panose="020B0604020202020204" pitchFamily="34" charset="0"/>
              </a:rPr>
              <a:t>Motivation and proposal for </a:t>
            </a:r>
            <a:r>
              <a:rPr lang="en-US" dirty="0">
                <a:solidFill>
                  <a:schemeClr val="tx1"/>
                </a:solidFill>
                <a:latin typeface="Arial" panose="020B0604020202020204" pitchFamily="34" charset="0"/>
                <a:cs typeface="Arial" panose="020B0604020202020204" pitchFamily="34" charset="0"/>
              </a:rPr>
              <a:t>defining Network energy </a:t>
            </a:r>
            <a:r>
              <a:rPr lang="en-US" dirty="0" smtClean="0">
                <a:solidFill>
                  <a:schemeClr val="tx1"/>
                </a:solidFill>
                <a:latin typeface="Arial" panose="020B0604020202020204" pitchFamily="34" charset="0"/>
                <a:cs typeface="Arial" panose="020B0604020202020204" pitchFamily="34" charset="0"/>
              </a:rPr>
              <a:t>efficiency KPI and evaluation in TR38.913</a:t>
            </a:r>
            <a:endParaRPr lang="en-US" dirty="0">
              <a:solidFill>
                <a:schemeClr val="tx1"/>
              </a:solidFill>
              <a:latin typeface="Arial" panose="020B0604020202020204" pitchFamily="34" charset="0"/>
              <a:cs typeface="Arial" panose="020B0604020202020204" pitchFamily="34" charset="0"/>
            </a:endParaRPr>
          </a:p>
        </p:txBody>
      </p:sp>
      <p:sp>
        <p:nvSpPr>
          <p:cNvPr id="3" name="Sottotitolo 2"/>
          <p:cNvSpPr>
            <a:spLocks noGrp="1"/>
          </p:cNvSpPr>
          <p:nvPr>
            <p:ph type="subTitle" idx="1"/>
          </p:nvPr>
        </p:nvSpPr>
        <p:spPr/>
        <p:txBody>
          <a:bodyPr>
            <a:normAutofit/>
          </a:bodyPr>
          <a:lstStyle/>
          <a:p>
            <a:r>
              <a:rPr lang="it-IT" sz="2000" dirty="0" smtClean="0">
                <a:solidFill>
                  <a:schemeClr val="tx1"/>
                </a:solidFill>
                <a:latin typeface="Arial" panose="020B0604020202020204" pitchFamily="34" charset="0"/>
                <a:cs typeface="Arial" panose="020B0604020202020204" pitchFamily="34" charset="0"/>
              </a:rPr>
              <a:t>Orange, </a:t>
            </a:r>
            <a:r>
              <a:rPr lang="it-IT" sz="2000" i="1" dirty="0" smtClean="0">
                <a:solidFill>
                  <a:schemeClr val="tx1"/>
                </a:solidFill>
                <a:latin typeface="Arial" panose="020B0604020202020204" pitchFamily="34" charset="0"/>
                <a:cs typeface="Arial" panose="020B0604020202020204" pitchFamily="34" charset="0"/>
              </a:rPr>
              <a:t>KPN, Telecom Italia, Telefonica, Deutsche Telekom,Telia Sonera, Huawei, ZTE</a:t>
            </a:r>
            <a:endParaRPr lang="it-IT" sz="2000" i="1" dirty="0">
              <a:solidFill>
                <a:schemeClr val="tx1"/>
              </a:solidFill>
              <a:latin typeface="Arial" panose="020B0604020202020204" pitchFamily="34" charset="0"/>
              <a:cs typeface="Arial" panose="020B0604020202020204" pitchFamily="34" charset="0"/>
            </a:endParaRPr>
          </a:p>
        </p:txBody>
      </p:sp>
      <p:sp>
        <p:nvSpPr>
          <p:cNvPr id="4" name="CasellaDiTesto 3"/>
          <p:cNvSpPr txBox="1"/>
          <p:nvPr/>
        </p:nvSpPr>
        <p:spPr>
          <a:xfrm>
            <a:off x="179512" y="212326"/>
            <a:ext cx="3603872" cy="523220"/>
          </a:xfrm>
          <a:prstGeom prst="rect">
            <a:avLst/>
          </a:prstGeom>
          <a:noFill/>
        </p:spPr>
        <p:txBody>
          <a:bodyPr wrap="none" rtlCol="0">
            <a:spAutoFit/>
          </a:bodyPr>
          <a:lstStyle/>
          <a:p>
            <a:r>
              <a:rPr lang="en-GB" b="1" dirty="0">
                <a:latin typeface="Arial" panose="020B0604020202020204" pitchFamily="34" charset="0"/>
                <a:cs typeface="Arial" panose="020B0604020202020204" pitchFamily="34" charset="0"/>
              </a:rPr>
              <a:t>3GPP TSG </a:t>
            </a:r>
            <a:r>
              <a:rPr lang="en-GB" b="1" dirty="0" smtClean="0">
                <a:latin typeface="Arial" panose="020B0604020202020204" pitchFamily="34" charset="0"/>
                <a:cs typeface="Arial" panose="020B0604020202020204" pitchFamily="34" charset="0"/>
              </a:rPr>
              <a:t>RAN#71 Meeting </a:t>
            </a:r>
          </a:p>
          <a:p>
            <a:r>
              <a:rPr lang="en-GB" b="1" dirty="0" smtClean="0">
                <a:latin typeface="Arial" panose="020B0604020202020204" pitchFamily="34" charset="0"/>
                <a:cs typeface="Arial" panose="020B0604020202020204" pitchFamily="34" charset="0"/>
              </a:rPr>
              <a:t>Goteborg, Sweden, March 7 – 10th, 2016</a:t>
            </a:r>
            <a:endParaRPr lang="it-IT" dirty="0">
              <a:latin typeface="Arial" panose="020B0604020202020204" pitchFamily="34" charset="0"/>
              <a:cs typeface="Arial" panose="020B0604020202020204" pitchFamily="34" charset="0"/>
            </a:endParaRPr>
          </a:p>
        </p:txBody>
      </p:sp>
      <p:sp>
        <p:nvSpPr>
          <p:cNvPr id="5" name="CasellaDiTesto 4"/>
          <p:cNvSpPr txBox="1"/>
          <p:nvPr/>
        </p:nvSpPr>
        <p:spPr>
          <a:xfrm>
            <a:off x="7668343" y="212326"/>
            <a:ext cx="1090363" cy="307777"/>
          </a:xfrm>
          <a:prstGeom prst="rect">
            <a:avLst/>
          </a:prstGeom>
          <a:noFill/>
        </p:spPr>
        <p:txBody>
          <a:bodyPr wrap="none" rtlCol="0">
            <a:spAutoFit/>
          </a:bodyPr>
          <a:lstStyle/>
          <a:p>
            <a:r>
              <a:rPr lang="en-GB" b="1" smtClean="0">
                <a:latin typeface="Arial" panose="020B0604020202020204" pitchFamily="34" charset="0"/>
                <a:cs typeface="Arial" panose="020B0604020202020204" pitchFamily="34" charset="0"/>
              </a:rPr>
              <a:t>RP-160373</a:t>
            </a:r>
            <a:endParaRPr lang="it-IT"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6914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Overview regarding Wireless networks energy consumption</a:t>
            </a:r>
            <a:endParaRPr lang="en-US" dirty="0"/>
          </a:p>
        </p:txBody>
      </p:sp>
      <p:sp>
        <p:nvSpPr>
          <p:cNvPr id="4" name="Espace réservé du contenu 3"/>
          <p:cNvSpPr>
            <a:spLocks noGrp="1"/>
          </p:cNvSpPr>
          <p:nvPr>
            <p:ph idx="1"/>
          </p:nvPr>
        </p:nvSpPr>
        <p:spPr>
          <a:xfrm>
            <a:off x="339727" y="1131590"/>
            <a:ext cx="4232274" cy="3338809"/>
          </a:xfrm>
        </p:spPr>
        <p:txBody>
          <a:bodyPr/>
          <a:lstStyle/>
          <a:p>
            <a:r>
              <a:rPr lang="en-US" dirty="0" smtClean="0">
                <a:solidFill>
                  <a:schemeClr val="tx1"/>
                </a:solidFill>
              </a:rPr>
              <a:t>80% of the consumption of WN is dominated by RAN</a:t>
            </a: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smtClean="0">
              <a:solidFill>
                <a:schemeClr val="tx1"/>
              </a:solidFill>
            </a:endParaRPr>
          </a:p>
          <a:p>
            <a:r>
              <a:rPr lang="en-US" dirty="0" smtClean="0">
                <a:solidFill>
                  <a:schemeClr val="tx1"/>
                </a:solidFill>
              </a:rPr>
              <a:t>the power consumption of the RAN is dominated by the power amplifier  (for Macro BS) </a:t>
            </a:r>
          </a:p>
          <a:p>
            <a:endParaRPr lang="en-US" dirty="0" smtClean="0">
              <a:solidFill>
                <a:schemeClr val="tx1"/>
              </a:solidFill>
            </a:endParaRPr>
          </a:p>
          <a:p>
            <a:endParaRPr lang="en-US" dirty="0">
              <a:solidFill>
                <a:schemeClr val="tx1"/>
              </a:solidFill>
            </a:endParaRPr>
          </a:p>
          <a:p>
            <a:r>
              <a:rPr lang="en-US" dirty="0" smtClean="0">
                <a:solidFill>
                  <a:schemeClr val="tx1"/>
                </a:solidFill>
              </a:rPr>
              <a:t>Telecom part (</a:t>
            </a:r>
            <a:r>
              <a:rPr lang="en-US" dirty="0" err="1" smtClean="0">
                <a:solidFill>
                  <a:schemeClr val="tx1"/>
                </a:solidFill>
              </a:rPr>
              <a:t>PA+BBU+radio</a:t>
            </a:r>
            <a:r>
              <a:rPr lang="en-US" dirty="0" smtClean="0">
                <a:solidFill>
                  <a:schemeClr val="tx1"/>
                </a:solidFill>
              </a:rPr>
              <a:t> FE) = 80%</a:t>
            </a:r>
          </a:p>
          <a:p>
            <a:endParaRPr lang="fr-FR" dirty="0"/>
          </a:p>
          <a:p>
            <a:endParaRPr lang="fr-FR" dirty="0" smtClean="0"/>
          </a:p>
          <a:p>
            <a:endParaRPr lang="fr-FR" dirty="0"/>
          </a:p>
          <a:p>
            <a:endParaRPr lang="fr-FR" dirty="0" smtClean="0"/>
          </a:p>
          <a:p>
            <a:endParaRPr lang="fr-FR" dirty="0"/>
          </a:p>
          <a:p>
            <a:endParaRPr lang="fr-FR" dirty="0" smtClean="0"/>
          </a:p>
        </p:txBody>
      </p:sp>
      <p:pic>
        <p:nvPicPr>
          <p:cNvPr id="5" name="Picture 69" descr="POWERCON"/>
          <p:cNvPicPr>
            <a:picLocks noChangeAspect="1" noChangeArrowheads="1"/>
          </p:cNvPicPr>
          <p:nvPr/>
        </p:nvPicPr>
        <p:blipFill>
          <a:blip r:embed="rId2">
            <a:extLst>
              <a:ext uri="{28A0092B-C50C-407E-A947-70E740481C1C}">
                <a14:useLocalDpi xmlns:a14="http://schemas.microsoft.com/office/drawing/2010/main" val="0"/>
              </a:ext>
            </a:extLst>
          </a:blip>
          <a:srcRect l="3429"/>
          <a:stretch>
            <a:fillRect/>
          </a:stretch>
        </p:blipFill>
        <p:spPr bwMode="auto">
          <a:xfrm>
            <a:off x="5112059" y="1059582"/>
            <a:ext cx="3078145" cy="143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4709652" y="2931790"/>
            <a:ext cx="3882957" cy="1912109"/>
          </a:xfrm>
          <a:prstGeom prst="rect">
            <a:avLst/>
          </a:prstGeom>
          <a:noFill/>
          <a:ln>
            <a:noFill/>
          </a:ln>
        </p:spPr>
      </p:pic>
    </p:spTree>
    <p:extLst>
      <p:ext uri="{BB962C8B-B14F-4D97-AF65-F5344CB8AC3E}">
        <p14:creationId xmlns:p14="http://schemas.microsoft.com/office/powerpoint/2010/main" val="2869913721"/>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sz="2800" dirty="0" smtClean="0"/>
              <a:t>EE </a:t>
            </a:r>
            <a:r>
              <a:rPr lang="fr-FR" sz="2800" dirty="0" err="1" smtClean="0"/>
              <a:t>Requirement</a:t>
            </a:r>
            <a:r>
              <a:rPr lang="fr-FR" sz="2800" dirty="0" smtClean="0"/>
              <a:t> </a:t>
            </a:r>
            <a:r>
              <a:rPr lang="fr-FR" sz="2800" dirty="0" err="1" smtClean="0"/>
              <a:t>from</a:t>
            </a:r>
            <a:r>
              <a:rPr lang="fr-FR" sz="2800" dirty="0" smtClean="0"/>
              <a:t> the NGMN 5G White </a:t>
            </a:r>
            <a:r>
              <a:rPr lang="fr-FR" sz="2800" dirty="0" err="1" smtClean="0"/>
              <a:t>paper</a:t>
            </a:r>
            <a:endParaRPr lang="fr-FR" sz="2800" dirty="0" smtClean="0"/>
          </a:p>
          <a:p>
            <a:endParaRPr lang="fr-FR" dirty="0">
              <a:solidFill>
                <a:schemeClr val="tx1"/>
              </a:solidFill>
            </a:endParaRPr>
          </a:p>
          <a:p>
            <a:r>
              <a:rPr lang="en-GB" sz="1400" dirty="0">
                <a:solidFill>
                  <a:schemeClr val="tx1"/>
                </a:solidFill>
              </a:rPr>
              <a:t> </a:t>
            </a:r>
            <a:endParaRPr lang="fr-FR" sz="1400" dirty="0">
              <a:solidFill>
                <a:schemeClr val="tx1"/>
              </a:solidFill>
            </a:endParaRPr>
          </a:p>
          <a:p>
            <a:r>
              <a:rPr lang="en-GB" sz="1600" dirty="0" smtClean="0">
                <a:solidFill>
                  <a:schemeClr val="tx1"/>
                </a:solidFill>
              </a:rPr>
              <a:t>“Energy </a:t>
            </a:r>
            <a:r>
              <a:rPr lang="en-GB" sz="1600" dirty="0">
                <a:solidFill>
                  <a:schemeClr val="tx1"/>
                </a:solidFill>
              </a:rPr>
              <a:t>efficiency is defined as the number of bits that can be transmitted per Joule of energy, where the energy is computed over the whole network, including potentially legacy cellular technologies, Radio access and Core networks, and data centres.</a:t>
            </a:r>
            <a:endParaRPr lang="fr-FR" sz="1600" dirty="0">
              <a:solidFill>
                <a:schemeClr val="tx1"/>
              </a:solidFill>
            </a:endParaRPr>
          </a:p>
          <a:p>
            <a:r>
              <a:rPr lang="en-GB" sz="1600" dirty="0">
                <a:solidFill>
                  <a:schemeClr val="tx1"/>
                </a:solidFill>
              </a:rPr>
              <a:t> </a:t>
            </a:r>
            <a:endParaRPr lang="fr-FR" sz="1600" dirty="0">
              <a:solidFill>
                <a:schemeClr val="tx1"/>
              </a:solidFill>
            </a:endParaRPr>
          </a:p>
          <a:p>
            <a:r>
              <a:rPr lang="en-GB" sz="1600" dirty="0">
                <a:solidFill>
                  <a:schemeClr val="tx1"/>
                </a:solidFill>
              </a:rPr>
              <a:t>5G should support a 1,000 times traffic increase in the next 10 years timeframe, with an energy consumption by the whole network of only half that typically consumed by today’s networks. This leads to the requirement of an energy efficiency increase of x2000 in the next 10 years timeframe.</a:t>
            </a:r>
            <a:endParaRPr lang="fr-FR" sz="1600" dirty="0">
              <a:solidFill>
                <a:schemeClr val="tx1"/>
              </a:solidFill>
            </a:endParaRPr>
          </a:p>
          <a:p>
            <a:r>
              <a:rPr lang="en-GB" sz="1600" dirty="0">
                <a:solidFill>
                  <a:schemeClr val="tx1"/>
                </a:solidFill>
              </a:rPr>
              <a:t> </a:t>
            </a:r>
            <a:endParaRPr lang="fr-FR" sz="1600" dirty="0">
              <a:solidFill>
                <a:schemeClr val="tx1"/>
              </a:solidFill>
            </a:endParaRPr>
          </a:p>
          <a:p>
            <a:r>
              <a:rPr lang="en-GB" sz="1600" dirty="0">
                <a:solidFill>
                  <a:schemeClr val="tx1"/>
                </a:solidFill>
              </a:rPr>
              <a:t>Every effort should be made to obtain the energy gain without degrading the performance, but the technology should allow native flexibility for the operator to configure trade-off between energy efficiency versus performance where justified</a:t>
            </a:r>
            <a:r>
              <a:rPr lang="en-GB" sz="1600" dirty="0" smtClean="0">
                <a:solidFill>
                  <a:schemeClr val="tx1"/>
                </a:solidFill>
              </a:rPr>
              <a:t>.”</a:t>
            </a:r>
            <a:endParaRPr lang="fr-FR" sz="1600" dirty="0">
              <a:solidFill>
                <a:schemeClr val="tx1"/>
              </a:solidFill>
            </a:endParaRPr>
          </a:p>
          <a:p>
            <a:endParaRPr lang="fr-FR" sz="1400" dirty="0"/>
          </a:p>
        </p:txBody>
      </p:sp>
    </p:spTree>
    <p:extLst>
      <p:ext uri="{BB962C8B-B14F-4D97-AF65-F5344CB8AC3E}">
        <p14:creationId xmlns:p14="http://schemas.microsoft.com/office/powerpoint/2010/main" val="398225360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277192" y="123478"/>
            <a:ext cx="8470900" cy="623888"/>
          </a:xfrm>
        </p:spPr>
        <p:txBody>
          <a:bodyPr/>
          <a:lstStyle/>
          <a:p>
            <a:r>
              <a:rPr lang="en-US" dirty="0" smtClean="0"/>
              <a:t>Evaluation method </a:t>
            </a:r>
            <a:br>
              <a:rPr lang="en-US" dirty="0" smtClean="0"/>
            </a:br>
            <a:r>
              <a:rPr lang="en-US" dirty="0" smtClean="0">
                <a:solidFill>
                  <a:srgbClr val="4BB4E6"/>
                </a:solidFill>
              </a:rPr>
              <a:t>Proposal 1: capture this quantitative KPI definition in TR38.913</a:t>
            </a:r>
            <a:endParaRPr lang="en-US" dirty="0">
              <a:solidFill>
                <a:srgbClr val="4BB4E6"/>
              </a:solidFill>
            </a:endParaRPr>
          </a:p>
        </p:txBody>
      </p:sp>
      <mc:AlternateContent xmlns:mc="http://schemas.openxmlformats.org/markup-compatibility/2006" xmlns:a14="http://schemas.microsoft.com/office/drawing/2010/main">
        <mc:Choice Requires="a14">
          <p:sp>
            <p:nvSpPr>
              <p:cNvPr id="4" name="Espace réservé du contenu 3"/>
              <p:cNvSpPr>
                <a:spLocks noGrp="1"/>
              </p:cNvSpPr>
              <p:nvPr>
                <p:ph idx="1"/>
              </p:nvPr>
            </p:nvSpPr>
            <p:spPr>
              <a:xfrm>
                <a:off x="395536" y="2915863"/>
                <a:ext cx="3024336" cy="720080"/>
              </a:xfrm>
            </p:spPr>
            <p:txBody>
              <a:bodyPr/>
              <a:lstStyle/>
              <a:p>
                <a:pPr/>
                <a14:m>
                  <m:oMathPara xmlns:m="http://schemas.openxmlformats.org/officeDocument/2006/math">
                    <m:oMathParaPr>
                      <m:jc m:val="centerGroup"/>
                    </m:oMathParaPr>
                    <m:oMath xmlns:m="http://schemas.openxmlformats.org/officeDocument/2006/math">
                      <m:sSub>
                        <m:sSubPr>
                          <m:ctrlPr>
                            <a:rPr lang="fr-FR" sz="1800" b="1" i="1" smtClean="0">
                              <a:solidFill>
                                <a:schemeClr val="tx1"/>
                              </a:solidFill>
                              <a:latin typeface="Cambria Math"/>
                            </a:rPr>
                          </m:ctrlPr>
                        </m:sSubPr>
                        <m:e>
                          <m:r>
                            <a:rPr lang="en-US" sz="1800" b="1" i="0">
                              <a:solidFill>
                                <a:schemeClr val="tx1"/>
                              </a:solidFill>
                              <a:latin typeface="Cambria Math"/>
                            </a:rPr>
                            <m:t>𝐄𝐄</m:t>
                          </m:r>
                        </m:e>
                        <m:sub>
                          <m:r>
                            <a:rPr lang="en-US" sz="1800" b="1" i="0">
                              <a:solidFill>
                                <a:schemeClr val="tx1"/>
                              </a:solidFill>
                              <a:latin typeface="Cambria Math"/>
                            </a:rPr>
                            <m:t>𝐬𝐜𝐞𝐧𝐚𝐫𝐢𝐨</m:t>
                          </m:r>
                        </m:sub>
                      </m:sSub>
                      <m:r>
                        <a:rPr lang="en-US" sz="1800" b="1" i="0">
                          <a:solidFill>
                            <a:schemeClr val="tx1"/>
                          </a:solidFill>
                          <a:latin typeface="Cambria Math"/>
                        </a:rPr>
                        <m:t>=</m:t>
                      </m:r>
                      <m:nary>
                        <m:naryPr>
                          <m:chr m:val="∑"/>
                          <m:supHide m:val="on"/>
                          <m:ctrlPr>
                            <a:rPr lang="fr-FR" sz="1800" b="1" i="1">
                              <a:solidFill>
                                <a:schemeClr val="tx1"/>
                              </a:solidFill>
                              <a:latin typeface="Cambria Math"/>
                            </a:rPr>
                          </m:ctrlPr>
                        </m:naryPr>
                        <m:sub>
                          <m:r>
                            <a:rPr lang="en-US" sz="1800" b="1" i="0">
                              <a:solidFill>
                                <a:schemeClr val="tx1"/>
                              </a:solidFill>
                              <a:latin typeface="Cambria Math"/>
                            </a:rPr>
                            <m:t>𝐥𝐨𝐚𝐝</m:t>
                          </m:r>
                          <m:r>
                            <a:rPr lang="en-US" sz="1800" b="1" i="0">
                              <a:solidFill>
                                <a:schemeClr val="tx1"/>
                              </a:solidFill>
                              <a:latin typeface="Cambria Math"/>
                            </a:rPr>
                            <m:t> </m:t>
                          </m:r>
                          <m:r>
                            <a:rPr lang="en-US" sz="1800" b="1" i="0">
                              <a:solidFill>
                                <a:schemeClr val="tx1"/>
                              </a:solidFill>
                              <a:latin typeface="Cambria Math"/>
                            </a:rPr>
                            <m:t>𝐥𝐞𝐯𝐞𝐥</m:t>
                          </m:r>
                          <m:r>
                            <a:rPr lang="en-US" sz="1800" b="1" i="0">
                              <a:solidFill>
                                <a:schemeClr val="tx1"/>
                              </a:solidFill>
                              <a:latin typeface="Cambria Math"/>
                            </a:rPr>
                            <m:t> </m:t>
                          </m:r>
                          <m:r>
                            <a:rPr lang="en-US" sz="1800" b="1" i="0">
                              <a:solidFill>
                                <a:schemeClr val="tx1"/>
                              </a:solidFill>
                              <a:latin typeface="Cambria Math"/>
                            </a:rPr>
                            <m:t>𝐥</m:t>
                          </m:r>
                        </m:sub>
                        <m:sup/>
                        <m:e>
                          <m:sSub>
                            <m:sSubPr>
                              <m:ctrlPr>
                                <a:rPr lang="fr-FR" sz="1800" b="1" i="1">
                                  <a:solidFill>
                                    <a:schemeClr val="tx1"/>
                                  </a:solidFill>
                                  <a:latin typeface="Cambria Math"/>
                                </a:rPr>
                              </m:ctrlPr>
                            </m:sSubPr>
                            <m:e>
                              <m:r>
                                <a:rPr lang="en-US" sz="1800" b="1" i="0">
                                  <a:solidFill>
                                    <a:schemeClr val="tx1"/>
                                  </a:solidFill>
                                  <a:latin typeface="Cambria Math"/>
                                </a:rPr>
                                <m:t>𝐚</m:t>
                              </m:r>
                            </m:e>
                            <m:sub>
                              <m:r>
                                <a:rPr lang="en-US" sz="1800" b="1" i="0">
                                  <a:solidFill>
                                    <a:schemeClr val="tx1"/>
                                  </a:solidFill>
                                  <a:latin typeface="Cambria Math"/>
                                </a:rPr>
                                <m:t>𝐥</m:t>
                              </m:r>
                            </m:sub>
                          </m:sSub>
                          <m:f>
                            <m:fPr>
                              <m:ctrlPr>
                                <a:rPr lang="fr-FR" sz="1800" b="1" i="1">
                                  <a:solidFill>
                                    <a:schemeClr val="tx1"/>
                                  </a:solidFill>
                                  <a:latin typeface="Cambria Math"/>
                                </a:rPr>
                              </m:ctrlPr>
                            </m:fPr>
                            <m:num>
                              <m:sSub>
                                <m:sSubPr>
                                  <m:ctrlPr>
                                    <a:rPr lang="fr-FR" sz="1800" b="1" i="1">
                                      <a:solidFill>
                                        <a:schemeClr val="tx1"/>
                                      </a:solidFill>
                                      <a:latin typeface="Cambria Math"/>
                                    </a:rPr>
                                  </m:ctrlPr>
                                </m:sSubPr>
                                <m:e>
                                  <m:r>
                                    <a:rPr lang="en-US" sz="1800" b="1" i="0">
                                      <a:solidFill>
                                        <a:schemeClr val="tx1"/>
                                      </a:solidFill>
                                      <a:latin typeface="Cambria Math"/>
                                    </a:rPr>
                                    <m:t>𝐕</m:t>
                                  </m:r>
                                </m:e>
                                <m:sub>
                                  <m:r>
                                    <a:rPr lang="en-US" sz="1800" b="1" i="0">
                                      <a:solidFill>
                                        <a:schemeClr val="tx1"/>
                                      </a:solidFill>
                                      <a:latin typeface="Cambria Math"/>
                                    </a:rPr>
                                    <m:t>𝐥</m:t>
                                  </m:r>
                                </m:sub>
                              </m:sSub>
                            </m:num>
                            <m:den>
                              <m:sSub>
                                <m:sSubPr>
                                  <m:ctrlPr>
                                    <a:rPr lang="fr-FR" sz="1800" b="1" i="1">
                                      <a:solidFill>
                                        <a:schemeClr val="tx1"/>
                                      </a:solidFill>
                                      <a:latin typeface="Cambria Math"/>
                                    </a:rPr>
                                  </m:ctrlPr>
                                </m:sSubPr>
                                <m:e>
                                  <m:r>
                                    <a:rPr lang="en-US" sz="1800" b="1" i="0">
                                      <a:solidFill>
                                        <a:schemeClr val="tx1"/>
                                      </a:solidFill>
                                      <a:latin typeface="Cambria Math"/>
                                    </a:rPr>
                                    <m:t>𝐄𝐂</m:t>
                                  </m:r>
                                </m:e>
                                <m:sub>
                                  <m:r>
                                    <a:rPr lang="en-US" sz="1800" b="1" i="0">
                                      <a:solidFill>
                                        <a:schemeClr val="tx1"/>
                                      </a:solidFill>
                                      <a:latin typeface="Cambria Math"/>
                                    </a:rPr>
                                    <m:t>𝐥</m:t>
                                  </m:r>
                                </m:sub>
                              </m:sSub>
                            </m:den>
                          </m:f>
                        </m:e>
                      </m:nary>
                    </m:oMath>
                  </m:oMathPara>
                </a14:m>
                <a:endParaRPr lang="fr-FR" b="1" dirty="0"/>
              </a:p>
            </p:txBody>
          </p:sp>
        </mc:Choice>
        <mc:Fallback xmlns="">
          <p:sp>
            <p:nvSpPr>
              <p:cNvPr id="4" name="Espace réservé du contenu 3"/>
              <p:cNvSpPr>
                <a:spLocks noGrp="1" noRot="1" noChangeAspect="1" noMove="1" noResize="1" noEditPoints="1" noAdjustHandles="1" noChangeArrowheads="1" noChangeShapeType="1" noTextEdit="1"/>
              </p:cNvSpPr>
              <p:nvPr>
                <p:ph idx="1"/>
              </p:nvPr>
            </p:nvSpPr>
            <p:spPr>
              <a:xfrm>
                <a:off x="395536" y="2915863"/>
                <a:ext cx="3024336" cy="720080"/>
              </a:xfrm>
              <a:blipFill rotWithShape="1">
                <a:blip r:embed="rId2"/>
                <a:stretch>
                  <a:fillRect t="-1695"/>
                </a:stretch>
              </a:blipFill>
            </p:spPr>
            <p:txBody>
              <a:bodyPr/>
              <a:lstStyle/>
              <a:p>
                <a:r>
                  <a:rPr lang="fr-FR">
                    <a:noFill/>
                  </a:rPr>
                  <a:t> </a:t>
                </a:r>
              </a:p>
            </p:txBody>
          </p:sp>
        </mc:Fallback>
      </mc:AlternateContent>
      <p:cxnSp>
        <p:nvCxnSpPr>
          <p:cNvPr id="6" name="Connecteur droit avec flèche 5"/>
          <p:cNvCxnSpPr/>
          <p:nvPr/>
        </p:nvCxnSpPr>
        <p:spPr>
          <a:xfrm flipV="1">
            <a:off x="3131840" y="2411807"/>
            <a:ext cx="712068" cy="4328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a:off x="3347864" y="3563935"/>
            <a:ext cx="360040" cy="2520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2771800" y="3344674"/>
            <a:ext cx="288032"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3843908" y="2257918"/>
            <a:ext cx="4312879" cy="738664"/>
          </a:xfrm>
          <a:prstGeom prst="rect">
            <a:avLst/>
          </a:prstGeom>
          <a:noFill/>
        </p:spPr>
        <p:txBody>
          <a:bodyPr wrap="square" rtlCol="0">
            <a:spAutoFit/>
          </a:bodyPr>
          <a:lstStyle/>
          <a:p>
            <a:r>
              <a:rPr lang="en-US" dirty="0" smtClean="0">
                <a:solidFill>
                  <a:schemeClr val="accent1"/>
                </a:solidFill>
              </a:rPr>
              <a:t>Traffic/s served by a base station </a:t>
            </a:r>
            <a:r>
              <a:rPr lang="en-US" dirty="0" smtClean="0"/>
              <a:t>: NGMN has already defined traffic demand targets for all scenarios</a:t>
            </a:r>
            <a:endParaRPr lang="en-US" dirty="0"/>
          </a:p>
        </p:txBody>
      </p:sp>
      <p:sp>
        <p:nvSpPr>
          <p:cNvPr id="13" name="ZoneTexte 12"/>
          <p:cNvSpPr txBox="1"/>
          <p:nvPr/>
        </p:nvSpPr>
        <p:spPr>
          <a:xfrm>
            <a:off x="3843908" y="3595585"/>
            <a:ext cx="4608512" cy="523220"/>
          </a:xfrm>
          <a:prstGeom prst="rect">
            <a:avLst/>
          </a:prstGeom>
          <a:noFill/>
        </p:spPr>
        <p:txBody>
          <a:bodyPr wrap="square" rtlCol="0">
            <a:spAutoFit/>
          </a:bodyPr>
          <a:lstStyle/>
          <a:p>
            <a:r>
              <a:rPr lang="en-US" dirty="0" smtClean="0">
                <a:solidFill>
                  <a:schemeClr val="accent1"/>
                </a:solidFill>
              </a:rPr>
              <a:t>power consumed by a base station to transmit </a:t>
            </a:r>
            <a:r>
              <a:rPr lang="en-US" dirty="0" smtClean="0"/>
              <a:t>: single model for all scenario</a:t>
            </a:r>
            <a:endParaRPr lang="en-US" dirty="0"/>
          </a:p>
        </p:txBody>
      </p:sp>
      <p:sp>
        <p:nvSpPr>
          <p:cNvPr id="14" name="ZoneTexte 13"/>
          <p:cNvSpPr txBox="1"/>
          <p:nvPr/>
        </p:nvSpPr>
        <p:spPr>
          <a:xfrm>
            <a:off x="2915816" y="4568810"/>
            <a:ext cx="5832648" cy="523220"/>
          </a:xfrm>
          <a:prstGeom prst="rect">
            <a:avLst/>
          </a:prstGeom>
          <a:noFill/>
        </p:spPr>
        <p:txBody>
          <a:bodyPr wrap="square" rtlCol="0">
            <a:spAutoFit/>
          </a:bodyPr>
          <a:lstStyle/>
          <a:p>
            <a:r>
              <a:rPr lang="en-US" dirty="0" smtClean="0">
                <a:solidFill>
                  <a:schemeClr val="accent1"/>
                </a:solidFill>
              </a:rPr>
              <a:t>Weight </a:t>
            </a:r>
            <a:r>
              <a:rPr lang="en-US" dirty="0">
                <a:solidFill>
                  <a:schemeClr val="accent1"/>
                </a:solidFill>
              </a:rPr>
              <a:t>for mobile traffic load level </a:t>
            </a:r>
            <a:r>
              <a:rPr lang="en-US" dirty="0" smtClean="0">
                <a:solidFill>
                  <a:schemeClr val="accent1"/>
                </a:solidFill>
              </a:rPr>
              <a:t>: </a:t>
            </a:r>
            <a:r>
              <a:rPr lang="en-US" dirty="0" smtClean="0"/>
              <a:t>at least 3 load levels should be considered</a:t>
            </a:r>
            <a:endParaRPr lang="fr-FR" dirty="0"/>
          </a:p>
        </p:txBody>
      </p:sp>
      <mc:AlternateContent xmlns:mc="http://schemas.openxmlformats.org/markup-compatibility/2006">
        <mc:Choice xmlns:a14="http://schemas.microsoft.com/office/drawing/2010/main" Requires="a14">
          <p:sp>
            <p:nvSpPr>
              <p:cNvPr id="18" name="Espace réservé du contenu 3"/>
              <p:cNvSpPr txBox="1">
                <a:spLocks/>
              </p:cNvSpPr>
              <p:nvPr/>
            </p:nvSpPr>
            <p:spPr bwMode="auto">
              <a:xfrm>
                <a:off x="323528" y="833685"/>
                <a:ext cx="8280920" cy="72008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514350" rtl="0" eaLnBrk="1" fontAlgn="base" hangingPunct="1">
                  <a:lnSpc>
                    <a:spcPct val="90000"/>
                  </a:lnSpc>
                  <a:spcBef>
                    <a:spcPct val="0"/>
                  </a:spcBef>
                  <a:spcAft>
                    <a:spcPts val="800"/>
                  </a:spcAft>
                  <a:buFont typeface="Arial" pitchFamily="34" charset="0"/>
                  <a:defRPr sz="1400" kern="120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r>
                  <a:rPr lang="en-US" dirty="0" smtClean="0">
                    <a:solidFill>
                      <a:schemeClr val="tx1"/>
                    </a:solidFill>
                    <a:latin typeface="Helvetica 65 Medium" panose="020B0604020202020204" pitchFamily="34" charset="0"/>
                  </a:rPr>
                  <a:t>Network EE = Weighted sum of Scenarios-EE  (DU, U, SU, Ru)   </a:t>
                </a:r>
              </a:p>
              <a:p>
                <a:pPr algn="ctr"/>
                <a:r>
                  <a:rPr lang="fr-FR" sz="1600" b="1" dirty="0" smtClean="0"/>
                  <a:t>Network </a:t>
                </a:r>
                <a14:m>
                  <m:oMath xmlns:m="http://schemas.openxmlformats.org/officeDocument/2006/math">
                    <m:sSub>
                      <m:sSubPr>
                        <m:ctrlPr>
                          <a:rPr lang="fr-FR" sz="1600" b="1" i="1">
                            <a:latin typeface="Cambria Math"/>
                          </a:rPr>
                        </m:ctrlPr>
                      </m:sSubPr>
                      <m:e>
                        <m:r>
                          <a:rPr lang="en-US" sz="1600" b="1" i="1">
                            <a:latin typeface="Cambria Math"/>
                          </a:rPr>
                          <m:t>𝑬𝑬</m:t>
                        </m:r>
                      </m:e>
                      <m:sub>
                        <m:r>
                          <a:rPr lang="en-US" sz="1600" b="1" i="1">
                            <a:latin typeface="Cambria Math"/>
                          </a:rPr>
                          <m:t>𝒈𝒍𝒐𝒃𝒂𝒍</m:t>
                        </m:r>
                      </m:sub>
                    </m:sSub>
                    <m:r>
                      <a:rPr lang="en-US" sz="1600" b="1" i="1">
                        <a:latin typeface="Cambria Math"/>
                      </a:rPr>
                      <m:t>=</m:t>
                    </m:r>
                    <m:nary>
                      <m:naryPr>
                        <m:chr m:val="∑"/>
                        <m:supHide m:val="on"/>
                        <m:ctrlPr>
                          <a:rPr lang="fr-FR" sz="1600" b="1" i="1">
                            <a:latin typeface="Cambria Math"/>
                          </a:rPr>
                        </m:ctrlPr>
                      </m:naryPr>
                      <m:sub>
                        <m:r>
                          <a:rPr lang="en-US" sz="1600" b="1" i="1">
                            <a:latin typeface="Cambria Math"/>
                          </a:rPr>
                          <m:t>𝒔𝒄𝒆𝒏𝒂𝒓𝒊𝒐</m:t>
                        </m:r>
                        <m:r>
                          <a:rPr lang="en-US" sz="1600" b="1" i="1">
                            <a:latin typeface="Cambria Math"/>
                          </a:rPr>
                          <m:t> </m:t>
                        </m:r>
                        <m:r>
                          <a:rPr lang="en-US" sz="1600" b="1" i="1">
                            <a:latin typeface="Cambria Math"/>
                          </a:rPr>
                          <m:t>𝑲</m:t>
                        </m:r>
                      </m:sub>
                      <m:sup/>
                      <m:e>
                        <m:sSub>
                          <m:sSubPr>
                            <m:ctrlPr>
                              <a:rPr lang="fr-FR" sz="1600" b="1" i="1">
                                <a:latin typeface="Cambria Math"/>
                              </a:rPr>
                            </m:ctrlPr>
                          </m:sSubPr>
                          <m:e>
                            <m:r>
                              <a:rPr lang="en-US" sz="1600" b="1" i="1">
                                <a:latin typeface="Cambria Math"/>
                              </a:rPr>
                              <m:t>𝒃</m:t>
                            </m:r>
                          </m:e>
                          <m:sub>
                            <m:r>
                              <a:rPr lang="en-US" sz="1600" b="1" i="1">
                                <a:latin typeface="Cambria Math"/>
                              </a:rPr>
                              <m:t>𝑲</m:t>
                            </m:r>
                          </m:sub>
                        </m:sSub>
                        <m:sSub>
                          <m:sSubPr>
                            <m:ctrlPr>
                              <a:rPr lang="fr-FR" sz="1600" b="1" i="1">
                                <a:latin typeface="Cambria Math"/>
                              </a:rPr>
                            </m:ctrlPr>
                          </m:sSubPr>
                          <m:e>
                            <m:r>
                              <a:rPr lang="en-US" sz="1600" b="1" i="1">
                                <a:latin typeface="Cambria Math"/>
                              </a:rPr>
                              <m:t>𝑬𝑬</m:t>
                            </m:r>
                          </m:e>
                          <m:sub>
                            <m:r>
                              <a:rPr lang="en-US" sz="1600" b="1" i="1">
                                <a:latin typeface="Cambria Math"/>
                              </a:rPr>
                              <m:t>𝒔𝒄𝒆𝒏𝒂𝒓𝒊𝒐</m:t>
                            </m:r>
                          </m:sub>
                        </m:sSub>
                      </m:e>
                    </m:nary>
                  </m:oMath>
                </a14:m>
                <a:endParaRPr lang="fr-FR" b="1" dirty="0"/>
              </a:p>
              <a:p>
                <a:endParaRPr lang="en-US" dirty="0" smtClean="0">
                  <a:solidFill>
                    <a:schemeClr val="tx1"/>
                  </a:solidFill>
                  <a:latin typeface="Helvetica 65 Medium" panose="020B0604020202020204" pitchFamily="34" charset="0"/>
                </a:endParaRPr>
              </a:p>
              <a:p>
                <a:r>
                  <a:rPr lang="en-US" dirty="0" smtClean="0">
                    <a:solidFill>
                      <a:schemeClr val="tx1"/>
                    </a:solidFill>
                    <a:latin typeface="Helvetica 65 Medium" panose="020B0604020202020204" pitchFamily="34" charset="0"/>
                  </a:rPr>
                  <a:t>Scenario-EE = weighted sum of served traffic per second over power </a:t>
                </a:r>
                <a:r>
                  <a:rPr lang="en-US" dirty="0" smtClean="0">
                    <a:solidFill>
                      <a:schemeClr val="tx1"/>
                    </a:solidFill>
                    <a:latin typeface="Helvetica 65 Medium" panose="020B0604020202020204" pitchFamily="34" charset="0"/>
                  </a:rPr>
                  <a:t>consumption</a:t>
                </a:r>
                <a:endParaRPr lang="en-US" dirty="0" smtClean="0">
                  <a:solidFill>
                    <a:schemeClr val="tx1"/>
                  </a:solidFill>
                  <a:latin typeface="Helvetica 65 Medium" panose="020B0604020202020204" pitchFamily="34" charset="0"/>
                </a:endParaRPr>
              </a:p>
            </p:txBody>
          </p:sp>
        </mc:Choice>
        <mc:Fallback>
          <p:sp>
            <p:nvSpPr>
              <p:cNvPr id="18" name="Espace réservé du contenu 3"/>
              <p:cNvSpPr txBox="1">
                <a:spLocks noRot="1" noChangeAspect="1" noMove="1" noResize="1" noEditPoints="1" noAdjustHandles="1" noChangeArrowheads="1" noChangeShapeType="1" noTextEdit="1"/>
              </p:cNvSpPr>
              <p:nvPr/>
            </p:nvSpPr>
            <p:spPr bwMode="auto">
              <a:xfrm>
                <a:off x="323528" y="833685"/>
                <a:ext cx="8280920" cy="720080"/>
              </a:xfrm>
              <a:prstGeom prst="rect">
                <a:avLst/>
              </a:prstGeom>
              <a:blipFill rotWithShape="1">
                <a:blip r:embed="rId3"/>
                <a:stretch>
                  <a:fillRect l="-1252" t="-19492" b="-7033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noFill/>
                  </a:rPr>
                  <a:t> </a:t>
                </a:r>
              </a:p>
            </p:txBody>
          </p:sp>
        </mc:Fallback>
      </mc:AlternateContent>
      <p:graphicFrame>
        <p:nvGraphicFramePr>
          <p:cNvPr id="20" name="Graphique 19"/>
          <p:cNvGraphicFramePr>
            <a:graphicFrameLocks/>
          </p:cNvGraphicFramePr>
          <p:nvPr>
            <p:extLst>
              <p:ext uri="{D42A27DB-BD31-4B8C-83A1-F6EECF244321}">
                <p14:modId xmlns:p14="http://schemas.microsoft.com/office/powerpoint/2010/main" val="2876497081"/>
              </p:ext>
            </p:extLst>
          </p:nvPr>
        </p:nvGraphicFramePr>
        <p:xfrm>
          <a:off x="6588224" y="521992"/>
          <a:ext cx="2807604" cy="1886417"/>
        </p:xfrm>
        <a:graphic>
          <a:graphicData uri="http://schemas.openxmlformats.org/drawingml/2006/chart">
            <c:chart xmlns:c="http://schemas.openxmlformats.org/drawingml/2006/chart" xmlns:r="http://schemas.openxmlformats.org/officeDocument/2006/relationships" r:id="rId4"/>
          </a:graphicData>
        </a:graphic>
      </p:graphicFrame>
      <p:sp>
        <p:nvSpPr>
          <p:cNvPr id="2" name="Rectangle 1"/>
          <p:cNvSpPr/>
          <p:nvPr/>
        </p:nvSpPr>
        <p:spPr>
          <a:xfrm>
            <a:off x="346051" y="3807222"/>
            <a:ext cx="2286000" cy="954107"/>
          </a:xfrm>
          <a:prstGeom prst="rect">
            <a:avLst/>
          </a:prstGeom>
        </p:spPr>
        <p:txBody>
          <a:bodyPr>
            <a:spAutoFit/>
          </a:bodyPr>
          <a:lstStyle/>
          <a:p>
            <a:pPr lvl="0"/>
            <a:r>
              <a:rPr lang="en-US" dirty="0">
                <a:solidFill>
                  <a:srgbClr val="4BB4E6"/>
                </a:solidFill>
                <a:latin typeface="Helvetica 65 Medium" panose="020B0604020202020204" pitchFamily="34" charset="0"/>
              </a:rPr>
              <a:t>PS: The weights of every scenario can be decided during the technology study phase</a:t>
            </a:r>
            <a:endParaRPr lang="en-US" dirty="0">
              <a:solidFill>
                <a:srgbClr val="4BB4E6"/>
              </a:solidFill>
              <a:latin typeface="Helvetica 65 Medium" panose="020B0604020202020204" pitchFamily="34" charset="0"/>
            </a:endParaRPr>
          </a:p>
        </p:txBody>
      </p:sp>
    </p:spTree>
    <p:extLst>
      <p:ext uri="{BB962C8B-B14F-4D97-AF65-F5344CB8AC3E}">
        <p14:creationId xmlns:p14="http://schemas.microsoft.com/office/powerpoint/2010/main" val="417941238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4" name="Rectangle 23"/>
              <p:cNvSpPr/>
              <p:nvPr/>
            </p:nvSpPr>
            <p:spPr>
              <a:xfrm>
                <a:off x="306279" y="411510"/>
                <a:ext cx="8658209" cy="3909351"/>
              </a:xfrm>
              <a:prstGeom prst="rect">
                <a:avLst/>
              </a:prstGeom>
            </p:spPr>
            <p:txBody>
              <a:bodyPr wrap="square" lIns="77925" tIns="38963" rIns="77925" bIns="38963">
                <a:spAutoFit/>
              </a:bodyPr>
              <a:lstStyle/>
              <a:p>
                <a:pPr marL="224576" indent="-224576" eaLnBrk="0" hangingPunct="0">
                  <a:spcBef>
                    <a:spcPct val="65000"/>
                  </a:spcBef>
                  <a:buClr>
                    <a:srgbClr val="FF5900"/>
                  </a:buClr>
                  <a:buSzPct val="80000"/>
                  <a:buFont typeface="Wingdings" pitchFamily="2" charset="2"/>
                  <a:buChar char="n"/>
                  <a:defRPr/>
                </a:pPr>
                <a:r>
                  <a:rPr lang="en-US" sz="1200" dirty="0" smtClean="0">
                    <a:latin typeface="Arial" pitchFamily="34" charset="0"/>
                  </a:rPr>
                  <a:t>starting from a standard macro or micro base station including BBU, RRH and site support system (cooling)</a:t>
                </a:r>
                <a:endParaRPr lang="en-US" sz="1200" kern="0" dirty="0">
                  <a:solidFill>
                    <a:schemeClr val="bg2"/>
                  </a:solidFill>
                  <a:latin typeface="Arial"/>
                  <a:cs typeface="Arial"/>
                </a:endParaRPr>
              </a:p>
              <a:p>
                <a:pPr marL="224576" indent="-224576" eaLnBrk="0" hangingPunct="0">
                  <a:spcBef>
                    <a:spcPct val="65000"/>
                  </a:spcBef>
                  <a:buClr>
                    <a:srgbClr val="FF5900"/>
                  </a:buClr>
                  <a:buSzPct val="80000"/>
                  <a:buFont typeface="Wingdings" pitchFamily="2" charset="2"/>
                  <a:buChar char="n"/>
                  <a:defRPr/>
                </a:pPr>
                <a:r>
                  <a:rPr lang="en-US" sz="1200" kern="0" dirty="0" smtClean="0">
                    <a:latin typeface="Arial"/>
                    <a:cs typeface="Arial"/>
                  </a:rPr>
                  <a:t>Model given by </a:t>
                </a:r>
                <a:r>
                  <a:rPr lang="en-US" sz="1200" kern="0" dirty="0">
                    <a:latin typeface="Arial"/>
                    <a:cs typeface="Arial"/>
                  </a:rPr>
                  <a:t>IMEC (</a:t>
                </a:r>
                <a:r>
                  <a:rPr lang="en-US" sz="1200" kern="0" dirty="0">
                    <a:latin typeface="Arial"/>
                    <a:cs typeface="Arial"/>
                    <a:hlinkClick r:id="rId3"/>
                  </a:rPr>
                  <a:t>http://</a:t>
                </a:r>
                <a:r>
                  <a:rPr lang="en-US" sz="1200" kern="0" dirty="0" smtClean="0">
                    <a:latin typeface="Arial"/>
                    <a:cs typeface="Arial"/>
                    <a:hlinkClick r:id="rId3"/>
                  </a:rPr>
                  <a:t>www2.imec.be/be_en/research/wireless-communication/power-model-html.html</a:t>
                </a:r>
                <a:r>
                  <a:rPr lang="en-US" sz="1200" kern="0" dirty="0" smtClean="0">
                    <a:latin typeface="Arial"/>
                    <a:cs typeface="Arial"/>
                  </a:rPr>
                  <a:t>)</a:t>
                </a:r>
              </a:p>
              <a:p>
                <a:pPr marL="224576" indent="-224576" eaLnBrk="0" hangingPunct="0">
                  <a:spcBef>
                    <a:spcPct val="65000"/>
                  </a:spcBef>
                  <a:buClr>
                    <a:srgbClr val="FF5900"/>
                  </a:buClr>
                  <a:buSzPct val="80000"/>
                  <a:buFont typeface="Wingdings" pitchFamily="2" charset="2"/>
                  <a:buChar char="n"/>
                  <a:defRPr/>
                </a:pPr>
                <a:r>
                  <a:rPr lang="en-US" sz="1200" b="1" kern="0" dirty="0" smtClean="0">
                    <a:effectLst>
                      <a:outerShdw blurRad="38100" dist="38100" dir="2700000" algn="tl">
                        <a:srgbClr val="000000">
                          <a:alpha val="43137"/>
                        </a:srgbClr>
                      </a:outerShdw>
                    </a:effectLst>
                    <a:latin typeface="Arial"/>
                    <a:cs typeface="Arial"/>
                  </a:rPr>
                  <a:t>2014 : reference point </a:t>
                </a:r>
              </a:p>
              <a:p>
                <a:pPr marL="224576" indent="-224576" eaLnBrk="0" hangingPunct="0">
                  <a:spcBef>
                    <a:spcPct val="65000"/>
                  </a:spcBef>
                  <a:buClr>
                    <a:srgbClr val="FF5900"/>
                  </a:buClr>
                  <a:buSzPct val="80000"/>
                  <a:buFont typeface="Wingdings" pitchFamily="2" charset="2"/>
                  <a:buChar char="n"/>
                  <a:defRPr/>
                </a:pPr>
                <a:endParaRPr lang="en-US" sz="1200" kern="0" dirty="0" smtClean="0">
                  <a:latin typeface="Arial"/>
                  <a:cs typeface="Arial"/>
                </a:endParaRPr>
              </a:p>
              <a:p>
                <a:pPr marL="224576" indent="-224576" eaLnBrk="0" hangingPunct="0">
                  <a:spcBef>
                    <a:spcPct val="65000"/>
                  </a:spcBef>
                  <a:buClr>
                    <a:srgbClr val="FF5900"/>
                  </a:buClr>
                  <a:buSzPct val="80000"/>
                  <a:buFont typeface="Wingdings" pitchFamily="2" charset="2"/>
                  <a:buChar char="n"/>
                  <a:defRPr/>
                </a:pPr>
                <a:endParaRPr lang="en-US" sz="1200" kern="0" dirty="0">
                  <a:latin typeface="Arial"/>
                  <a:cs typeface="Arial"/>
                </a:endParaRPr>
              </a:p>
              <a:p>
                <a:pPr marL="224576" indent="-224576" eaLnBrk="0" hangingPunct="0">
                  <a:spcBef>
                    <a:spcPct val="65000"/>
                  </a:spcBef>
                  <a:buClr>
                    <a:srgbClr val="FF5900"/>
                  </a:buClr>
                  <a:buSzPct val="80000"/>
                  <a:buFont typeface="Wingdings" pitchFamily="2" charset="2"/>
                  <a:buChar char="n"/>
                  <a:defRPr/>
                </a:pPr>
                <a:endParaRPr lang="en-US" sz="1200" kern="0" dirty="0" smtClean="0">
                  <a:latin typeface="Arial"/>
                  <a:cs typeface="Arial"/>
                </a:endParaRPr>
              </a:p>
              <a:p>
                <a:pPr marL="224576" indent="-224576" eaLnBrk="0" hangingPunct="0">
                  <a:spcBef>
                    <a:spcPct val="65000"/>
                  </a:spcBef>
                  <a:buClr>
                    <a:srgbClr val="FF5900"/>
                  </a:buClr>
                  <a:buSzPct val="80000"/>
                  <a:buFont typeface="Wingdings" pitchFamily="2" charset="2"/>
                  <a:buChar char="n"/>
                  <a:defRPr/>
                </a:pPr>
                <a:endParaRPr lang="en-US" sz="1200" kern="0" dirty="0">
                  <a:latin typeface="Arial"/>
                  <a:cs typeface="Arial"/>
                </a:endParaRPr>
              </a:p>
              <a:p>
                <a:pPr marL="224576" indent="-224576" eaLnBrk="0" hangingPunct="0">
                  <a:spcBef>
                    <a:spcPct val="65000"/>
                  </a:spcBef>
                  <a:buClr>
                    <a:srgbClr val="FF5900"/>
                  </a:buClr>
                  <a:buSzPct val="80000"/>
                  <a:buFont typeface="Wingdings" pitchFamily="2" charset="2"/>
                  <a:buChar char="n"/>
                  <a:defRPr/>
                </a:pPr>
                <a:endParaRPr lang="en-US" sz="1200" kern="0" dirty="0" smtClean="0">
                  <a:latin typeface="Arial"/>
                  <a:cs typeface="Arial"/>
                </a:endParaRPr>
              </a:p>
              <a:p>
                <a:pPr marL="224576" indent="-224576" eaLnBrk="0" hangingPunct="0">
                  <a:spcBef>
                    <a:spcPct val="65000"/>
                  </a:spcBef>
                  <a:buClr>
                    <a:srgbClr val="FF5900"/>
                  </a:buClr>
                  <a:buSzPct val="80000"/>
                  <a:buFont typeface="Wingdings" pitchFamily="2" charset="2"/>
                  <a:buChar char="n"/>
                  <a:defRPr/>
                </a:pPr>
                <a14:m>
                  <m:oMath xmlns:m="http://schemas.openxmlformats.org/officeDocument/2006/math">
                    <m:r>
                      <a:rPr lang="fr-FR" sz="1200" i="1" kern="0">
                        <a:latin typeface="Cambria Math"/>
                        <a:cs typeface="Arial"/>
                      </a:rPr>
                      <m:t>𝑃𝑐𝑜𝑛𝑠</m:t>
                    </m:r>
                    <m:r>
                      <a:rPr lang="fr-FR" sz="1200" i="1" kern="0">
                        <a:latin typeface="Cambria Math"/>
                        <a:cs typeface="Arial"/>
                      </a:rPr>
                      <m:t>=</m:t>
                    </m:r>
                    <m:d>
                      <m:dPr>
                        <m:begChr m:val="{"/>
                        <m:endChr m:val="}"/>
                        <m:ctrlPr>
                          <a:rPr lang="fr-FR" sz="1200" i="1" kern="0">
                            <a:latin typeface="Cambria Math"/>
                            <a:cs typeface="Arial"/>
                          </a:rPr>
                        </m:ctrlPr>
                      </m:dPr>
                      <m:e>
                        <m:m>
                          <m:mPr>
                            <m:mcs>
                              <m:mc>
                                <m:mcPr>
                                  <m:count m:val="2"/>
                                  <m:mcJc m:val="center"/>
                                </m:mcPr>
                              </m:mc>
                            </m:mcs>
                            <m:ctrlPr>
                              <a:rPr lang="fr-FR" sz="1200" i="1" kern="0">
                                <a:latin typeface="Cambria Math"/>
                                <a:cs typeface="Arial"/>
                              </a:rPr>
                            </m:ctrlPr>
                          </m:mPr>
                          <m:mr>
                            <m:e>
                              <m:r>
                                <a:rPr lang="fr-FR" sz="1200" i="1" kern="0">
                                  <a:latin typeface="Cambria Math"/>
                                  <a:cs typeface="Arial"/>
                                </a:rPr>
                                <m:t>𝑃</m:t>
                              </m:r>
                              <m:r>
                                <a:rPr lang="fr-FR" sz="1200" i="1" kern="0">
                                  <a:latin typeface="Cambria Math"/>
                                  <a:cs typeface="Arial"/>
                                </a:rPr>
                                <m:t>0+</m:t>
                              </m:r>
                              <m:d>
                                <m:dPr>
                                  <m:ctrlPr>
                                    <a:rPr lang="fr-FR" sz="1200" i="1" kern="0">
                                      <a:latin typeface="Cambria Math"/>
                                      <a:cs typeface="Arial"/>
                                    </a:rPr>
                                  </m:ctrlPr>
                                </m:dPr>
                                <m:e>
                                  <m:r>
                                    <a:rPr lang="fr-FR" sz="1200" i="1" kern="0">
                                      <a:latin typeface="Cambria Math"/>
                                      <a:cs typeface="Arial"/>
                                    </a:rPr>
                                    <m:t>𝑃𝑚𝑎𝑥</m:t>
                                  </m:r>
                                  <m:r>
                                    <a:rPr lang="fr-FR" sz="1200" i="1" kern="0">
                                      <a:latin typeface="Cambria Math"/>
                                      <a:cs typeface="Arial"/>
                                    </a:rPr>
                                    <m:t>−</m:t>
                                  </m:r>
                                  <m:r>
                                    <a:rPr lang="fr-FR" sz="1200" i="1" kern="0">
                                      <a:latin typeface="Cambria Math"/>
                                      <a:cs typeface="Arial"/>
                                    </a:rPr>
                                    <m:t>𝑃</m:t>
                                  </m:r>
                                  <m:r>
                                    <a:rPr lang="fr-FR" sz="1200" i="1" kern="0">
                                      <a:latin typeface="Cambria Math"/>
                                      <a:cs typeface="Arial"/>
                                    </a:rPr>
                                    <m:t>0</m:t>
                                  </m:r>
                                </m:e>
                              </m:d>
                              <m:r>
                                <a:rPr lang="fr-FR" sz="1200" i="1" kern="0">
                                  <a:latin typeface="Cambria Math"/>
                                  <a:cs typeface="Arial"/>
                                </a:rPr>
                                <m:t> </m:t>
                              </m:r>
                              <m:r>
                                <a:rPr lang="fr-FR" sz="1200" i="1" kern="0">
                                  <a:latin typeface="Cambria Math"/>
                                  <a:ea typeface="Cambria Math"/>
                                  <a:cs typeface="Arial"/>
                                </a:rPr>
                                <m:t>𝜌</m:t>
                              </m:r>
                            </m:e>
                            <m:e>
                              <m:r>
                                <a:rPr lang="fr-FR" sz="1200" i="1" kern="0">
                                  <a:latin typeface="Cambria Math"/>
                                  <a:cs typeface="Arial"/>
                                </a:rPr>
                                <m:t>𝑖𝑓</m:t>
                              </m:r>
                              <m:r>
                                <a:rPr lang="fr-FR" sz="1200" i="1" kern="0">
                                  <a:latin typeface="Cambria Math"/>
                                  <a:cs typeface="Arial"/>
                                </a:rPr>
                                <m:t> 0≤</m:t>
                              </m:r>
                              <m:r>
                                <a:rPr lang="fr-FR" sz="1200" i="1" kern="0">
                                  <a:latin typeface="Cambria Math"/>
                                  <a:ea typeface="Cambria Math"/>
                                  <a:cs typeface="Arial"/>
                                </a:rPr>
                                <m:t>𝜌</m:t>
                              </m:r>
                              <m:r>
                                <a:rPr lang="fr-FR" sz="1200" i="1" kern="0">
                                  <a:latin typeface="Cambria Math"/>
                                  <a:ea typeface="Cambria Math"/>
                                  <a:cs typeface="Arial"/>
                                </a:rPr>
                                <m:t>≤1</m:t>
                              </m:r>
                            </m:e>
                          </m:mr>
                          <m:mr>
                            <m:e>
                              <m:r>
                                <a:rPr lang="fr-FR" sz="1200" i="1" kern="0">
                                  <a:latin typeface="Cambria Math"/>
                                  <a:cs typeface="Arial"/>
                                </a:rPr>
                                <m:t>𝑃𝑠𝑙𝑒𝑒𝑝</m:t>
                              </m:r>
                              <m:r>
                                <a:rPr lang="fr-FR" sz="1200" i="1" kern="0">
                                  <a:latin typeface="Cambria Math"/>
                                  <a:cs typeface="Arial"/>
                                </a:rPr>
                                <m:t> (</m:t>
                              </m:r>
                              <m:r>
                                <a:rPr lang="fr-FR" sz="1200" i="1" kern="0">
                                  <a:latin typeface="Cambria Math"/>
                                  <a:cs typeface="Arial"/>
                                </a:rPr>
                                <m:t>𝑠𝑙𝑒𝑒𝑝</m:t>
                              </m:r>
                              <m:r>
                                <a:rPr lang="fr-FR" sz="1200" i="1" kern="0">
                                  <a:latin typeface="Cambria Math"/>
                                  <a:cs typeface="Arial"/>
                                </a:rPr>
                                <m:t> </m:t>
                              </m:r>
                              <m:r>
                                <a:rPr lang="fr-FR" sz="1200" i="1" kern="0">
                                  <a:latin typeface="Cambria Math"/>
                                  <a:cs typeface="Arial"/>
                                </a:rPr>
                                <m:t>𝑚𝑜𝑑𝑒</m:t>
                              </m:r>
                              <m:r>
                                <a:rPr lang="fr-FR" sz="1200" i="1" kern="0">
                                  <a:latin typeface="Cambria Math"/>
                                  <a:cs typeface="Arial"/>
                                </a:rPr>
                                <m:t> )</m:t>
                              </m:r>
                            </m:e>
                            <m:e>
                              <m:r>
                                <a:rPr lang="fr-FR" sz="1200" i="1" kern="0">
                                  <a:latin typeface="Cambria Math"/>
                                  <a:cs typeface="Arial"/>
                                </a:rPr>
                                <m:t> </m:t>
                              </m:r>
                              <m:r>
                                <a:rPr lang="fr-FR" sz="1200" i="1" kern="0">
                                  <a:latin typeface="Cambria Math"/>
                                  <a:cs typeface="Arial"/>
                                </a:rPr>
                                <m:t>𝑖𝑓</m:t>
                              </m:r>
                              <m:r>
                                <a:rPr lang="fr-FR" sz="1200" i="1" kern="0">
                                  <a:latin typeface="Cambria Math"/>
                                  <a:cs typeface="Arial"/>
                                </a:rPr>
                                <m:t> </m:t>
                              </m:r>
                              <m:r>
                                <a:rPr lang="fr-FR" sz="1200" i="1" kern="0">
                                  <a:latin typeface="Cambria Math"/>
                                  <a:ea typeface="Cambria Math"/>
                                  <a:cs typeface="Arial"/>
                                </a:rPr>
                                <m:t>𝜌</m:t>
                              </m:r>
                              <m:r>
                                <a:rPr lang="fr-FR" sz="1200" i="1" kern="0">
                                  <a:latin typeface="Cambria Math"/>
                                  <a:ea typeface="Cambria Math"/>
                                  <a:cs typeface="Arial"/>
                                </a:rPr>
                                <m:t>=0</m:t>
                              </m:r>
                            </m:e>
                          </m:mr>
                        </m:m>
                      </m:e>
                    </m:d>
                  </m:oMath>
                </a14:m>
                <a:endParaRPr lang="en-US" sz="1200" kern="0" dirty="0">
                  <a:latin typeface="Arial"/>
                  <a:cs typeface="Arial"/>
                </a:endParaRPr>
              </a:p>
              <a:p>
                <a:pPr marL="224576" indent="-224576" eaLnBrk="0" hangingPunct="0">
                  <a:spcBef>
                    <a:spcPct val="65000"/>
                  </a:spcBef>
                  <a:buClr>
                    <a:srgbClr val="FF5900"/>
                  </a:buClr>
                  <a:buSzPct val="80000"/>
                  <a:buFont typeface="Wingdings" pitchFamily="2" charset="2"/>
                  <a:buChar char="n"/>
                  <a:defRPr/>
                </a:pPr>
                <a:endParaRPr lang="en-US" sz="1200" kern="0" dirty="0" smtClean="0">
                  <a:latin typeface="Arial"/>
                  <a:cs typeface="Arial"/>
                </a:endParaRPr>
              </a:p>
              <a:p>
                <a:pPr marL="224576" indent="-224576" eaLnBrk="0" hangingPunct="0">
                  <a:spcBef>
                    <a:spcPct val="65000"/>
                  </a:spcBef>
                  <a:buClr>
                    <a:srgbClr val="FF5900"/>
                  </a:buClr>
                  <a:buSzPct val="80000"/>
                  <a:buFont typeface="Wingdings" pitchFamily="2" charset="2"/>
                  <a:buChar char="n"/>
                  <a:defRPr/>
                </a:pPr>
                <a:r>
                  <a:rPr lang="en-US" sz="1200" b="1" kern="0" dirty="0" smtClean="0">
                    <a:effectLst>
                      <a:outerShdw blurRad="38100" dist="38100" dir="2700000" algn="tl">
                        <a:srgbClr val="000000">
                          <a:alpha val="43137"/>
                        </a:srgbClr>
                      </a:outerShdw>
                    </a:effectLst>
                    <a:latin typeface="Arial"/>
                    <a:cs typeface="Arial"/>
                  </a:rPr>
                  <a:t>2020 - Massive MIMO</a:t>
                </a:r>
              </a:p>
              <a:p>
                <a:pPr marL="224576" indent="-224576" eaLnBrk="0" hangingPunct="0">
                  <a:spcBef>
                    <a:spcPct val="65000"/>
                  </a:spcBef>
                  <a:buClr>
                    <a:srgbClr val="FF5900"/>
                  </a:buClr>
                  <a:buSzPct val="80000"/>
                  <a:buFont typeface="Wingdings" pitchFamily="2" charset="2"/>
                  <a:buChar char="n"/>
                  <a:defRPr/>
                </a:pPr>
                <a:endParaRPr lang="en-US" sz="1200" b="1" kern="0" dirty="0">
                  <a:effectLst>
                    <a:outerShdw blurRad="38100" dist="38100" dir="2700000" algn="tl">
                      <a:srgbClr val="000000">
                        <a:alpha val="43137"/>
                      </a:srgbClr>
                    </a:outerShdw>
                  </a:effectLst>
                  <a:latin typeface="Arial"/>
                  <a:cs typeface="Arial"/>
                </a:endParaRPr>
              </a:p>
            </p:txBody>
          </p:sp>
        </mc:Choice>
        <mc:Fallback xmlns="">
          <p:sp>
            <p:nvSpPr>
              <p:cNvPr id="24" name="Rectangle 23"/>
              <p:cNvSpPr>
                <a:spLocks noRot="1" noChangeAspect="1" noMove="1" noResize="1" noEditPoints="1" noAdjustHandles="1" noChangeArrowheads="1" noChangeShapeType="1" noTextEdit="1"/>
              </p:cNvSpPr>
              <p:nvPr/>
            </p:nvSpPr>
            <p:spPr>
              <a:xfrm>
                <a:off x="306279" y="411510"/>
                <a:ext cx="8658209" cy="3909351"/>
              </a:xfrm>
              <a:prstGeom prst="rect">
                <a:avLst/>
              </a:prstGeom>
              <a:blipFill rotWithShape="1">
                <a:blip r:embed="rId4"/>
                <a:stretch>
                  <a:fillRect t="-468"/>
                </a:stretch>
              </a:blipFill>
            </p:spPr>
            <p:txBody>
              <a:bodyPr/>
              <a:lstStyle/>
              <a:p>
                <a:r>
                  <a:rPr lang="fr-FR">
                    <a:noFill/>
                  </a:rPr>
                  <a:t> </a:t>
                </a:r>
              </a:p>
            </p:txBody>
          </p:sp>
        </mc:Fallback>
      </mc:AlternateContent>
      <p:sp>
        <p:nvSpPr>
          <p:cNvPr id="14338" name="Titre 1"/>
          <p:cNvSpPr>
            <a:spLocks noGrp="1"/>
          </p:cNvSpPr>
          <p:nvPr>
            <p:ph type="title"/>
          </p:nvPr>
        </p:nvSpPr>
        <p:spPr>
          <a:xfrm>
            <a:off x="285751" y="123478"/>
            <a:ext cx="8470900" cy="623889"/>
          </a:xfrm>
        </p:spPr>
        <p:txBody>
          <a:bodyPr/>
          <a:lstStyle/>
          <a:p>
            <a:r>
              <a:rPr lang="en-US" altLang="fr-FR" dirty="0" smtClean="0"/>
              <a:t>Power consumption models</a:t>
            </a:r>
            <a:endParaRPr lang="fr-FR" altLang="fr-FR" dirty="0" smtClean="0"/>
          </a:p>
        </p:txBody>
      </p:sp>
      <p:graphicFrame>
        <p:nvGraphicFramePr>
          <p:cNvPr id="10" name="Tableau 9"/>
          <p:cNvGraphicFramePr>
            <a:graphicFrameLocks noGrp="1"/>
          </p:cNvGraphicFramePr>
          <p:nvPr>
            <p:extLst>
              <p:ext uri="{D42A27DB-BD31-4B8C-83A1-F6EECF244321}">
                <p14:modId xmlns:p14="http://schemas.microsoft.com/office/powerpoint/2010/main" val="2070063350"/>
              </p:ext>
            </p:extLst>
          </p:nvPr>
        </p:nvGraphicFramePr>
        <p:xfrm>
          <a:off x="3275856" y="1387254"/>
          <a:ext cx="5472608" cy="1423811"/>
        </p:xfrm>
        <a:graphic>
          <a:graphicData uri="http://schemas.openxmlformats.org/drawingml/2006/table">
            <a:tbl>
              <a:tblPr>
                <a:tableStyleId>{35758FB7-9AC5-4552-8A53-C91805E547FA}</a:tableStyleId>
              </a:tblPr>
              <a:tblGrid>
                <a:gridCol w="2520280"/>
                <a:gridCol w="853824"/>
                <a:gridCol w="632512"/>
                <a:gridCol w="750978"/>
                <a:gridCol w="715014"/>
              </a:tblGrid>
              <a:tr h="583036">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Site </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u="none" strike="noStrike" cap="none" normalizeH="0" baseline="0" noProof="0" dirty="0" smtClean="0">
                          <a:ln>
                            <a:noFill/>
                          </a:ln>
                          <a:effectLst/>
                        </a:rPr>
                        <a:t>Sleep mode</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u="none" strike="noStrike" cap="none" normalizeH="0" baseline="0" noProof="0" dirty="0" smtClean="0">
                          <a:ln>
                            <a:noFill/>
                          </a:ln>
                          <a:effectLst/>
                        </a:rPr>
                        <a:t> (W)</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i="0" u="none" strike="noStrike" cap="none" normalizeH="0" baseline="0" noProof="0" dirty="0" err="1" smtClean="0">
                          <a:ln>
                            <a:noFill/>
                          </a:ln>
                          <a:solidFill>
                            <a:schemeClr val="tx1"/>
                          </a:solidFill>
                          <a:effectLst/>
                          <a:latin typeface="Arial" pitchFamily="34" charset="0"/>
                          <a:cs typeface="Arial" pitchFamily="34" charset="0"/>
                        </a:rPr>
                        <a:t>Psleep</a:t>
                      </a:r>
                      <a:endParaRPr kumimoji="0" lang="en-US" altLang="fr-FR" sz="12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u="none" strike="noStrike" cap="none" normalizeH="0" baseline="0" noProof="0" dirty="0" smtClean="0">
                          <a:ln>
                            <a:noFill/>
                          </a:ln>
                          <a:effectLst/>
                        </a:rPr>
                        <a:t>No load (W)</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i="0" u="none" strike="noStrike" cap="none" normalizeH="0" baseline="0" noProof="0" dirty="0" smtClean="0">
                          <a:ln>
                            <a:noFill/>
                          </a:ln>
                          <a:solidFill>
                            <a:schemeClr val="tx1"/>
                          </a:solidFill>
                          <a:effectLst/>
                          <a:latin typeface="Arial" pitchFamily="34" charset="0"/>
                          <a:cs typeface="Arial" pitchFamily="34" charset="0"/>
                        </a:rPr>
                        <a:t>P0</a:t>
                      </a: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u="none" strike="noStrike" cap="none" normalizeH="0" baseline="0" noProof="0" dirty="0" smtClean="0">
                          <a:ln>
                            <a:noFill/>
                          </a:ln>
                          <a:effectLst/>
                        </a:rPr>
                        <a:t>Full load (W)</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b="0" i="0" u="none" strike="noStrike" cap="none" normalizeH="0" baseline="0" noProof="0" dirty="0" err="1" smtClean="0">
                          <a:ln>
                            <a:noFill/>
                          </a:ln>
                          <a:solidFill>
                            <a:schemeClr val="tx1"/>
                          </a:solidFill>
                          <a:effectLst/>
                          <a:latin typeface="Arial" pitchFamily="34" charset="0"/>
                          <a:cs typeface="Arial" pitchFamily="34" charset="0"/>
                        </a:rPr>
                        <a:t>Pmax</a:t>
                      </a:r>
                      <a:endParaRPr kumimoji="0" lang="en-US" altLang="fr-FR" sz="12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Radiated </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(W)</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r>
              <a:tr h="480173">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Macro site </a:t>
                      </a:r>
                      <a:r>
                        <a:rPr kumimoji="0" lang="en-US" altLang="fr-FR" sz="1100" b="1" u="none" strike="noStrike" cap="none" normalizeH="0" baseline="0" noProof="0" dirty="0" smtClean="0">
                          <a:ln>
                            <a:noFill/>
                          </a:ln>
                          <a:effectLst/>
                        </a:rPr>
                        <a:t>3 BS  </a:t>
                      </a:r>
                      <a:r>
                        <a:rPr kumimoji="0" lang="en-US" altLang="fr-FR" sz="1100" u="none" strike="noStrike" cap="none" normalizeH="0" baseline="0" noProof="0" dirty="0" smtClean="0">
                          <a:ln>
                            <a:noFill/>
                          </a:ln>
                          <a:effectLst/>
                        </a:rPr>
                        <a:t>LTE 2x2 - 10 MHz BW - 2x46dBm (with 3 dB feeder loss) - FDD</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TBD</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192</a:t>
                      </a:r>
                      <a:endParaRPr kumimoji="0" lang="en-US" altLang="fr-FR" sz="11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836</a:t>
                      </a:r>
                      <a:endParaRPr kumimoji="0" lang="en-US" altLang="fr-FR" sz="11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2x20</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r>
              <a:tr h="360602">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Small cell site </a:t>
                      </a:r>
                      <a:r>
                        <a:rPr kumimoji="0" lang="en-US" altLang="fr-FR" sz="1100" b="1" u="none" strike="noStrike" cap="none" normalizeH="0" baseline="0" noProof="0" dirty="0" smtClean="0">
                          <a:ln>
                            <a:noFill/>
                          </a:ln>
                          <a:effectLst/>
                        </a:rPr>
                        <a:t>1 BS </a:t>
                      </a:r>
                      <a:r>
                        <a:rPr kumimoji="0" lang="en-US" altLang="fr-FR" sz="1100" u="none" strike="noStrike" cap="none" normalizeH="0" baseline="0" noProof="0" dirty="0" smtClean="0">
                          <a:ln>
                            <a:noFill/>
                          </a:ln>
                          <a:effectLst/>
                        </a:rPr>
                        <a:t>LTE 2x2 - 10 MHz BW - 2x27 </a:t>
                      </a:r>
                      <a:r>
                        <a:rPr kumimoji="0" lang="en-US" altLang="fr-FR" sz="1100" u="none" strike="noStrike" cap="none" normalizeH="0" baseline="0" noProof="0" dirty="0" err="1" smtClean="0">
                          <a:ln>
                            <a:noFill/>
                          </a:ln>
                          <a:effectLst/>
                        </a:rPr>
                        <a:t>dBm</a:t>
                      </a:r>
                      <a:r>
                        <a:rPr kumimoji="0" lang="en-US" altLang="fr-FR" sz="1100" u="none" strike="noStrike" cap="none" normalizeH="0" baseline="0" noProof="0" dirty="0" smtClean="0">
                          <a:ln>
                            <a:noFill/>
                          </a:ln>
                          <a:effectLst/>
                        </a:rPr>
                        <a:t> (RRH) - FDD</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TBD</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4</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7,3</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2x0,5</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r>
            </a:tbl>
          </a:graphicData>
        </a:graphic>
      </p:graphicFrame>
      <p:sp>
        <p:nvSpPr>
          <p:cNvPr id="2" name="ZoneTexte 1"/>
          <p:cNvSpPr txBox="1"/>
          <p:nvPr/>
        </p:nvSpPr>
        <p:spPr>
          <a:xfrm>
            <a:off x="5140596" y="4753788"/>
            <a:ext cx="4003404" cy="307777"/>
          </a:xfrm>
          <a:prstGeom prst="rect">
            <a:avLst/>
          </a:prstGeom>
          <a:noFill/>
        </p:spPr>
        <p:txBody>
          <a:bodyPr wrap="none" rtlCol="0">
            <a:spAutoFit/>
          </a:bodyPr>
          <a:lstStyle/>
          <a:p>
            <a:r>
              <a:rPr lang="en-US" dirty="0" smtClean="0">
                <a:solidFill>
                  <a:srgbClr val="FFFFFF"/>
                </a:solidFill>
              </a:rPr>
              <a:t>IMEC will allow free access to power models</a:t>
            </a:r>
            <a:endParaRPr lang="en-US" dirty="0">
              <a:solidFill>
                <a:srgbClr val="FFFFFF"/>
              </a:solidFill>
            </a:endParaRPr>
          </a:p>
        </p:txBody>
      </p:sp>
      <p:graphicFrame>
        <p:nvGraphicFramePr>
          <p:cNvPr id="23" name="Tableau 22"/>
          <p:cNvGraphicFramePr>
            <a:graphicFrameLocks noGrp="1"/>
          </p:cNvGraphicFramePr>
          <p:nvPr>
            <p:extLst>
              <p:ext uri="{D42A27DB-BD31-4B8C-83A1-F6EECF244321}">
                <p14:modId xmlns:p14="http://schemas.microsoft.com/office/powerpoint/2010/main" val="1088812757"/>
              </p:ext>
            </p:extLst>
          </p:nvPr>
        </p:nvGraphicFramePr>
        <p:xfrm>
          <a:off x="3239044" y="3500283"/>
          <a:ext cx="5544616" cy="1219200"/>
        </p:xfrm>
        <a:graphic>
          <a:graphicData uri="http://schemas.openxmlformats.org/drawingml/2006/table">
            <a:tbl>
              <a:tblPr>
                <a:tableStyleId>{35758FB7-9AC5-4552-8A53-C91805E547FA}</a:tableStyleId>
              </a:tblPr>
              <a:tblGrid>
                <a:gridCol w="2666216"/>
                <a:gridCol w="752284"/>
                <a:gridCol w="640835"/>
                <a:gridCol w="760858"/>
                <a:gridCol w="724423"/>
              </a:tblGrid>
              <a:tr h="501131">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Site </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Sleep mode</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 (W)</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No load (W)</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Full load </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(W)</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Radiated </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200" u="none" strike="noStrike" cap="none" normalizeH="0" baseline="0" noProof="0" dirty="0" smtClean="0">
                          <a:ln>
                            <a:noFill/>
                          </a:ln>
                          <a:effectLst/>
                        </a:rPr>
                        <a:t>(W)</a:t>
                      </a:r>
                      <a:endParaRPr kumimoji="0" lang="en-US" altLang="fr-FR" sz="12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horzOverflow="overflow"/>
                </a:tc>
              </a:tr>
              <a:tr h="412718">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Macro site 1 sector </a:t>
                      </a:r>
                      <a:r>
                        <a:rPr kumimoji="0" lang="en-US" altLang="fr-FR" sz="1100" b="1" u="none" strike="noStrike" cap="none" normalizeH="0" baseline="0" noProof="0" dirty="0" smtClean="0">
                          <a:ln>
                            <a:noFill/>
                          </a:ln>
                          <a:effectLst/>
                        </a:rPr>
                        <a:t> BS  TDD</a:t>
                      </a:r>
                    </a:p>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LTE - 10 MHz BW  </a:t>
                      </a:r>
                    </a:p>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128 radiating element per antenna </a:t>
                      </a:r>
                    </a:p>
                    <a:p>
                      <a:pPr marL="0" marR="0" lvl="0" indent="0" algn="l"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15 </a:t>
                      </a:r>
                      <a:r>
                        <a:rPr kumimoji="0" lang="en-US" altLang="fr-FR" sz="1100" u="none" strike="noStrike" cap="none" normalizeH="0" baseline="0" noProof="0" dirty="0" err="1" smtClean="0">
                          <a:ln>
                            <a:noFill/>
                          </a:ln>
                          <a:effectLst/>
                        </a:rPr>
                        <a:t>dBm</a:t>
                      </a:r>
                      <a:r>
                        <a:rPr kumimoji="0" lang="en-US" altLang="fr-FR" sz="1100" u="none" strike="noStrike" cap="none" normalizeH="0" baseline="0" noProof="0" dirty="0" smtClean="0">
                          <a:ln>
                            <a:noFill/>
                          </a:ln>
                          <a:effectLst/>
                        </a:rPr>
                        <a:t> output power per element</a:t>
                      </a: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12,2</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13,1</a:t>
                      </a:r>
                      <a:endParaRPr kumimoji="0" lang="en-US" altLang="fr-FR" sz="11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16,4</a:t>
                      </a:r>
                      <a:endParaRPr kumimoji="0" lang="en-US" altLang="fr-FR" sz="1100" b="1"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c>
                  <a:txBody>
                    <a:bodyPr/>
                    <a:lstStyle>
                      <a:lvl1pPr eaLnBrk="0" hangingPunct="0">
                        <a:spcAft>
                          <a:spcPct val="50000"/>
                        </a:spcAft>
                        <a:buClr>
                          <a:schemeClr val="tx2"/>
                        </a:buClr>
                        <a:buSzPct val="70000"/>
                        <a:buFont typeface="Wingdings" pitchFamily="2" charset="2"/>
                        <a:defRPr>
                          <a:solidFill>
                            <a:schemeClr val="tx1"/>
                          </a:solidFill>
                          <a:latin typeface="Helvetica 45 Light" pitchFamily="34" charset="0"/>
                        </a:defRPr>
                      </a:lvl1pPr>
                      <a:lvl2pPr marL="742950" indent="-285750" eaLnBrk="0" hangingPunct="0">
                        <a:spcAft>
                          <a:spcPct val="25000"/>
                        </a:spcAft>
                        <a:defRPr sz="1600">
                          <a:solidFill>
                            <a:schemeClr val="tx1"/>
                          </a:solidFill>
                          <a:latin typeface="Helvetica 45 Light" pitchFamily="34" charset="0"/>
                        </a:defRPr>
                      </a:lvl2pPr>
                      <a:lvl3pPr marL="1143000" indent="-228600" eaLnBrk="0" hangingPunct="0">
                        <a:spcAft>
                          <a:spcPct val="25000"/>
                        </a:spcAft>
                        <a:buClr>
                          <a:schemeClr val="tx1"/>
                        </a:buClr>
                        <a:buFont typeface="Helvetica 45 Light" pitchFamily="34" charset="0"/>
                        <a:defRPr sz="1600">
                          <a:solidFill>
                            <a:schemeClr val="tx1"/>
                          </a:solidFill>
                          <a:latin typeface="Helvetica 45 Light" pitchFamily="34" charset="0"/>
                        </a:defRPr>
                      </a:lvl3pPr>
                      <a:lvl4pPr marL="1600200" indent="-228600" eaLnBrk="0" hangingPunct="0">
                        <a:spcAft>
                          <a:spcPct val="25000"/>
                        </a:spcAft>
                        <a:defRPr sz="1600">
                          <a:solidFill>
                            <a:schemeClr val="tx1"/>
                          </a:solidFill>
                          <a:latin typeface="Helvetica 45 Light" pitchFamily="34" charset="0"/>
                        </a:defRPr>
                      </a:lvl4pPr>
                      <a:lvl5pPr marL="2057400" indent="-228600" eaLnBrk="0" hangingPunct="0">
                        <a:spcAft>
                          <a:spcPct val="25000"/>
                        </a:spcAft>
                        <a:defRPr sz="1400">
                          <a:solidFill>
                            <a:schemeClr val="tx1"/>
                          </a:solidFill>
                          <a:latin typeface="Helvetica 45 Light" pitchFamily="34" charset="0"/>
                        </a:defRPr>
                      </a:lvl5pPr>
                      <a:lvl6pPr marL="2514600" indent="-228600" eaLnBrk="0" fontAlgn="base" hangingPunct="0">
                        <a:spcBef>
                          <a:spcPct val="0"/>
                        </a:spcBef>
                        <a:spcAft>
                          <a:spcPct val="25000"/>
                        </a:spcAft>
                        <a:defRPr sz="1400">
                          <a:solidFill>
                            <a:schemeClr val="tx1"/>
                          </a:solidFill>
                          <a:latin typeface="Helvetica 45 Light" pitchFamily="34" charset="0"/>
                        </a:defRPr>
                      </a:lvl6pPr>
                      <a:lvl7pPr marL="2971800" indent="-228600" eaLnBrk="0" fontAlgn="base" hangingPunct="0">
                        <a:spcBef>
                          <a:spcPct val="0"/>
                        </a:spcBef>
                        <a:spcAft>
                          <a:spcPct val="25000"/>
                        </a:spcAft>
                        <a:defRPr sz="1400">
                          <a:solidFill>
                            <a:schemeClr val="tx1"/>
                          </a:solidFill>
                          <a:latin typeface="Helvetica 45 Light" pitchFamily="34" charset="0"/>
                        </a:defRPr>
                      </a:lvl7pPr>
                      <a:lvl8pPr marL="3429000" indent="-228600" eaLnBrk="0" fontAlgn="base" hangingPunct="0">
                        <a:spcBef>
                          <a:spcPct val="0"/>
                        </a:spcBef>
                        <a:spcAft>
                          <a:spcPct val="25000"/>
                        </a:spcAft>
                        <a:defRPr sz="1400">
                          <a:solidFill>
                            <a:schemeClr val="tx1"/>
                          </a:solidFill>
                          <a:latin typeface="Helvetica 45 Light" pitchFamily="34" charset="0"/>
                        </a:defRPr>
                      </a:lvl8pPr>
                      <a:lvl9pPr marL="3886200" indent="-228600" eaLnBrk="0" fontAlgn="base" hangingPunct="0">
                        <a:spcBef>
                          <a:spcPct val="0"/>
                        </a:spcBef>
                        <a:spcAft>
                          <a:spcPct val="25000"/>
                        </a:spcAft>
                        <a:defRPr sz="1400">
                          <a:solidFill>
                            <a:schemeClr val="tx1"/>
                          </a:solidFill>
                          <a:latin typeface="Helvetica 45 Light" pitchFamily="34" charset="0"/>
                        </a:defRPr>
                      </a:lvl9p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altLang="fr-FR" sz="1100" u="none" strike="noStrike" cap="none" normalizeH="0" baseline="0" noProof="0" dirty="0" smtClean="0">
                          <a:ln>
                            <a:noFill/>
                          </a:ln>
                          <a:effectLst/>
                        </a:rPr>
                        <a:t>4</a:t>
                      </a:r>
                      <a:endParaRPr kumimoji="0" lang="en-US" altLang="fr-FR" sz="1100" b="0" i="0" u="none" strike="noStrike" cap="none" normalizeH="0" baseline="0" noProof="0" dirty="0" smtClean="0">
                        <a:ln>
                          <a:noFill/>
                        </a:ln>
                        <a:solidFill>
                          <a:schemeClr val="tx1"/>
                        </a:solidFill>
                        <a:effectLst/>
                        <a:latin typeface="Arial" pitchFamily="34" charset="0"/>
                        <a:cs typeface="Arial" pitchFamily="34" charset="0"/>
                      </a:endParaRPr>
                    </a:p>
                  </a:txBody>
                  <a:tcPr marL="0" marR="0" marT="0" marB="0" anchor="ctr" horzOverflow="overflow"/>
                </a:tc>
              </a:tr>
            </a:tbl>
          </a:graphicData>
        </a:graphic>
      </p:graphicFrame>
      <p:grpSp>
        <p:nvGrpSpPr>
          <p:cNvPr id="8" name="Groupe 1"/>
          <p:cNvGrpSpPr>
            <a:grpSpLocks/>
          </p:cNvGrpSpPr>
          <p:nvPr/>
        </p:nvGrpSpPr>
        <p:grpSpPr bwMode="auto">
          <a:xfrm>
            <a:off x="611561" y="1419622"/>
            <a:ext cx="2529789" cy="1551325"/>
            <a:chOff x="-56812" y="1817688"/>
            <a:chExt cx="5300158" cy="2480458"/>
          </a:xfrm>
        </p:grpSpPr>
        <p:cxnSp>
          <p:nvCxnSpPr>
            <p:cNvPr id="9" name="Connecteur droit 8"/>
            <p:cNvCxnSpPr/>
            <p:nvPr/>
          </p:nvCxnSpPr>
          <p:spPr>
            <a:xfrm flipV="1">
              <a:off x="1076897" y="2205038"/>
              <a:ext cx="3156315" cy="549275"/>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1" name="Connecteur droit avec flèche 10"/>
            <p:cNvCxnSpPr/>
            <p:nvPr/>
          </p:nvCxnSpPr>
          <p:spPr>
            <a:xfrm flipV="1">
              <a:off x="1010290" y="4005263"/>
              <a:ext cx="3147721" cy="11112"/>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rot="5400000" flipH="1" flipV="1">
              <a:off x="69444" y="3031516"/>
              <a:ext cx="2025650" cy="10742"/>
            </a:xfrm>
            <a:prstGeom prst="straightConnector1">
              <a:avLst/>
            </a:prstGeom>
            <a:ln>
              <a:solidFill>
                <a:schemeClr val="tx2"/>
              </a:solidFill>
              <a:tailEnd type="arrow"/>
            </a:ln>
          </p:spPr>
          <p:style>
            <a:lnRef idx="2">
              <a:schemeClr val="dk1"/>
            </a:lnRef>
            <a:fillRef idx="0">
              <a:schemeClr val="dk1"/>
            </a:fillRef>
            <a:effectRef idx="1">
              <a:schemeClr val="dk1"/>
            </a:effectRef>
            <a:fontRef idx="minor">
              <a:schemeClr val="tx1"/>
            </a:fontRef>
          </p:style>
        </p:cxnSp>
        <p:sp>
          <p:nvSpPr>
            <p:cNvPr id="13" name="Ellipse 12"/>
            <p:cNvSpPr/>
            <p:nvPr/>
          </p:nvSpPr>
          <p:spPr>
            <a:xfrm>
              <a:off x="1033925" y="3005138"/>
              <a:ext cx="128917" cy="1301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200" b="1">
                  <a:solidFill>
                    <a:schemeClr val="tx1"/>
                  </a:solidFill>
                  <a:latin typeface="Helvetica 45 Light" pitchFamily="34" charset="0"/>
                  <a:cs typeface="Arial" pitchFamily="34" charset="0"/>
                </a:defRPr>
              </a:lvl1pPr>
              <a:lvl2pPr marL="742950" indent="-285750" eaLnBrk="0" hangingPunct="0">
                <a:defRPr sz="1200" b="1">
                  <a:solidFill>
                    <a:schemeClr val="tx1"/>
                  </a:solidFill>
                  <a:latin typeface="Helvetica 45 Light" pitchFamily="34" charset="0"/>
                  <a:cs typeface="Arial" pitchFamily="34" charset="0"/>
                </a:defRPr>
              </a:lvl2pPr>
              <a:lvl3pPr marL="1143000" indent="-228600" eaLnBrk="0" hangingPunct="0">
                <a:defRPr sz="1200" b="1">
                  <a:solidFill>
                    <a:schemeClr val="tx1"/>
                  </a:solidFill>
                  <a:latin typeface="Helvetica 45 Light" pitchFamily="34" charset="0"/>
                  <a:cs typeface="Arial" pitchFamily="34" charset="0"/>
                </a:defRPr>
              </a:lvl3pPr>
              <a:lvl4pPr marL="1600200" indent="-228600" eaLnBrk="0" hangingPunct="0">
                <a:defRPr sz="1200" b="1">
                  <a:solidFill>
                    <a:schemeClr val="tx1"/>
                  </a:solidFill>
                  <a:latin typeface="Helvetica 45 Light" pitchFamily="34" charset="0"/>
                  <a:cs typeface="Arial" pitchFamily="34" charset="0"/>
                </a:defRPr>
              </a:lvl4pPr>
              <a:lvl5pPr marL="2057400" indent="-228600" eaLnBrk="0" hangingPunct="0">
                <a:defRPr sz="1200" b="1">
                  <a:solidFill>
                    <a:schemeClr val="tx1"/>
                  </a:solidFill>
                  <a:latin typeface="Helvetica 45 Light" pitchFamily="34" charset="0"/>
                  <a:cs typeface="Arial" pitchFamily="34" charset="0"/>
                </a:defRPr>
              </a:lvl5pPr>
              <a:lvl6pPr marL="2514600" indent="-228600" eaLnBrk="0" fontAlgn="base" hangingPunct="0">
                <a:spcBef>
                  <a:spcPct val="0"/>
                </a:spcBef>
                <a:spcAft>
                  <a:spcPct val="0"/>
                </a:spcAft>
                <a:defRPr sz="1200" b="1">
                  <a:solidFill>
                    <a:schemeClr val="tx1"/>
                  </a:solidFill>
                  <a:latin typeface="Helvetica 45 Light" pitchFamily="34" charset="0"/>
                  <a:cs typeface="Arial" pitchFamily="34" charset="0"/>
                </a:defRPr>
              </a:lvl6pPr>
              <a:lvl7pPr marL="2971800" indent="-228600" eaLnBrk="0" fontAlgn="base" hangingPunct="0">
                <a:spcBef>
                  <a:spcPct val="0"/>
                </a:spcBef>
                <a:spcAft>
                  <a:spcPct val="0"/>
                </a:spcAft>
                <a:defRPr sz="1200" b="1">
                  <a:solidFill>
                    <a:schemeClr val="tx1"/>
                  </a:solidFill>
                  <a:latin typeface="Helvetica 45 Light" pitchFamily="34" charset="0"/>
                  <a:cs typeface="Arial" pitchFamily="34" charset="0"/>
                </a:defRPr>
              </a:lvl7pPr>
              <a:lvl8pPr marL="3429000" indent="-228600" eaLnBrk="0" fontAlgn="base" hangingPunct="0">
                <a:spcBef>
                  <a:spcPct val="0"/>
                </a:spcBef>
                <a:spcAft>
                  <a:spcPct val="0"/>
                </a:spcAft>
                <a:defRPr sz="1200" b="1">
                  <a:solidFill>
                    <a:schemeClr val="tx1"/>
                  </a:solidFill>
                  <a:latin typeface="Helvetica 45 Light" pitchFamily="34" charset="0"/>
                  <a:cs typeface="Arial" pitchFamily="34" charset="0"/>
                </a:defRPr>
              </a:lvl8pPr>
              <a:lvl9pPr marL="3886200" indent="-228600" eaLnBrk="0" fontAlgn="base" hangingPunct="0">
                <a:spcBef>
                  <a:spcPct val="0"/>
                </a:spcBef>
                <a:spcAft>
                  <a:spcPct val="0"/>
                </a:spcAft>
                <a:defRPr sz="1200" b="1">
                  <a:solidFill>
                    <a:schemeClr val="tx1"/>
                  </a:solidFill>
                  <a:latin typeface="Helvetica 45 Light" pitchFamily="34" charset="0"/>
                  <a:cs typeface="Arial" pitchFamily="34" charset="0"/>
                </a:defRPr>
              </a:lvl9pPr>
            </a:lstStyle>
            <a:p>
              <a:pPr algn="ctr" eaLnBrk="1" hangingPunct="1"/>
              <a:endParaRPr lang="fr-FR" altLang="fr-FR"/>
            </a:p>
          </p:txBody>
        </p:sp>
        <p:sp>
          <p:nvSpPr>
            <p:cNvPr id="14" name="ZoneTexte 26"/>
            <p:cNvSpPr txBox="1">
              <a:spLocks noChangeArrowheads="1"/>
            </p:cNvSpPr>
            <p:nvPr/>
          </p:nvSpPr>
          <p:spPr bwMode="auto">
            <a:xfrm>
              <a:off x="4233860" y="3929062"/>
              <a:ext cx="1009486" cy="36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b="1">
                  <a:solidFill>
                    <a:schemeClr val="tx1"/>
                  </a:solidFill>
                  <a:latin typeface="Helvetica 45 Light" pitchFamily="34" charset="0"/>
                  <a:cs typeface="Arial" pitchFamily="34" charset="0"/>
                </a:defRPr>
              </a:lvl1pPr>
              <a:lvl2pPr marL="742950" indent="-285750" eaLnBrk="0" hangingPunct="0">
                <a:defRPr sz="1200" b="1">
                  <a:solidFill>
                    <a:schemeClr val="tx1"/>
                  </a:solidFill>
                  <a:latin typeface="Helvetica 45 Light" pitchFamily="34" charset="0"/>
                  <a:cs typeface="Arial" pitchFamily="34" charset="0"/>
                </a:defRPr>
              </a:lvl2pPr>
              <a:lvl3pPr marL="1143000" indent="-228600" eaLnBrk="0" hangingPunct="0">
                <a:defRPr sz="1200" b="1">
                  <a:solidFill>
                    <a:schemeClr val="tx1"/>
                  </a:solidFill>
                  <a:latin typeface="Helvetica 45 Light" pitchFamily="34" charset="0"/>
                  <a:cs typeface="Arial" pitchFamily="34" charset="0"/>
                </a:defRPr>
              </a:lvl3pPr>
              <a:lvl4pPr marL="1600200" indent="-228600" eaLnBrk="0" hangingPunct="0">
                <a:defRPr sz="1200" b="1">
                  <a:solidFill>
                    <a:schemeClr val="tx1"/>
                  </a:solidFill>
                  <a:latin typeface="Helvetica 45 Light" pitchFamily="34" charset="0"/>
                  <a:cs typeface="Arial" pitchFamily="34" charset="0"/>
                </a:defRPr>
              </a:lvl4pPr>
              <a:lvl5pPr marL="2057400" indent="-228600" eaLnBrk="0" hangingPunct="0">
                <a:defRPr sz="1200" b="1">
                  <a:solidFill>
                    <a:schemeClr val="tx1"/>
                  </a:solidFill>
                  <a:latin typeface="Helvetica 45 Light" pitchFamily="34" charset="0"/>
                  <a:cs typeface="Arial" pitchFamily="34" charset="0"/>
                </a:defRPr>
              </a:lvl5pPr>
              <a:lvl6pPr marL="2514600" indent="-228600" eaLnBrk="0" fontAlgn="base" hangingPunct="0">
                <a:spcBef>
                  <a:spcPct val="0"/>
                </a:spcBef>
                <a:spcAft>
                  <a:spcPct val="0"/>
                </a:spcAft>
                <a:defRPr sz="1200" b="1">
                  <a:solidFill>
                    <a:schemeClr val="tx1"/>
                  </a:solidFill>
                  <a:latin typeface="Helvetica 45 Light" pitchFamily="34" charset="0"/>
                  <a:cs typeface="Arial" pitchFamily="34" charset="0"/>
                </a:defRPr>
              </a:lvl6pPr>
              <a:lvl7pPr marL="2971800" indent="-228600" eaLnBrk="0" fontAlgn="base" hangingPunct="0">
                <a:spcBef>
                  <a:spcPct val="0"/>
                </a:spcBef>
                <a:spcAft>
                  <a:spcPct val="0"/>
                </a:spcAft>
                <a:defRPr sz="1200" b="1">
                  <a:solidFill>
                    <a:schemeClr val="tx1"/>
                  </a:solidFill>
                  <a:latin typeface="Helvetica 45 Light" pitchFamily="34" charset="0"/>
                  <a:cs typeface="Arial" pitchFamily="34" charset="0"/>
                </a:defRPr>
              </a:lvl7pPr>
              <a:lvl8pPr marL="3429000" indent="-228600" eaLnBrk="0" fontAlgn="base" hangingPunct="0">
                <a:spcBef>
                  <a:spcPct val="0"/>
                </a:spcBef>
                <a:spcAft>
                  <a:spcPct val="0"/>
                </a:spcAft>
                <a:defRPr sz="1200" b="1">
                  <a:solidFill>
                    <a:schemeClr val="tx1"/>
                  </a:solidFill>
                  <a:latin typeface="Helvetica 45 Light" pitchFamily="34" charset="0"/>
                  <a:cs typeface="Arial" pitchFamily="34" charset="0"/>
                </a:defRPr>
              </a:lvl8pPr>
              <a:lvl9pPr marL="3886200" indent="-228600" eaLnBrk="0" fontAlgn="base" hangingPunct="0">
                <a:spcBef>
                  <a:spcPct val="0"/>
                </a:spcBef>
                <a:spcAft>
                  <a:spcPct val="0"/>
                </a:spcAft>
                <a:defRPr sz="1200" b="1">
                  <a:solidFill>
                    <a:schemeClr val="tx1"/>
                  </a:solidFill>
                  <a:latin typeface="Helvetica 45 Light" pitchFamily="34" charset="0"/>
                  <a:cs typeface="Arial" pitchFamily="34" charset="0"/>
                </a:defRPr>
              </a:lvl9pPr>
            </a:lstStyle>
            <a:p>
              <a:pPr eaLnBrk="1" hangingPunct="1"/>
              <a:r>
                <a:rPr lang="en-US" altLang="fr-FR" sz="900" b="0" dirty="0">
                  <a:latin typeface="Arial" pitchFamily="34" charset="0"/>
                </a:rPr>
                <a:t>load</a:t>
              </a:r>
              <a:endParaRPr lang="fr-FR" altLang="fr-FR" sz="900" b="0" dirty="0">
                <a:latin typeface="Arial" pitchFamily="34" charset="0"/>
              </a:endParaRPr>
            </a:p>
          </p:txBody>
        </p:sp>
        <p:sp>
          <p:nvSpPr>
            <p:cNvPr id="15" name="ZoneTexte 27"/>
            <p:cNvSpPr txBox="1">
              <a:spLocks noChangeArrowheads="1"/>
            </p:cNvSpPr>
            <p:nvPr/>
          </p:nvSpPr>
          <p:spPr bwMode="auto">
            <a:xfrm>
              <a:off x="412750" y="1817688"/>
              <a:ext cx="1944258" cy="36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b="1">
                  <a:solidFill>
                    <a:schemeClr val="tx1"/>
                  </a:solidFill>
                  <a:latin typeface="Helvetica 45 Light" pitchFamily="34" charset="0"/>
                  <a:cs typeface="Arial" pitchFamily="34" charset="0"/>
                </a:defRPr>
              </a:lvl1pPr>
              <a:lvl2pPr marL="742950" indent="-285750" eaLnBrk="0" hangingPunct="0">
                <a:defRPr sz="1200" b="1">
                  <a:solidFill>
                    <a:schemeClr val="tx1"/>
                  </a:solidFill>
                  <a:latin typeface="Helvetica 45 Light" pitchFamily="34" charset="0"/>
                  <a:cs typeface="Arial" pitchFamily="34" charset="0"/>
                </a:defRPr>
              </a:lvl2pPr>
              <a:lvl3pPr marL="1143000" indent="-228600" eaLnBrk="0" hangingPunct="0">
                <a:defRPr sz="1200" b="1">
                  <a:solidFill>
                    <a:schemeClr val="tx1"/>
                  </a:solidFill>
                  <a:latin typeface="Helvetica 45 Light" pitchFamily="34" charset="0"/>
                  <a:cs typeface="Arial" pitchFamily="34" charset="0"/>
                </a:defRPr>
              </a:lvl3pPr>
              <a:lvl4pPr marL="1600200" indent="-228600" eaLnBrk="0" hangingPunct="0">
                <a:defRPr sz="1200" b="1">
                  <a:solidFill>
                    <a:schemeClr val="tx1"/>
                  </a:solidFill>
                  <a:latin typeface="Helvetica 45 Light" pitchFamily="34" charset="0"/>
                  <a:cs typeface="Arial" pitchFamily="34" charset="0"/>
                </a:defRPr>
              </a:lvl4pPr>
              <a:lvl5pPr marL="2057400" indent="-228600" eaLnBrk="0" hangingPunct="0">
                <a:defRPr sz="1200" b="1">
                  <a:solidFill>
                    <a:schemeClr val="tx1"/>
                  </a:solidFill>
                  <a:latin typeface="Helvetica 45 Light" pitchFamily="34" charset="0"/>
                  <a:cs typeface="Arial" pitchFamily="34" charset="0"/>
                </a:defRPr>
              </a:lvl5pPr>
              <a:lvl6pPr marL="2514600" indent="-228600" eaLnBrk="0" fontAlgn="base" hangingPunct="0">
                <a:spcBef>
                  <a:spcPct val="0"/>
                </a:spcBef>
                <a:spcAft>
                  <a:spcPct val="0"/>
                </a:spcAft>
                <a:defRPr sz="1200" b="1">
                  <a:solidFill>
                    <a:schemeClr val="tx1"/>
                  </a:solidFill>
                  <a:latin typeface="Helvetica 45 Light" pitchFamily="34" charset="0"/>
                  <a:cs typeface="Arial" pitchFamily="34" charset="0"/>
                </a:defRPr>
              </a:lvl6pPr>
              <a:lvl7pPr marL="2971800" indent="-228600" eaLnBrk="0" fontAlgn="base" hangingPunct="0">
                <a:spcBef>
                  <a:spcPct val="0"/>
                </a:spcBef>
                <a:spcAft>
                  <a:spcPct val="0"/>
                </a:spcAft>
                <a:defRPr sz="1200" b="1">
                  <a:solidFill>
                    <a:schemeClr val="tx1"/>
                  </a:solidFill>
                  <a:latin typeface="Helvetica 45 Light" pitchFamily="34" charset="0"/>
                  <a:cs typeface="Arial" pitchFamily="34" charset="0"/>
                </a:defRPr>
              </a:lvl7pPr>
              <a:lvl8pPr marL="3429000" indent="-228600" eaLnBrk="0" fontAlgn="base" hangingPunct="0">
                <a:spcBef>
                  <a:spcPct val="0"/>
                </a:spcBef>
                <a:spcAft>
                  <a:spcPct val="0"/>
                </a:spcAft>
                <a:defRPr sz="1200" b="1">
                  <a:solidFill>
                    <a:schemeClr val="tx1"/>
                  </a:solidFill>
                  <a:latin typeface="Helvetica 45 Light" pitchFamily="34" charset="0"/>
                  <a:cs typeface="Arial" pitchFamily="34" charset="0"/>
                </a:defRPr>
              </a:lvl8pPr>
              <a:lvl9pPr marL="3886200" indent="-228600" eaLnBrk="0" fontAlgn="base" hangingPunct="0">
                <a:spcBef>
                  <a:spcPct val="0"/>
                </a:spcBef>
                <a:spcAft>
                  <a:spcPct val="0"/>
                </a:spcAft>
                <a:defRPr sz="1200" b="1">
                  <a:solidFill>
                    <a:schemeClr val="tx1"/>
                  </a:solidFill>
                  <a:latin typeface="Helvetica 45 Light" pitchFamily="34" charset="0"/>
                  <a:cs typeface="Arial" pitchFamily="34" charset="0"/>
                </a:defRPr>
              </a:lvl9pPr>
            </a:lstStyle>
            <a:p>
              <a:pPr eaLnBrk="1" hangingPunct="1"/>
              <a:r>
                <a:rPr lang="en-US" altLang="fr-FR" sz="900" b="0" dirty="0">
                  <a:latin typeface="Arial" pitchFamily="34" charset="0"/>
                </a:rPr>
                <a:t>Consumption</a:t>
              </a:r>
              <a:endParaRPr lang="fr-FR" altLang="fr-FR" sz="900" b="0" dirty="0">
                <a:latin typeface="Arial" pitchFamily="34" charset="0"/>
              </a:endParaRPr>
            </a:p>
          </p:txBody>
        </p:sp>
        <p:sp>
          <p:nvSpPr>
            <p:cNvPr id="16" name="Ellipse 15"/>
            <p:cNvSpPr/>
            <p:nvPr/>
          </p:nvSpPr>
          <p:spPr>
            <a:xfrm>
              <a:off x="1023181" y="2689225"/>
              <a:ext cx="128917" cy="1301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200" b="1">
                  <a:solidFill>
                    <a:schemeClr val="tx1"/>
                  </a:solidFill>
                  <a:latin typeface="Helvetica 45 Light" pitchFamily="34" charset="0"/>
                  <a:cs typeface="Arial" pitchFamily="34" charset="0"/>
                </a:defRPr>
              </a:lvl1pPr>
              <a:lvl2pPr marL="742950" indent="-285750" eaLnBrk="0" hangingPunct="0">
                <a:defRPr sz="1200" b="1">
                  <a:solidFill>
                    <a:schemeClr val="tx1"/>
                  </a:solidFill>
                  <a:latin typeface="Helvetica 45 Light" pitchFamily="34" charset="0"/>
                  <a:cs typeface="Arial" pitchFamily="34" charset="0"/>
                </a:defRPr>
              </a:lvl2pPr>
              <a:lvl3pPr marL="1143000" indent="-228600" eaLnBrk="0" hangingPunct="0">
                <a:defRPr sz="1200" b="1">
                  <a:solidFill>
                    <a:schemeClr val="tx1"/>
                  </a:solidFill>
                  <a:latin typeface="Helvetica 45 Light" pitchFamily="34" charset="0"/>
                  <a:cs typeface="Arial" pitchFamily="34" charset="0"/>
                </a:defRPr>
              </a:lvl3pPr>
              <a:lvl4pPr marL="1600200" indent="-228600" eaLnBrk="0" hangingPunct="0">
                <a:defRPr sz="1200" b="1">
                  <a:solidFill>
                    <a:schemeClr val="tx1"/>
                  </a:solidFill>
                  <a:latin typeface="Helvetica 45 Light" pitchFamily="34" charset="0"/>
                  <a:cs typeface="Arial" pitchFamily="34" charset="0"/>
                </a:defRPr>
              </a:lvl4pPr>
              <a:lvl5pPr marL="2057400" indent="-228600" eaLnBrk="0" hangingPunct="0">
                <a:defRPr sz="1200" b="1">
                  <a:solidFill>
                    <a:schemeClr val="tx1"/>
                  </a:solidFill>
                  <a:latin typeface="Helvetica 45 Light" pitchFamily="34" charset="0"/>
                  <a:cs typeface="Arial" pitchFamily="34" charset="0"/>
                </a:defRPr>
              </a:lvl5pPr>
              <a:lvl6pPr marL="2514600" indent="-228600" eaLnBrk="0" fontAlgn="base" hangingPunct="0">
                <a:spcBef>
                  <a:spcPct val="0"/>
                </a:spcBef>
                <a:spcAft>
                  <a:spcPct val="0"/>
                </a:spcAft>
                <a:defRPr sz="1200" b="1">
                  <a:solidFill>
                    <a:schemeClr val="tx1"/>
                  </a:solidFill>
                  <a:latin typeface="Helvetica 45 Light" pitchFamily="34" charset="0"/>
                  <a:cs typeface="Arial" pitchFamily="34" charset="0"/>
                </a:defRPr>
              </a:lvl6pPr>
              <a:lvl7pPr marL="2971800" indent="-228600" eaLnBrk="0" fontAlgn="base" hangingPunct="0">
                <a:spcBef>
                  <a:spcPct val="0"/>
                </a:spcBef>
                <a:spcAft>
                  <a:spcPct val="0"/>
                </a:spcAft>
                <a:defRPr sz="1200" b="1">
                  <a:solidFill>
                    <a:schemeClr val="tx1"/>
                  </a:solidFill>
                  <a:latin typeface="Helvetica 45 Light" pitchFamily="34" charset="0"/>
                  <a:cs typeface="Arial" pitchFamily="34" charset="0"/>
                </a:defRPr>
              </a:lvl7pPr>
              <a:lvl8pPr marL="3429000" indent="-228600" eaLnBrk="0" fontAlgn="base" hangingPunct="0">
                <a:spcBef>
                  <a:spcPct val="0"/>
                </a:spcBef>
                <a:spcAft>
                  <a:spcPct val="0"/>
                </a:spcAft>
                <a:defRPr sz="1200" b="1">
                  <a:solidFill>
                    <a:schemeClr val="tx1"/>
                  </a:solidFill>
                  <a:latin typeface="Helvetica 45 Light" pitchFamily="34" charset="0"/>
                  <a:cs typeface="Arial" pitchFamily="34" charset="0"/>
                </a:defRPr>
              </a:lvl8pPr>
              <a:lvl9pPr marL="3886200" indent="-228600" eaLnBrk="0" fontAlgn="base" hangingPunct="0">
                <a:spcBef>
                  <a:spcPct val="0"/>
                </a:spcBef>
                <a:spcAft>
                  <a:spcPct val="0"/>
                </a:spcAft>
                <a:defRPr sz="1200" b="1">
                  <a:solidFill>
                    <a:schemeClr val="tx1"/>
                  </a:solidFill>
                  <a:latin typeface="Helvetica 45 Light" pitchFamily="34" charset="0"/>
                  <a:cs typeface="Arial" pitchFamily="34" charset="0"/>
                </a:defRPr>
              </a:lvl9pPr>
            </a:lstStyle>
            <a:p>
              <a:pPr algn="ctr" eaLnBrk="1" hangingPunct="1"/>
              <a:endParaRPr lang="fr-FR" altLang="fr-FR"/>
            </a:p>
          </p:txBody>
        </p:sp>
        <p:sp>
          <p:nvSpPr>
            <p:cNvPr id="17" name="Rectangle 21"/>
            <p:cNvSpPr>
              <a:spLocks noChangeArrowheads="1"/>
            </p:cNvSpPr>
            <p:nvPr/>
          </p:nvSpPr>
          <p:spPr bwMode="auto">
            <a:xfrm>
              <a:off x="-56812" y="2924929"/>
              <a:ext cx="1134475" cy="59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b="1">
                  <a:solidFill>
                    <a:schemeClr val="tx1"/>
                  </a:solidFill>
                  <a:latin typeface="Helvetica 45 Light" pitchFamily="34" charset="0"/>
                  <a:cs typeface="Arial" pitchFamily="34" charset="0"/>
                </a:defRPr>
              </a:lvl1pPr>
              <a:lvl2pPr marL="742950" indent="-285750" eaLnBrk="0" hangingPunct="0">
                <a:defRPr sz="1200" b="1">
                  <a:solidFill>
                    <a:schemeClr val="tx1"/>
                  </a:solidFill>
                  <a:latin typeface="Helvetica 45 Light" pitchFamily="34" charset="0"/>
                  <a:cs typeface="Arial" pitchFamily="34" charset="0"/>
                </a:defRPr>
              </a:lvl2pPr>
              <a:lvl3pPr marL="1143000" indent="-228600" eaLnBrk="0" hangingPunct="0">
                <a:defRPr sz="1200" b="1">
                  <a:solidFill>
                    <a:schemeClr val="tx1"/>
                  </a:solidFill>
                  <a:latin typeface="Helvetica 45 Light" pitchFamily="34" charset="0"/>
                  <a:cs typeface="Arial" pitchFamily="34" charset="0"/>
                </a:defRPr>
              </a:lvl3pPr>
              <a:lvl4pPr marL="1600200" indent="-228600" eaLnBrk="0" hangingPunct="0">
                <a:defRPr sz="1200" b="1">
                  <a:solidFill>
                    <a:schemeClr val="tx1"/>
                  </a:solidFill>
                  <a:latin typeface="Helvetica 45 Light" pitchFamily="34" charset="0"/>
                  <a:cs typeface="Arial" pitchFamily="34" charset="0"/>
                </a:defRPr>
              </a:lvl4pPr>
              <a:lvl5pPr marL="2057400" indent="-228600" eaLnBrk="0" hangingPunct="0">
                <a:defRPr sz="1200" b="1">
                  <a:solidFill>
                    <a:schemeClr val="tx1"/>
                  </a:solidFill>
                  <a:latin typeface="Helvetica 45 Light" pitchFamily="34" charset="0"/>
                  <a:cs typeface="Arial" pitchFamily="34" charset="0"/>
                </a:defRPr>
              </a:lvl5pPr>
              <a:lvl6pPr marL="2514600" indent="-228600" eaLnBrk="0" fontAlgn="base" hangingPunct="0">
                <a:spcBef>
                  <a:spcPct val="0"/>
                </a:spcBef>
                <a:spcAft>
                  <a:spcPct val="0"/>
                </a:spcAft>
                <a:defRPr sz="1200" b="1">
                  <a:solidFill>
                    <a:schemeClr val="tx1"/>
                  </a:solidFill>
                  <a:latin typeface="Helvetica 45 Light" pitchFamily="34" charset="0"/>
                  <a:cs typeface="Arial" pitchFamily="34" charset="0"/>
                </a:defRPr>
              </a:lvl6pPr>
              <a:lvl7pPr marL="2971800" indent="-228600" eaLnBrk="0" fontAlgn="base" hangingPunct="0">
                <a:spcBef>
                  <a:spcPct val="0"/>
                </a:spcBef>
                <a:spcAft>
                  <a:spcPct val="0"/>
                </a:spcAft>
                <a:defRPr sz="1200" b="1">
                  <a:solidFill>
                    <a:schemeClr val="tx1"/>
                  </a:solidFill>
                  <a:latin typeface="Helvetica 45 Light" pitchFamily="34" charset="0"/>
                  <a:cs typeface="Arial" pitchFamily="34" charset="0"/>
                </a:defRPr>
              </a:lvl7pPr>
              <a:lvl8pPr marL="3429000" indent="-228600" eaLnBrk="0" fontAlgn="base" hangingPunct="0">
                <a:spcBef>
                  <a:spcPct val="0"/>
                </a:spcBef>
                <a:spcAft>
                  <a:spcPct val="0"/>
                </a:spcAft>
                <a:defRPr sz="1200" b="1">
                  <a:solidFill>
                    <a:schemeClr val="tx1"/>
                  </a:solidFill>
                  <a:latin typeface="Helvetica 45 Light" pitchFamily="34" charset="0"/>
                  <a:cs typeface="Arial" pitchFamily="34" charset="0"/>
                </a:defRPr>
              </a:lvl8pPr>
              <a:lvl9pPr marL="3886200" indent="-228600" eaLnBrk="0" fontAlgn="base" hangingPunct="0">
                <a:spcBef>
                  <a:spcPct val="0"/>
                </a:spcBef>
                <a:spcAft>
                  <a:spcPct val="0"/>
                </a:spcAft>
                <a:defRPr sz="1200" b="1">
                  <a:solidFill>
                    <a:schemeClr val="tx1"/>
                  </a:solidFill>
                  <a:latin typeface="Helvetica 45 Light" pitchFamily="34" charset="0"/>
                  <a:cs typeface="Arial" pitchFamily="34" charset="0"/>
                </a:defRPr>
              </a:lvl9pPr>
            </a:lstStyle>
            <a:p>
              <a:pPr eaLnBrk="1" hangingPunct="1"/>
              <a:r>
                <a:rPr lang="en-US" altLang="fr-FR" sz="900" b="0" dirty="0">
                  <a:latin typeface="Arial" pitchFamily="34" charset="0"/>
                </a:rPr>
                <a:t>sleep mode  </a:t>
              </a:r>
              <a:endParaRPr lang="fr-FR" altLang="fr-FR" sz="900" dirty="0"/>
            </a:p>
          </p:txBody>
        </p:sp>
      </p:grpSp>
    </p:spTree>
    <p:extLst>
      <p:ext uri="{BB962C8B-B14F-4D97-AF65-F5344CB8AC3E}">
        <p14:creationId xmlns:p14="http://schemas.microsoft.com/office/powerpoint/2010/main" val="216606342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Why we are confident a high improvement in terms of EE can be achieved?</a:t>
            </a:r>
            <a:endParaRPr lang="en-US" dirty="0"/>
          </a:p>
        </p:txBody>
      </p:sp>
      <p:sp>
        <p:nvSpPr>
          <p:cNvPr id="3" name="Espace réservé du contenu 2"/>
          <p:cNvSpPr>
            <a:spLocks noGrp="1"/>
          </p:cNvSpPr>
          <p:nvPr>
            <p:ph idx="1"/>
          </p:nvPr>
        </p:nvSpPr>
        <p:spPr>
          <a:xfrm>
            <a:off x="323528" y="915566"/>
            <a:ext cx="8470899" cy="3528392"/>
          </a:xfrm>
        </p:spPr>
        <p:txBody>
          <a:bodyPr/>
          <a:lstStyle/>
          <a:p>
            <a:r>
              <a:rPr lang="en-US" dirty="0">
                <a:solidFill>
                  <a:schemeClr val="tx1"/>
                </a:solidFill>
              </a:rPr>
              <a:t>Yes it possible to reduce the energy consumption while increasing the served traffic </a:t>
            </a:r>
          </a:p>
          <a:p>
            <a:endParaRPr lang="en-US" dirty="0" smtClean="0">
              <a:solidFill>
                <a:schemeClr val="tx1"/>
              </a:solidFill>
            </a:endParaRPr>
          </a:p>
          <a:p>
            <a:r>
              <a:rPr lang="en-US" dirty="0" smtClean="0">
                <a:solidFill>
                  <a:schemeClr val="tx1"/>
                </a:solidFill>
              </a:rPr>
              <a:t>Basically, the NGMN challenge could be decomposed in two parts (example) :</a:t>
            </a:r>
          </a:p>
          <a:p>
            <a:pPr marL="271462" lvl="4" indent="0">
              <a:buNone/>
            </a:pPr>
            <a:r>
              <a:rPr lang="en-US" dirty="0" smtClean="0">
                <a:solidFill>
                  <a:schemeClr val="tx1"/>
                </a:solidFill>
              </a:rPr>
              <a:t>X1000 the traffic demand</a:t>
            </a:r>
          </a:p>
          <a:p>
            <a:pPr marL="271462" lvl="4" indent="0">
              <a:buNone/>
            </a:pPr>
            <a:r>
              <a:rPr lang="en-US" dirty="0" smtClean="0">
                <a:solidFill>
                  <a:schemeClr val="tx1"/>
                </a:solidFill>
              </a:rPr>
              <a:t>/2 the energy consumption </a:t>
            </a:r>
          </a:p>
          <a:p>
            <a:r>
              <a:rPr lang="en-US" dirty="0" smtClean="0">
                <a:solidFill>
                  <a:schemeClr val="tx1"/>
                </a:solidFill>
              </a:rPr>
              <a:t>Earth Project (2013) has obtained 50% improvement of energy consumption for 4G</a:t>
            </a:r>
            <a:endParaRPr lang="en-US" dirty="0" smtClean="0">
              <a:solidFill>
                <a:srgbClr val="4BB4E6"/>
              </a:solidFill>
            </a:endParaRPr>
          </a:p>
          <a:p>
            <a:r>
              <a:rPr lang="en-US" dirty="0" err="1" smtClean="0">
                <a:solidFill>
                  <a:schemeClr val="tx1"/>
                </a:solidFill>
              </a:rPr>
              <a:t>GreenTouch</a:t>
            </a:r>
            <a:r>
              <a:rPr lang="en-US" dirty="0" smtClean="0">
                <a:solidFill>
                  <a:schemeClr val="tx1"/>
                </a:solidFill>
              </a:rPr>
              <a:t> (2015) has shown that we can reduced energy consumption by 90% while increasing the traffic by 100</a:t>
            </a:r>
            <a:endParaRPr lang="en-US" dirty="0" smtClean="0">
              <a:solidFill>
                <a:srgbClr val="4BB4E6"/>
              </a:solidFill>
            </a:endParaRPr>
          </a:p>
          <a:p>
            <a:endParaRPr lang="en-US" dirty="0">
              <a:solidFill>
                <a:schemeClr val="tx1"/>
              </a:solidFill>
            </a:endParaRPr>
          </a:p>
          <a:p>
            <a:r>
              <a:rPr lang="en-US" dirty="0" smtClean="0">
                <a:solidFill>
                  <a:schemeClr val="tx1"/>
                </a:solidFill>
              </a:rPr>
              <a:t>More generally, there different levers for reducing energy consumption of mobile networks </a:t>
            </a:r>
          </a:p>
          <a:p>
            <a:pPr marL="273050" lvl="4" indent="0">
              <a:buNone/>
            </a:pPr>
            <a:r>
              <a:rPr lang="en-US" dirty="0" smtClean="0">
                <a:solidFill>
                  <a:schemeClr val="tx1"/>
                </a:solidFill>
              </a:rPr>
              <a:t>hardware (</a:t>
            </a:r>
            <a:r>
              <a:rPr lang="en-US" dirty="0" err="1" smtClean="0">
                <a:solidFill>
                  <a:schemeClr val="tx1"/>
                </a:solidFill>
              </a:rPr>
              <a:t>GaN</a:t>
            </a:r>
            <a:r>
              <a:rPr lang="en-US" dirty="0" smtClean="0">
                <a:solidFill>
                  <a:schemeClr val="tx1"/>
                </a:solidFill>
              </a:rPr>
              <a:t> substrate, Envelope tracking, electronic improvement..)</a:t>
            </a:r>
          </a:p>
          <a:p>
            <a:pPr marL="273050" lvl="4" indent="0">
              <a:buNone/>
            </a:pPr>
            <a:r>
              <a:rPr lang="en-US" dirty="0" smtClean="0">
                <a:solidFill>
                  <a:schemeClr val="tx1"/>
                </a:solidFill>
              </a:rPr>
              <a:t>Software (sleep modes, Green SON….)</a:t>
            </a:r>
          </a:p>
          <a:p>
            <a:pPr marL="273050" lvl="4" indent="0">
              <a:buNone/>
            </a:pPr>
            <a:r>
              <a:rPr lang="en-US" dirty="0" smtClean="0">
                <a:solidFill>
                  <a:schemeClr val="tx1"/>
                </a:solidFill>
              </a:rPr>
              <a:t>Architecture (</a:t>
            </a:r>
            <a:r>
              <a:rPr lang="en-US" dirty="0" err="1" smtClean="0">
                <a:solidFill>
                  <a:schemeClr val="tx1"/>
                </a:solidFill>
              </a:rPr>
              <a:t>NGPoP</a:t>
            </a:r>
            <a:r>
              <a:rPr lang="en-US" dirty="0" smtClean="0">
                <a:solidFill>
                  <a:schemeClr val="tx1"/>
                </a:solidFill>
              </a:rPr>
              <a:t>, small cells deployment, Multi-RAT </a:t>
            </a:r>
            <a:r>
              <a:rPr lang="en-US" dirty="0" err="1" smtClean="0">
                <a:solidFill>
                  <a:schemeClr val="tx1"/>
                </a:solidFill>
              </a:rPr>
              <a:t>managemnt</a:t>
            </a:r>
            <a:r>
              <a:rPr lang="en-US" dirty="0" smtClean="0">
                <a:solidFill>
                  <a:schemeClr val="tx1"/>
                </a:solidFill>
              </a:rPr>
              <a:t>)</a:t>
            </a:r>
          </a:p>
          <a:p>
            <a:endParaRPr lang="fr-FR" dirty="0"/>
          </a:p>
        </p:txBody>
      </p:sp>
    </p:spTree>
    <p:extLst>
      <p:ext uri="{BB962C8B-B14F-4D97-AF65-F5344CB8AC3E}">
        <p14:creationId xmlns:p14="http://schemas.microsoft.com/office/powerpoint/2010/main" val="934769814"/>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9724" y="339724"/>
            <a:ext cx="8624763" cy="1079898"/>
          </a:xfrm>
        </p:spPr>
        <p:txBody>
          <a:bodyPr/>
          <a:lstStyle/>
          <a:p>
            <a:r>
              <a:rPr lang="en-US" dirty="0" smtClean="0"/>
              <a:t>Actual sleep modes provides -10% reduction of energy consumption</a:t>
            </a:r>
            <a:br>
              <a:rPr lang="en-US" dirty="0" smtClean="0"/>
            </a:br>
            <a:r>
              <a:rPr lang="en-US" dirty="0" smtClean="0"/>
              <a:t>We need to implement efficient sleep-modes targeting -90% at zero load ! …. </a:t>
            </a:r>
            <a:r>
              <a:rPr lang="en-US" dirty="0"/>
              <a:t>and we have first ideas on how to do that</a:t>
            </a:r>
            <a:br>
              <a:rPr lang="en-US" dirty="0"/>
            </a:br>
            <a:endParaRPr lang="en-US" dirty="0"/>
          </a:p>
        </p:txBody>
      </p:sp>
      <p:sp>
        <p:nvSpPr>
          <p:cNvPr id="5" name="Content Placeholder 9"/>
          <p:cNvSpPr txBox="1">
            <a:spLocks/>
          </p:cNvSpPr>
          <p:nvPr/>
        </p:nvSpPr>
        <p:spPr bwMode="auto">
          <a:xfrm>
            <a:off x="339726" y="1779662"/>
            <a:ext cx="2936130" cy="26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514350" rtl="0" fontAlgn="base">
              <a:lnSpc>
                <a:spcPct val="90000"/>
              </a:lnSpc>
              <a:spcBef>
                <a:spcPct val="0"/>
              </a:spcBef>
              <a:spcAft>
                <a:spcPts val="800"/>
              </a:spcAft>
              <a:buFont typeface="Arial" pitchFamily="34" charset="0"/>
              <a:defRPr sz="1400" kern="1200">
                <a:solidFill>
                  <a:srgbClr val="FF6600"/>
                </a:solidFill>
                <a:latin typeface="Helvetica 75 Bold" panose="020B0804020202020204" pitchFamily="34" charset="0"/>
                <a:ea typeface="ＭＳ Ｐゴシック" pitchFamily="34" charset="-128"/>
                <a:cs typeface="+mn-cs"/>
              </a:defRPr>
            </a:lvl1pPr>
            <a:lvl2pPr algn="l" defTabSz="514350" rtl="0" fontAlgn="base">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fontAlgn="base">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fontAlgn="base">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fontAlgn="base">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r>
              <a:rPr lang="en-US" sz="1600" dirty="0" smtClean="0">
                <a:solidFill>
                  <a:schemeClr val="tx1"/>
                </a:solidFill>
                <a:latin typeface="Helvetica 65 Medium" panose="020B0604020202020204" pitchFamily="34" charset="0"/>
              </a:rPr>
              <a:t>The main problem was the cyclic and permanent transmission of reference signals : only micro-sleep-mode is possible </a:t>
            </a:r>
          </a:p>
          <a:p>
            <a:endParaRPr lang="en-US" sz="1600" dirty="0">
              <a:solidFill>
                <a:schemeClr val="tx1"/>
              </a:solidFill>
              <a:latin typeface="Helvetica 65 Medium" panose="020B0604020202020204" pitchFamily="34" charset="0"/>
            </a:endParaRPr>
          </a:p>
          <a:p>
            <a:r>
              <a:rPr lang="en-US" sz="1600" dirty="0" smtClean="0">
                <a:solidFill>
                  <a:schemeClr val="tx1"/>
                </a:solidFill>
                <a:latin typeface="Helvetica 65 Medium" panose="020B0604020202020204" pitchFamily="34" charset="0"/>
              </a:rPr>
              <a:t>5G air-interface should integrate longer silent periods </a:t>
            </a:r>
          </a:p>
          <a:p>
            <a:endParaRPr lang="en-US" sz="1600" dirty="0">
              <a:solidFill>
                <a:schemeClr val="tx1"/>
              </a:solidFill>
              <a:latin typeface="Helvetica 65 Medium" panose="020B0604020202020204" pitchFamily="34" charset="0"/>
            </a:endParaRPr>
          </a:p>
          <a:p>
            <a:endParaRPr lang="en-US" sz="1200" dirty="0">
              <a:solidFill>
                <a:schemeClr val="tx1"/>
              </a:solidFill>
              <a:latin typeface="Helvetica 65 Medium"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756" y="1419622"/>
            <a:ext cx="5556405" cy="3495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lèche droite 6"/>
          <p:cNvSpPr/>
          <p:nvPr/>
        </p:nvSpPr>
        <p:spPr>
          <a:xfrm rot="5400000">
            <a:off x="4341017" y="1914154"/>
            <a:ext cx="115775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smtClean="0">
                <a:latin typeface="Helvetica 45 Light" panose="020B0403020202020204" pitchFamily="34" charset="0"/>
              </a:rPr>
              <a:t>SM 1</a:t>
            </a:r>
            <a:endParaRPr lang="fr-FR" sz="1200" b="1" dirty="0">
              <a:latin typeface="Helvetica 45 Light" panose="020B0403020202020204" pitchFamily="34" charset="0"/>
            </a:endParaRPr>
          </a:p>
        </p:txBody>
      </p:sp>
      <p:sp>
        <p:nvSpPr>
          <p:cNvPr id="12" name="Flèche droite 11"/>
          <p:cNvSpPr/>
          <p:nvPr/>
        </p:nvSpPr>
        <p:spPr>
          <a:xfrm rot="5400000">
            <a:off x="4680980" y="2260698"/>
            <a:ext cx="185084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smtClean="0">
                <a:latin typeface="Helvetica 45 Light" panose="020B0403020202020204" pitchFamily="34" charset="0"/>
              </a:rPr>
              <a:t>SM 2</a:t>
            </a:r>
            <a:endParaRPr lang="fr-FR" sz="1200" b="1" dirty="0">
              <a:latin typeface="Helvetica 45 Light" panose="020B0403020202020204" pitchFamily="34" charset="0"/>
            </a:endParaRPr>
          </a:p>
        </p:txBody>
      </p:sp>
      <p:sp>
        <p:nvSpPr>
          <p:cNvPr id="13" name="Flèche droite 12"/>
          <p:cNvSpPr/>
          <p:nvPr/>
        </p:nvSpPr>
        <p:spPr>
          <a:xfrm rot="5400000">
            <a:off x="5359694" y="2493029"/>
            <a:ext cx="2315505"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smtClean="0">
                <a:latin typeface="Helvetica 45 Light" panose="020B0403020202020204" pitchFamily="34" charset="0"/>
              </a:rPr>
              <a:t>SM  3</a:t>
            </a:r>
            <a:endParaRPr lang="fr-FR" sz="1200" b="1" dirty="0">
              <a:latin typeface="Helvetica 45 Light" panose="020B0403020202020204" pitchFamily="34" charset="0"/>
            </a:endParaRPr>
          </a:p>
        </p:txBody>
      </p:sp>
      <p:sp>
        <p:nvSpPr>
          <p:cNvPr id="14" name="Flèche droite 13"/>
          <p:cNvSpPr/>
          <p:nvPr/>
        </p:nvSpPr>
        <p:spPr>
          <a:xfrm rot="5400000">
            <a:off x="6559338" y="2661793"/>
            <a:ext cx="265302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b="1" dirty="0" smtClean="0">
                <a:latin typeface="Helvetica 45 Light" panose="020B0403020202020204" pitchFamily="34" charset="0"/>
              </a:rPr>
              <a:t>SM 4</a:t>
            </a:r>
            <a:endParaRPr lang="fr-FR" sz="1200" b="1" dirty="0">
              <a:latin typeface="Helvetica 45 Light" panose="020B0403020202020204" pitchFamily="34" charset="0"/>
            </a:endParaRPr>
          </a:p>
        </p:txBody>
      </p:sp>
      <p:sp>
        <p:nvSpPr>
          <p:cNvPr id="9" name="ZoneTexte 8"/>
          <p:cNvSpPr txBox="1"/>
          <p:nvPr/>
        </p:nvSpPr>
        <p:spPr>
          <a:xfrm>
            <a:off x="3642440" y="2503014"/>
            <a:ext cx="562975" cy="307777"/>
          </a:xfrm>
          <a:prstGeom prst="rect">
            <a:avLst/>
          </a:prstGeom>
          <a:noFill/>
        </p:spPr>
        <p:txBody>
          <a:bodyPr wrap="none" rtlCol="0">
            <a:spAutoFit/>
          </a:bodyPr>
          <a:lstStyle/>
          <a:p>
            <a:r>
              <a:rPr lang="fr-FR" dirty="0" smtClean="0"/>
              <a:t>10%</a:t>
            </a:r>
            <a:endParaRPr lang="fr-FR" dirty="0"/>
          </a:p>
        </p:txBody>
      </p:sp>
      <p:sp>
        <p:nvSpPr>
          <p:cNvPr id="16" name="ZoneTexte 15"/>
          <p:cNvSpPr txBox="1"/>
          <p:nvPr/>
        </p:nvSpPr>
        <p:spPr>
          <a:xfrm>
            <a:off x="3707904" y="3344093"/>
            <a:ext cx="562975" cy="307777"/>
          </a:xfrm>
          <a:prstGeom prst="rect">
            <a:avLst/>
          </a:prstGeom>
          <a:noFill/>
        </p:spPr>
        <p:txBody>
          <a:bodyPr wrap="none" rtlCol="0">
            <a:spAutoFit/>
          </a:bodyPr>
          <a:lstStyle/>
          <a:p>
            <a:r>
              <a:rPr lang="fr-FR" dirty="0" smtClean="0"/>
              <a:t>50%</a:t>
            </a:r>
            <a:endParaRPr lang="fr-FR" dirty="0"/>
          </a:p>
        </p:txBody>
      </p:sp>
      <p:sp>
        <p:nvSpPr>
          <p:cNvPr id="17" name="ZoneTexte 16"/>
          <p:cNvSpPr txBox="1"/>
          <p:nvPr/>
        </p:nvSpPr>
        <p:spPr>
          <a:xfrm>
            <a:off x="3720993" y="3848149"/>
            <a:ext cx="562975" cy="307777"/>
          </a:xfrm>
          <a:prstGeom prst="rect">
            <a:avLst/>
          </a:prstGeom>
          <a:noFill/>
        </p:spPr>
        <p:txBody>
          <a:bodyPr wrap="none" rtlCol="0">
            <a:spAutoFit/>
          </a:bodyPr>
          <a:lstStyle/>
          <a:p>
            <a:r>
              <a:rPr lang="fr-FR" dirty="0"/>
              <a:t>7</a:t>
            </a:r>
            <a:r>
              <a:rPr lang="fr-FR" dirty="0" smtClean="0"/>
              <a:t>0%</a:t>
            </a:r>
            <a:endParaRPr lang="fr-FR" dirty="0"/>
          </a:p>
        </p:txBody>
      </p:sp>
      <p:sp>
        <p:nvSpPr>
          <p:cNvPr id="18" name="ZoneTexte 17"/>
          <p:cNvSpPr txBox="1"/>
          <p:nvPr/>
        </p:nvSpPr>
        <p:spPr>
          <a:xfrm>
            <a:off x="3726954" y="4065491"/>
            <a:ext cx="562975" cy="307777"/>
          </a:xfrm>
          <a:prstGeom prst="rect">
            <a:avLst/>
          </a:prstGeom>
          <a:noFill/>
        </p:spPr>
        <p:txBody>
          <a:bodyPr wrap="none" rtlCol="0">
            <a:spAutoFit/>
          </a:bodyPr>
          <a:lstStyle/>
          <a:p>
            <a:r>
              <a:rPr lang="fr-FR" dirty="0" smtClean="0"/>
              <a:t>90%</a:t>
            </a:r>
            <a:endParaRPr lang="fr-FR" dirty="0"/>
          </a:p>
        </p:txBody>
      </p:sp>
      <p:cxnSp>
        <p:nvCxnSpPr>
          <p:cNvPr id="15" name="Connecteur droit 14"/>
          <p:cNvCxnSpPr/>
          <p:nvPr/>
        </p:nvCxnSpPr>
        <p:spPr>
          <a:xfrm>
            <a:off x="3838203" y="2759199"/>
            <a:ext cx="1238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3909419" y="3613770"/>
            <a:ext cx="19766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3923927" y="4099579"/>
            <a:ext cx="37196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3923928" y="4338042"/>
            <a:ext cx="432048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21446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p:cNvSpPr txBox="1">
            <a:spLocks/>
          </p:cNvSpPr>
          <p:nvPr/>
        </p:nvSpPr>
        <p:spPr bwMode="auto">
          <a:xfrm>
            <a:off x="179512" y="267494"/>
            <a:ext cx="8470899"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514350" rtl="0" eaLnBrk="1" fontAlgn="base" hangingPunct="1">
              <a:lnSpc>
                <a:spcPct val="85000"/>
              </a:lnSpc>
              <a:spcBef>
                <a:spcPct val="0"/>
              </a:spcBef>
              <a:spcAft>
                <a:spcPts val="0"/>
              </a:spcAft>
              <a:buFont typeface="Arial" pitchFamily="34" charset="0"/>
              <a:defRPr sz="3000" kern="1200">
                <a:solidFill>
                  <a:srgbClr val="FF6600"/>
                </a:solidFill>
                <a:latin typeface="Helvetica 75 Bold" panose="020B0804020202020204" pitchFamily="34" charset="0"/>
                <a:ea typeface="ＭＳ Ｐゴシック" pitchFamily="34" charset="-128"/>
                <a:cs typeface="+mn-cs"/>
              </a:defRPr>
            </a:lvl1pPr>
            <a:lvl2pPr marL="401638" indent="-401638" algn="l" defTabSz="514350" rtl="0" eaLnBrk="1" fontAlgn="base" hangingPunct="1">
              <a:lnSpc>
                <a:spcPct val="85000"/>
              </a:lnSpc>
              <a:spcBef>
                <a:spcPct val="0"/>
              </a:spcBef>
              <a:spcAft>
                <a:spcPts val="0"/>
              </a:spcAft>
              <a:buFont typeface="+mj-lt"/>
              <a:buAutoNum type="arabicPeriod"/>
              <a:defRPr sz="3000" kern="1200">
                <a:solidFill>
                  <a:schemeClr val="tx1"/>
                </a:solidFill>
                <a:latin typeface="Helvetica 75 Bold" panose="020B0804020202020204" pitchFamily="34" charset="0"/>
                <a:ea typeface="ＭＳ Ｐゴシック" pitchFamily="34" charset="-128"/>
                <a:cs typeface="+mn-cs"/>
              </a:defRPr>
            </a:lvl2pPr>
            <a:lvl3pPr marL="0" indent="0" algn="l" defTabSz="514350" rtl="0" eaLnBrk="1" fontAlgn="base" hangingPunct="1">
              <a:lnSpc>
                <a:spcPct val="85000"/>
              </a:lnSpc>
              <a:spcBef>
                <a:spcPct val="0"/>
              </a:spcBef>
              <a:spcAft>
                <a:spcPts val="800"/>
              </a:spcAft>
              <a:buClr>
                <a:schemeClr val="tx1"/>
              </a:buClr>
              <a:buFont typeface="+mj-lt"/>
              <a:buNone/>
              <a:defRPr sz="3000" kern="1200">
                <a:solidFill>
                  <a:schemeClr val="tx1"/>
                </a:solidFill>
                <a:latin typeface="Helvetica 75 Bold" panose="020B0804020202020204" pitchFamily="34" charset="0"/>
                <a:ea typeface="ＭＳ Ｐゴシック" pitchFamily="34" charset="-128"/>
                <a:cs typeface="+mn-cs"/>
              </a:defRPr>
            </a:lvl3pPr>
            <a:lvl4pPr marL="0" indent="0" algn="l" defTabSz="514350" rtl="0" eaLnBrk="1" fontAlgn="base" hangingPunct="1">
              <a:lnSpc>
                <a:spcPct val="85000"/>
              </a:lnSpc>
              <a:spcBef>
                <a:spcPct val="0"/>
              </a:spcBef>
              <a:spcAft>
                <a:spcPts val="800"/>
              </a:spcAft>
              <a:buClr>
                <a:schemeClr val="tx1"/>
              </a:buClr>
              <a:buFont typeface="+mj-lt"/>
              <a:buNone/>
              <a:defRPr sz="3000" kern="1200">
                <a:solidFill>
                  <a:schemeClr val="tx1"/>
                </a:solidFill>
                <a:latin typeface="Helvetica 75 Bold" panose="020B0804020202020204" pitchFamily="34" charset="0"/>
                <a:ea typeface="ＭＳ Ｐゴシック" pitchFamily="34" charset="-128"/>
                <a:cs typeface="+mn-cs"/>
              </a:defRPr>
            </a:lvl4pPr>
            <a:lvl5pPr marL="0" indent="0" algn="l" defTabSz="514350" rtl="0" eaLnBrk="1" fontAlgn="base" hangingPunct="1">
              <a:lnSpc>
                <a:spcPct val="85000"/>
              </a:lnSpc>
              <a:spcBef>
                <a:spcPct val="0"/>
              </a:spcBef>
              <a:spcAft>
                <a:spcPts val="800"/>
              </a:spcAft>
              <a:buClr>
                <a:schemeClr val="tx1"/>
              </a:buClr>
              <a:buFont typeface="+mj-lt"/>
              <a:buNone/>
              <a:defRPr sz="30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r>
              <a:rPr lang="fr-FR" sz="2800" dirty="0" err="1" smtClean="0">
                <a:latin typeface="Times New Roman" panose="02020603050405020304" pitchFamily="18" charset="0"/>
                <a:cs typeface="Times New Roman" panose="02020603050405020304" pitchFamily="18" charset="0"/>
              </a:rPr>
              <a:t>Proposal</a:t>
            </a:r>
            <a:endParaRPr lang="fr-FR" sz="2800" dirty="0" smtClean="0">
              <a:latin typeface="Times New Roman" panose="02020603050405020304" pitchFamily="18" charset="0"/>
              <a:cs typeface="Times New Roman" panose="02020603050405020304" pitchFamily="18" charset="0"/>
            </a:endParaRPr>
          </a:p>
          <a:p>
            <a:endParaRPr lang="fr-FR" sz="1600" dirty="0" smtClean="0">
              <a:solidFill>
                <a:schemeClr val="tx1"/>
              </a:solidFill>
              <a:latin typeface="Times New Roman" panose="02020603050405020304" pitchFamily="18" charset="0"/>
              <a:cs typeface="Times New Roman" panose="02020603050405020304" pitchFamily="18" charset="0"/>
            </a:endParaRPr>
          </a:p>
          <a:p>
            <a:pPr marL="514350" indent="-514350">
              <a:buFont typeface="+mj-lt"/>
              <a:buAutoNum type="arabicPeriod"/>
            </a:pPr>
            <a:r>
              <a:rPr lang="fr-FR" sz="1400" dirty="0" smtClean="0">
                <a:solidFill>
                  <a:schemeClr val="bg2"/>
                </a:solidFill>
                <a:latin typeface="Times New Roman" panose="02020603050405020304" pitchFamily="18" charset="0"/>
                <a:cs typeface="Times New Roman" panose="02020603050405020304" pitchFamily="18" charset="0"/>
              </a:rPr>
              <a:t>Complete the EE KPI </a:t>
            </a:r>
            <a:r>
              <a:rPr lang="fr-FR" sz="1400" dirty="0" err="1" smtClean="0">
                <a:solidFill>
                  <a:schemeClr val="bg2"/>
                </a:solidFill>
                <a:latin typeface="Times New Roman" panose="02020603050405020304" pitchFamily="18" charset="0"/>
                <a:cs typeface="Times New Roman" panose="02020603050405020304" pitchFamily="18" charset="0"/>
              </a:rPr>
              <a:t>generic</a:t>
            </a:r>
            <a:r>
              <a:rPr lang="fr-FR" sz="1400" dirty="0" smtClean="0">
                <a:solidFill>
                  <a:schemeClr val="bg2"/>
                </a:solidFill>
                <a:latin typeface="Times New Roman" panose="02020603050405020304" pitchFamily="18" charset="0"/>
                <a:cs typeface="Times New Roman" panose="02020603050405020304" pitchFamily="18" charset="0"/>
              </a:rPr>
              <a:t> </a:t>
            </a:r>
            <a:r>
              <a:rPr lang="fr-FR" sz="1400" dirty="0" err="1" smtClean="0">
                <a:solidFill>
                  <a:schemeClr val="bg2"/>
                </a:solidFill>
                <a:latin typeface="Times New Roman" panose="02020603050405020304" pitchFamily="18" charset="0"/>
                <a:cs typeface="Times New Roman" panose="02020603050405020304" pitchFamily="18" charset="0"/>
              </a:rPr>
              <a:t>definition</a:t>
            </a:r>
            <a:r>
              <a:rPr lang="fr-FR" sz="1400" dirty="0" smtClean="0">
                <a:solidFill>
                  <a:schemeClr val="bg2"/>
                </a:solidFill>
                <a:latin typeface="Times New Roman" panose="02020603050405020304" pitchFamily="18" charset="0"/>
                <a:cs typeface="Times New Roman" panose="02020603050405020304" pitchFamily="18" charset="0"/>
              </a:rPr>
              <a:t> in TR </a:t>
            </a:r>
            <a:r>
              <a:rPr lang="fr-FR" sz="1400" dirty="0">
                <a:solidFill>
                  <a:schemeClr val="bg2"/>
                </a:solidFill>
                <a:latin typeface="Times New Roman" panose="02020603050405020304" pitchFamily="18" charset="0"/>
                <a:cs typeface="Times New Roman" panose="02020603050405020304" pitchFamily="18" charset="0"/>
              </a:rPr>
              <a:t>38.913 </a:t>
            </a:r>
            <a:r>
              <a:rPr lang="fr-FR" sz="1400" dirty="0" smtClean="0">
                <a:solidFill>
                  <a:schemeClr val="bg2"/>
                </a:solidFill>
                <a:latin typeface="Times New Roman" panose="02020603050405020304" pitchFamily="18" charset="0"/>
                <a:cs typeface="Times New Roman" panose="02020603050405020304" pitchFamily="18" charset="0"/>
              </a:rPr>
              <a:t>(«</a:t>
            </a:r>
            <a:r>
              <a:rPr lang="en-GB" sz="1400" b="1" dirty="0" smtClean="0">
                <a:latin typeface="Times New Roman" panose="02020603050405020304" pitchFamily="18" charset="0"/>
                <a:cs typeface="Times New Roman" panose="02020603050405020304" pitchFamily="18" charset="0"/>
              </a:rPr>
              <a:t>7.19</a:t>
            </a:r>
            <a:r>
              <a:rPr lang="en-GB" sz="1400" b="1" dirty="0">
                <a:latin typeface="Times New Roman" panose="02020603050405020304" pitchFamily="18" charset="0"/>
                <a:cs typeface="Times New Roman" panose="02020603050405020304" pitchFamily="18" charset="0"/>
              </a:rPr>
              <a:t>	Network energy </a:t>
            </a:r>
            <a:r>
              <a:rPr lang="en-GB" sz="1400" b="1" dirty="0" smtClean="0">
                <a:latin typeface="Times New Roman" panose="02020603050405020304" pitchFamily="18" charset="0"/>
                <a:cs typeface="Times New Roman" panose="02020603050405020304" pitchFamily="18" charset="0"/>
              </a:rPr>
              <a:t>efficiency) </a:t>
            </a:r>
            <a:r>
              <a:rPr lang="fr-FR" sz="1400" dirty="0" smtClean="0">
                <a:solidFill>
                  <a:schemeClr val="bg2"/>
                </a:solidFill>
                <a:latin typeface="Times New Roman" panose="02020603050405020304" pitchFamily="18" charset="0"/>
                <a:cs typeface="Times New Roman" panose="02020603050405020304" pitchFamily="18" charset="0"/>
              </a:rPr>
              <a:t>by </a:t>
            </a:r>
            <a:r>
              <a:rPr lang="fr-FR" sz="1400" dirty="0" err="1" smtClean="0">
                <a:solidFill>
                  <a:schemeClr val="bg2"/>
                </a:solidFill>
                <a:latin typeface="Times New Roman" panose="02020603050405020304" pitchFamily="18" charset="0"/>
                <a:cs typeface="Times New Roman" panose="02020603050405020304" pitchFamily="18" charset="0"/>
              </a:rPr>
              <a:t>adding</a:t>
            </a:r>
            <a:r>
              <a:rPr lang="fr-FR" sz="1400" dirty="0" smtClean="0">
                <a:solidFill>
                  <a:schemeClr val="bg2"/>
                </a:solidFill>
                <a:latin typeface="Times New Roman" panose="02020603050405020304" pitchFamily="18" charset="0"/>
                <a:cs typeface="Times New Roman" panose="02020603050405020304" pitchFamily="18" charset="0"/>
              </a:rPr>
              <a:t> the </a:t>
            </a:r>
            <a:r>
              <a:rPr lang="fr-FR" sz="1400" dirty="0" err="1" smtClean="0">
                <a:solidFill>
                  <a:schemeClr val="bg2"/>
                </a:solidFill>
                <a:latin typeface="Times New Roman" panose="02020603050405020304" pitchFamily="18" charset="0"/>
                <a:cs typeface="Times New Roman" panose="02020603050405020304" pitchFamily="18" charset="0"/>
              </a:rPr>
              <a:t>definition</a:t>
            </a:r>
            <a:r>
              <a:rPr lang="fr-FR" sz="1400" dirty="0" smtClean="0">
                <a:solidFill>
                  <a:schemeClr val="bg2"/>
                </a:solidFill>
                <a:latin typeface="Times New Roman" panose="02020603050405020304" pitchFamily="18" charset="0"/>
                <a:cs typeface="Times New Roman" panose="02020603050405020304" pitchFamily="18" charset="0"/>
              </a:rPr>
              <a:t> of an EE </a:t>
            </a:r>
            <a:r>
              <a:rPr lang="fr-FR" sz="1400" u="sng" dirty="0" smtClean="0">
                <a:solidFill>
                  <a:schemeClr val="bg2"/>
                </a:solidFill>
                <a:latin typeface="Times New Roman" panose="02020603050405020304" pitchFamily="18" charset="0"/>
                <a:cs typeface="Times New Roman" panose="02020603050405020304" pitchFamily="18" charset="0"/>
              </a:rPr>
              <a:t>quantitative </a:t>
            </a:r>
            <a:r>
              <a:rPr lang="fr-FR" sz="1400" dirty="0" smtClean="0">
                <a:solidFill>
                  <a:schemeClr val="bg2"/>
                </a:solidFill>
                <a:latin typeface="Times New Roman" panose="02020603050405020304" pitchFamily="18" charset="0"/>
                <a:cs typeface="Times New Roman" panose="02020603050405020304" pitchFamily="18" charset="0"/>
              </a:rPr>
              <a:t>KPI as </a:t>
            </a:r>
            <a:r>
              <a:rPr lang="fr-FR" sz="1400" dirty="0" err="1" smtClean="0">
                <a:solidFill>
                  <a:schemeClr val="bg2"/>
                </a:solidFill>
                <a:latin typeface="Times New Roman" panose="02020603050405020304" pitchFamily="18" charset="0"/>
                <a:cs typeface="Times New Roman" panose="02020603050405020304" pitchFamily="18" charset="0"/>
              </a:rPr>
              <a:t>proposed</a:t>
            </a:r>
            <a:r>
              <a:rPr lang="fr-FR" sz="1400" dirty="0" smtClean="0">
                <a:solidFill>
                  <a:schemeClr val="bg2"/>
                </a:solidFill>
                <a:latin typeface="Times New Roman" panose="02020603050405020304" pitchFamily="18" charset="0"/>
                <a:cs typeface="Times New Roman" panose="02020603050405020304" pitchFamily="18" charset="0"/>
              </a:rPr>
              <a:t> in slide 4</a:t>
            </a:r>
          </a:p>
          <a:p>
            <a:pPr marL="514350" indent="-514350">
              <a:buFont typeface="+mj-lt"/>
              <a:buAutoNum type="arabicPeriod"/>
            </a:pPr>
            <a:endParaRPr lang="fr-FR" sz="1400" dirty="0" smtClean="0">
              <a:latin typeface="Times New Roman" panose="02020603050405020304" pitchFamily="18" charset="0"/>
              <a:cs typeface="Times New Roman" panose="02020603050405020304" pitchFamily="18" charset="0"/>
            </a:endParaRPr>
          </a:p>
          <a:p>
            <a:pPr marL="514350" indent="-514350">
              <a:buFont typeface="+mj-lt"/>
              <a:buAutoNum type="arabicPeriod"/>
            </a:pPr>
            <a:r>
              <a:rPr lang="fr-FR" sz="1400" dirty="0" err="1" smtClean="0">
                <a:latin typeface="Times New Roman" panose="02020603050405020304" pitchFamily="18" charset="0"/>
                <a:cs typeface="Times New Roman" panose="02020603050405020304" pitchFamily="18" charset="0"/>
              </a:rPr>
              <a:t>We</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can</a:t>
            </a:r>
            <a:r>
              <a:rPr lang="fr-FR" sz="1400" dirty="0" smtClean="0">
                <a:latin typeface="Times New Roman" panose="02020603050405020304" pitchFamily="18" charset="0"/>
                <a:cs typeface="Times New Roman" panose="02020603050405020304" pitchFamily="18" charset="0"/>
              </a:rPr>
              <a:t> at </a:t>
            </a:r>
            <a:r>
              <a:rPr lang="fr-FR" sz="1400" dirty="0" err="1" smtClean="0">
                <a:latin typeface="Times New Roman" panose="02020603050405020304" pitchFamily="18" charset="0"/>
                <a:cs typeface="Times New Roman" panose="02020603050405020304" pitchFamily="18" charset="0"/>
              </a:rPr>
              <a:t>this</a:t>
            </a:r>
            <a:r>
              <a:rPr lang="fr-FR" sz="1400" dirty="0" smtClean="0">
                <a:latin typeface="Times New Roman" panose="02020603050405020304" pitchFamily="18" charset="0"/>
                <a:cs typeface="Times New Roman" panose="02020603050405020304" pitchFamily="18" charset="0"/>
              </a:rPr>
              <a:t> stage </a:t>
            </a:r>
            <a:r>
              <a:rPr lang="fr-FR" sz="1400" dirty="0" err="1" smtClean="0">
                <a:latin typeface="Times New Roman" panose="02020603050405020304" pitchFamily="18" charset="0"/>
                <a:cs typeface="Times New Roman" panose="02020603050405020304" pitchFamily="18" charset="0"/>
              </a:rPr>
              <a:t>leave</a:t>
            </a:r>
            <a:r>
              <a:rPr lang="fr-FR" sz="1400" dirty="0" smtClean="0">
                <a:latin typeface="Times New Roman" panose="02020603050405020304" pitchFamily="18" charset="0"/>
                <a:cs typeface="Times New Roman" panose="02020603050405020304" pitchFamily="18" charset="0"/>
              </a:rPr>
              <a:t> the KPI </a:t>
            </a:r>
            <a:r>
              <a:rPr lang="fr-FR" sz="1400" dirty="0" err="1" smtClean="0">
                <a:latin typeface="Times New Roman" panose="02020603050405020304" pitchFamily="18" charset="0"/>
                <a:cs typeface="Times New Roman" panose="02020603050405020304" pitchFamily="18" charset="0"/>
              </a:rPr>
              <a:t>target</a:t>
            </a:r>
            <a:r>
              <a:rPr lang="fr-FR" sz="1400" dirty="0" smtClean="0">
                <a:latin typeface="Times New Roman" panose="02020603050405020304" pitchFamily="18" charset="0"/>
                <a:cs typeface="Times New Roman" panose="02020603050405020304" pitchFamily="18" charset="0"/>
              </a:rPr>
              <a:t> as [TBD] </a:t>
            </a:r>
            <a:r>
              <a:rPr lang="fr-FR" sz="1400" dirty="0" err="1" smtClean="0">
                <a:latin typeface="Times New Roman" panose="02020603050405020304" pitchFamily="18" charset="0"/>
                <a:cs typeface="Times New Roman" panose="02020603050405020304" pitchFamily="18" charset="0"/>
              </a:rPr>
              <a:t>allowing</a:t>
            </a:r>
            <a:r>
              <a:rPr lang="fr-FR" sz="1400" dirty="0" smtClean="0">
                <a:latin typeface="Times New Roman" panose="02020603050405020304" pitchFamily="18" charset="0"/>
                <a:cs typeface="Times New Roman" panose="02020603050405020304" pitchFamily="18" charset="0"/>
              </a:rPr>
              <a:t> for more NGMN discussions to </a:t>
            </a:r>
            <a:r>
              <a:rPr lang="fr-FR" sz="1400" dirty="0" err="1" smtClean="0">
                <a:latin typeface="Times New Roman" panose="02020603050405020304" pitchFamily="18" charset="0"/>
                <a:cs typeface="Times New Roman" panose="02020603050405020304" pitchFamily="18" charset="0"/>
              </a:rPr>
              <a:t>fix</a:t>
            </a:r>
            <a:r>
              <a:rPr lang="fr-FR" sz="1400" dirty="0" smtClean="0">
                <a:latin typeface="Times New Roman" panose="02020603050405020304" pitchFamily="18" charset="0"/>
                <a:cs typeface="Times New Roman" panose="02020603050405020304" pitchFamily="18" charset="0"/>
              </a:rPr>
              <a:t> a </a:t>
            </a:r>
            <a:r>
              <a:rPr lang="fr-FR" sz="1400" dirty="0" err="1" smtClean="0">
                <a:latin typeface="Times New Roman" panose="02020603050405020304" pitchFamily="18" charset="0"/>
                <a:cs typeface="Times New Roman" panose="02020603050405020304" pitchFamily="18" charset="0"/>
              </a:rPr>
              <a:t>target</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that</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reflects</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what</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can</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be</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studied</a:t>
            </a:r>
            <a:r>
              <a:rPr lang="fr-FR" sz="1400" dirty="0" smtClean="0">
                <a:latin typeface="Times New Roman" panose="02020603050405020304" pitchFamily="18" charset="0"/>
                <a:cs typeface="Times New Roman" panose="02020603050405020304" pitchFamily="18" charset="0"/>
              </a:rPr>
              <a:t> and </a:t>
            </a:r>
            <a:r>
              <a:rPr lang="fr-FR" sz="1400" dirty="0" err="1" smtClean="0">
                <a:latin typeface="Times New Roman" panose="02020603050405020304" pitchFamily="18" charset="0"/>
                <a:cs typeface="Times New Roman" panose="02020603050405020304" pitchFamily="18" charset="0"/>
              </a:rPr>
              <a:t>evaluated</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under</a:t>
            </a:r>
            <a:r>
              <a:rPr lang="fr-FR" sz="1400" dirty="0" smtClean="0">
                <a:latin typeface="Times New Roman" panose="02020603050405020304" pitchFamily="18" charset="0"/>
                <a:cs typeface="Times New Roman" panose="02020603050405020304" pitchFamily="18" charset="0"/>
              </a:rPr>
              <a:t> 3GPP RAN</a:t>
            </a:r>
          </a:p>
          <a:p>
            <a:pPr marL="915988" lvl="1" indent="-514350">
              <a:buFont typeface="Arial" panose="020B0604020202020204" pitchFamily="34" charset="0"/>
              <a:buChar char="•"/>
            </a:pPr>
            <a:endParaRPr lang="fr-FR" sz="1400" dirty="0" smtClean="0">
              <a:latin typeface="Times New Roman" panose="02020603050405020304" pitchFamily="18" charset="0"/>
              <a:cs typeface="Times New Roman" panose="02020603050405020304" pitchFamily="18" charset="0"/>
            </a:endParaRPr>
          </a:p>
          <a:p>
            <a:pPr marL="514350" indent="-514350">
              <a:buFont typeface="+mj-lt"/>
              <a:buAutoNum type="arabicPeriod"/>
            </a:pPr>
            <a:r>
              <a:rPr lang="fr-FR" sz="1400" dirty="0" err="1" smtClean="0">
                <a:latin typeface="Times New Roman" panose="02020603050405020304" pitchFamily="18" charset="0"/>
                <a:cs typeface="Times New Roman" panose="02020603050405020304" pitchFamily="18" charset="0"/>
              </a:rPr>
              <a:t>Agree</a:t>
            </a:r>
            <a:r>
              <a:rPr lang="fr-FR" sz="1400" dirty="0" smtClean="0">
                <a:latin typeface="Times New Roman" panose="02020603050405020304" pitchFamily="18" charset="0"/>
                <a:cs typeface="Times New Roman" panose="02020603050405020304" pitchFamily="18" charset="0"/>
              </a:rPr>
              <a:t> on the </a:t>
            </a:r>
            <a:r>
              <a:rPr lang="fr-FR" sz="1400" dirty="0" err="1" smtClean="0">
                <a:latin typeface="Times New Roman" panose="02020603050405020304" pitchFamily="18" charset="0"/>
                <a:cs typeface="Times New Roman" panose="02020603050405020304" pitchFamily="18" charset="0"/>
              </a:rPr>
              <a:t>following</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principles</a:t>
            </a:r>
            <a:r>
              <a:rPr lang="fr-FR" sz="1400" dirty="0" smtClean="0">
                <a:latin typeface="Times New Roman" panose="02020603050405020304" pitchFamily="18" charset="0"/>
                <a:cs typeface="Times New Roman" panose="02020603050405020304" pitchFamily="18" charset="0"/>
              </a:rPr>
              <a:t> and </a:t>
            </a:r>
            <a:r>
              <a:rPr lang="fr-FR" sz="1400" dirty="0" err="1" smtClean="0">
                <a:latin typeface="Times New Roman" panose="02020603050405020304" pitchFamily="18" charset="0"/>
                <a:cs typeface="Times New Roman" panose="02020603050405020304" pitchFamily="18" charset="0"/>
              </a:rPr>
              <a:t>reflect</a:t>
            </a:r>
            <a:r>
              <a:rPr lang="fr-FR" sz="1400" dirty="0" smtClean="0">
                <a:latin typeface="Times New Roman" panose="02020603050405020304" pitchFamily="18" charset="0"/>
                <a:cs typeface="Times New Roman" panose="02020603050405020304" pitchFamily="18" charset="0"/>
              </a:rPr>
              <a:t> </a:t>
            </a:r>
            <a:r>
              <a:rPr lang="fr-FR" sz="1400" dirty="0" err="1" smtClean="0">
                <a:latin typeface="Times New Roman" panose="02020603050405020304" pitchFamily="18" charset="0"/>
                <a:cs typeface="Times New Roman" panose="02020603050405020304" pitchFamily="18" charset="0"/>
              </a:rPr>
              <a:t>them</a:t>
            </a:r>
            <a:r>
              <a:rPr lang="fr-FR" sz="1400" dirty="0" smtClean="0">
                <a:latin typeface="Times New Roman" panose="02020603050405020304" pitchFamily="18" charset="0"/>
                <a:cs typeface="Times New Roman" panose="02020603050405020304" pitchFamily="18" charset="0"/>
              </a:rPr>
              <a:t> in TR38.913:</a:t>
            </a:r>
          </a:p>
          <a:p>
            <a:pPr marL="514350" indent="-514350">
              <a:buFont typeface="+mj-lt"/>
              <a:buAutoNum type="arabicPeriod"/>
            </a:pPr>
            <a:endParaRPr lang="fr-FR" sz="1400" dirty="0">
              <a:latin typeface="Times New Roman" panose="02020603050405020304" pitchFamily="18" charset="0"/>
              <a:cs typeface="Times New Roman" panose="02020603050405020304" pitchFamily="18" charset="0"/>
            </a:endParaRPr>
          </a:p>
          <a:p>
            <a:pPr marL="897750" lvl="4" indent="-285750">
              <a:lnSpc>
                <a:spcPct val="90000"/>
              </a:lnSpc>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Energy efficiency should be </a:t>
            </a:r>
            <a:r>
              <a:rPr lang="en-US" sz="1400" dirty="0" smtClean="0">
                <a:latin typeface="Times New Roman" panose="02020603050405020304" pitchFamily="18" charset="0"/>
                <a:cs typeface="Times New Roman" panose="02020603050405020304" pitchFamily="18" charset="0"/>
              </a:rPr>
              <a:t>evaluated at least  </a:t>
            </a:r>
            <a:r>
              <a:rPr lang="en-US" sz="1400" dirty="0">
                <a:latin typeface="Times New Roman" panose="02020603050405020304" pitchFamily="18" charset="0"/>
                <a:cs typeface="Times New Roman" panose="02020603050405020304" pitchFamily="18" charset="0"/>
              </a:rPr>
              <a:t>by means of system level simulations </a:t>
            </a:r>
            <a:r>
              <a:rPr lang="en-US" sz="1400" dirty="0" smtClean="0">
                <a:latin typeface="Times New Roman" panose="02020603050405020304" pitchFamily="18" charset="0"/>
                <a:cs typeface="Times New Roman" panose="02020603050405020304" pitchFamily="18" charset="0"/>
              </a:rPr>
              <a:t>and at </a:t>
            </a:r>
            <a:r>
              <a:rPr lang="en-US" sz="1400" dirty="0">
                <a:latin typeface="Times New Roman" panose="02020603050405020304" pitchFamily="18" charset="0"/>
                <a:cs typeface="Times New Roman" panose="02020603050405020304" pitchFamily="18" charset="0"/>
              </a:rPr>
              <a:t>least in </a:t>
            </a:r>
            <a:r>
              <a:rPr lang="en-US" sz="1400" dirty="0" smtClean="0">
                <a:latin typeface="Times New Roman" panose="02020603050405020304" pitchFamily="18" charset="0"/>
                <a:cs typeface="Times New Roman" panose="02020603050405020304" pitchFamily="18" charset="0"/>
              </a:rPr>
              <a:t>2 deployment scenarios: one </a:t>
            </a:r>
            <a:r>
              <a:rPr lang="en-US" sz="1400" dirty="0">
                <a:latin typeface="Times New Roman" panose="02020603050405020304" pitchFamily="18" charset="0"/>
                <a:cs typeface="Times New Roman" panose="02020603050405020304" pitchFamily="18" charset="0"/>
              </a:rPr>
              <a:t>coverage limited environment (ex : Rural) AND one capacity limited environment (ex : Urban).</a:t>
            </a:r>
          </a:p>
          <a:p>
            <a:pPr marL="897750" lvl="4" indent="-285750">
              <a:lnSpc>
                <a:spcPct val="90000"/>
              </a:lnSpc>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Evaluation should not be for peak hour but based on a 24 hour daily traffic profile. </a:t>
            </a:r>
            <a:endParaRPr lang="en-US" sz="1400" dirty="0" smtClean="0">
              <a:latin typeface="Times New Roman" panose="02020603050405020304" pitchFamily="18" charset="0"/>
              <a:cs typeface="Times New Roman" panose="02020603050405020304" pitchFamily="18" charset="0"/>
            </a:endParaRPr>
          </a:p>
          <a:p>
            <a:pPr marL="897750" lvl="4" indent="-285750">
              <a:lnSpc>
                <a:spcPct val="90000"/>
              </a:lnSpc>
              <a:buFont typeface="Arial" panose="020B0604020202020204" pitchFamily="34" charset="0"/>
              <a:buChar char="•"/>
            </a:pPr>
            <a:r>
              <a:rPr lang="en-US" sz="1400" dirty="0" smtClean="0">
                <a:latin typeface="Times New Roman" panose="02020603050405020304" pitchFamily="18" charset="0"/>
                <a:cs typeface="Times New Roman" panose="02020603050405020304" pitchFamily="18" charset="0"/>
              </a:rPr>
              <a:t>The detailed evaluation </a:t>
            </a:r>
            <a:r>
              <a:rPr lang="en-US" sz="1400" dirty="0">
                <a:latin typeface="Times New Roman" panose="02020603050405020304" pitchFamily="18" charset="0"/>
                <a:cs typeface="Times New Roman" panose="02020603050405020304" pitchFamily="18" charset="0"/>
              </a:rPr>
              <a:t>methodology </a:t>
            </a:r>
            <a:r>
              <a:rPr lang="en-US" sz="1400" dirty="0" smtClean="0">
                <a:latin typeface="Times New Roman" panose="02020603050405020304" pitchFamily="18" charset="0"/>
                <a:cs typeface="Times New Roman" panose="02020603050405020304" pitchFamily="18" charset="0"/>
              </a:rPr>
              <a:t>should be developed </a:t>
            </a:r>
            <a:r>
              <a:rPr lang="en-US" sz="1400" dirty="0">
                <a:latin typeface="Times New Roman" panose="02020603050405020304" pitchFamily="18" charset="0"/>
                <a:cs typeface="Times New Roman" panose="02020603050405020304" pitchFamily="18" charset="0"/>
              </a:rPr>
              <a:t>within </a:t>
            </a:r>
            <a:r>
              <a:rPr lang="en-US" sz="1400" dirty="0" smtClean="0">
                <a:latin typeface="Times New Roman" panose="02020603050405020304" pitchFamily="18" charset="0"/>
                <a:cs typeface="Times New Roman" panose="02020603050405020304" pitchFamily="18" charset="0"/>
              </a:rPr>
              <a:t>3GPP RAN Technology Study. </a:t>
            </a:r>
          </a:p>
          <a:p>
            <a:pPr marL="897750" lvl="4" indent="-285750">
              <a:lnSpc>
                <a:spcPct val="90000"/>
              </a:lnSpc>
              <a:buFont typeface="Arial" panose="020B0604020202020204" pitchFamily="34" charset="0"/>
              <a:buChar char="•"/>
            </a:pPr>
            <a:endParaRPr lang="en-US" sz="1400" dirty="0" smtClean="0">
              <a:latin typeface="Times New Roman" panose="02020603050405020304" pitchFamily="18" charset="0"/>
              <a:cs typeface="Times New Roman" panose="02020603050405020304" pitchFamily="18" charset="0"/>
            </a:endParaRPr>
          </a:p>
          <a:p>
            <a:pPr marL="612000">
              <a:lnSpc>
                <a:spcPct val="90000"/>
              </a:lnSpc>
            </a:pPr>
            <a:r>
              <a:rPr lang="en-US" sz="1200" b="1" u="sng" dirty="0" smtClean="0">
                <a:latin typeface="Times New Roman" panose="02020603050405020304" pitchFamily="18" charset="0"/>
                <a:cs typeface="Times New Roman" panose="02020603050405020304" pitchFamily="18" charset="0"/>
              </a:rPr>
              <a:t>Note regarding </a:t>
            </a:r>
            <a:r>
              <a:rPr lang="en-US" sz="1200" b="1" u="sng" dirty="0">
                <a:latin typeface="Times New Roman" panose="02020603050405020304" pitchFamily="18" charset="0"/>
                <a:cs typeface="Times New Roman" panose="02020603050405020304" pitchFamily="18" charset="0"/>
              </a:rPr>
              <a:t>the evaluation methodology</a:t>
            </a:r>
            <a:r>
              <a:rPr lang="en-US" sz="1200" dirty="0">
                <a:latin typeface="Times New Roman" panose="02020603050405020304" pitchFamily="18" charset="0"/>
                <a:cs typeface="Times New Roman" panose="02020603050405020304" pitchFamily="18" charset="0"/>
              </a:rPr>
              <a:t>: the base station load levels for each considered evaluation scenario could be recorded during simulations to be translated into energy consumption by means of a base station power model. Other methodology could also be studied.</a:t>
            </a:r>
            <a:endParaRPr lang="fr-FR" sz="1200" dirty="0">
              <a:latin typeface="Times New Roman" panose="02020603050405020304" pitchFamily="18" charset="0"/>
              <a:cs typeface="Times New Roman" panose="02020603050405020304" pitchFamily="18" charset="0"/>
            </a:endParaRPr>
          </a:p>
          <a:p>
            <a:pPr marL="612000">
              <a:lnSpc>
                <a:spcPct val="90000"/>
              </a:lnSpc>
            </a:pPr>
            <a:r>
              <a:rPr lang="en-US" sz="1200" dirty="0">
                <a:latin typeface="Times New Roman" panose="02020603050405020304" pitchFamily="18" charset="0"/>
                <a:cs typeface="Times New Roman" panose="02020603050405020304" pitchFamily="18" charset="0"/>
              </a:rPr>
              <a:t>Possible reference </a:t>
            </a:r>
            <a:r>
              <a:rPr lang="en-US" sz="1200" dirty="0" smtClean="0">
                <a:latin typeface="Times New Roman" panose="02020603050405020304" pitchFamily="18" charset="0"/>
                <a:cs typeface="Times New Roman" panose="02020603050405020304" pitchFamily="18" charset="0"/>
              </a:rPr>
              <a:t>ETSI </a:t>
            </a:r>
            <a:r>
              <a:rPr lang="en-US" sz="1200" dirty="0">
                <a:latin typeface="Times New Roman" panose="02020603050405020304" pitchFamily="18" charset="0"/>
                <a:cs typeface="Times New Roman" panose="02020603050405020304" pitchFamily="18" charset="0"/>
              </a:rPr>
              <a:t>ES 202 706 “Environmental Engineering (EE); Measurement method for power consumption and energy efficiency of wireless access network equipment</a:t>
            </a:r>
          </a:p>
          <a:p>
            <a:pPr marL="612000">
              <a:lnSpc>
                <a:spcPct val="90000"/>
              </a:lnSpc>
            </a:pPr>
            <a:r>
              <a:rPr lang="en-US" sz="1200" dirty="0">
                <a:latin typeface="Times New Roman" panose="02020603050405020304" pitchFamily="18" charset="0"/>
                <a:cs typeface="Times New Roman" panose="02020603050405020304" pitchFamily="18" charset="0"/>
              </a:rPr>
              <a:t>Possible base station power model: </a:t>
            </a:r>
            <a:r>
              <a:rPr lang="en-US" sz="1200" dirty="0" err="1">
                <a:latin typeface="Times New Roman" panose="02020603050405020304" pitchFamily="18" charset="0"/>
                <a:cs typeface="Times New Roman" panose="02020603050405020304" pitchFamily="18" charset="0"/>
              </a:rPr>
              <a:t>GreenTouch</a:t>
            </a:r>
            <a:endParaRPr lang="fr-FR" sz="1200" dirty="0">
              <a:latin typeface="Times New Roman" panose="02020603050405020304" pitchFamily="18" charset="0"/>
              <a:cs typeface="Times New Roman" panose="02020603050405020304" pitchFamily="18" charset="0"/>
            </a:endParaRPr>
          </a:p>
          <a:p>
            <a:pPr marL="612000">
              <a:lnSpc>
                <a:spcPct val="90000"/>
              </a:lnSpc>
            </a:pPr>
            <a:r>
              <a:rPr lang="en-US" sz="1200" dirty="0">
                <a:latin typeface="Times New Roman" panose="02020603050405020304" pitchFamily="18" charset="0"/>
                <a:cs typeface="Times New Roman" panose="02020603050405020304" pitchFamily="18" charset="0"/>
              </a:rPr>
              <a:t>Proposals for the 24 hour daily traffic profiles could be provided by operators.   </a:t>
            </a:r>
            <a:endParaRPr lang="fr-FR" sz="1200" dirty="0">
              <a:latin typeface="Times New Roman" panose="02020603050405020304" pitchFamily="18" charset="0"/>
              <a:cs typeface="Times New Roman" panose="02020603050405020304" pitchFamily="18" charset="0"/>
            </a:endParaRPr>
          </a:p>
          <a:p>
            <a:pPr marL="915988" lvl="1" indent="-514350"/>
            <a:endParaRPr lang="fr-FR" sz="1400" dirty="0" smtClean="0">
              <a:latin typeface="Times New Roman" panose="02020603050405020304" pitchFamily="18" charset="0"/>
              <a:cs typeface="Times New Roman" panose="02020603050405020304" pitchFamily="18" charset="0"/>
            </a:endParaRPr>
          </a:p>
          <a:p>
            <a:pPr marL="514350" indent="-514350">
              <a:buFont typeface="+mj-lt"/>
              <a:buAutoNum type="arabicPeriod"/>
            </a:pPr>
            <a:endParaRPr lang="fr-FR" sz="1400" dirty="0">
              <a:latin typeface="Times New Roman" panose="02020603050405020304" pitchFamily="18" charset="0"/>
              <a:cs typeface="Times New Roman" panose="02020603050405020304" pitchFamily="18" charset="0"/>
            </a:endParaRPr>
          </a:p>
          <a:p>
            <a:pPr marL="514350" indent="-514350">
              <a:buFont typeface="Arial" pitchFamily="34" charset="0"/>
              <a:buChar char="•"/>
            </a:pPr>
            <a:endParaRPr lang="fr-FR" sz="1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2519810"/>
      </p:ext>
    </p:extLst>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0fd420e2f369681ff7d579defce5493287913"/>
</p:tagLst>
</file>

<file path=ppt/theme/theme1.xml><?xml version="1.0" encoding="utf-8"?>
<a:theme xmlns:a="http://schemas.openxmlformats.org/drawingml/2006/main" name="OUK_templat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range_PPTTemplate_v3.potx" id="{7EFB1CC4-B630-4DC5-B88F-B33ED10FA70B}" vid="{E661C32F-4836-4DD1-B604-E27281C607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OUK_template</Template>
  <TotalTime>3915</TotalTime>
  <Words>632</Words>
  <Application>Microsoft Office PowerPoint</Application>
  <PresentationFormat>Affichage à l'écran (16:9)</PresentationFormat>
  <Paragraphs>136</Paragraphs>
  <Slides>8</Slides>
  <Notes>1</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OUK_template</vt:lpstr>
      <vt:lpstr>Motivation and proposal for defining Network energy efficiency KPI and evaluation in TR38.913</vt:lpstr>
      <vt:lpstr>Overview regarding Wireless networks energy consumption</vt:lpstr>
      <vt:lpstr>Présentation PowerPoint</vt:lpstr>
      <vt:lpstr>Evaluation method  Proposal 1: capture this quantitative KPI definition in TR38.913</vt:lpstr>
      <vt:lpstr>Power consumption models</vt:lpstr>
      <vt:lpstr>Why we are confident a high improvement in terms of EE can be achieved?</vt:lpstr>
      <vt:lpstr>Actual sleep modes provides -10% reduction of energy consumption We need to implement efficient sleep-modes targeting -90% at zero load ! …. and we have first ideas on how to do that </vt:lpstr>
      <vt:lpstr>Présentation PowerPoint</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Fatima KARIM-PETERS</dc:creator>
  <cp:keywords>3GPP</cp:keywords>
  <cp:lastModifiedBy>KARIM PETERS Fatima IMT/OLN</cp:lastModifiedBy>
  <cp:revision>90</cp:revision>
  <cp:lastPrinted>2013-05-24T16:35:47Z</cp:lastPrinted>
  <dcterms:created xsi:type="dcterms:W3CDTF">2015-11-26T12:29:20Z</dcterms:created>
  <dcterms:modified xsi:type="dcterms:W3CDTF">2016-03-01T13:49:54Z</dcterms:modified>
</cp:coreProperties>
</file>