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9"/>
  </p:notesMasterIdLst>
  <p:sldIdLst>
    <p:sldId id="284" r:id="rId2"/>
    <p:sldId id="473" r:id="rId3"/>
    <p:sldId id="475" r:id="rId4"/>
    <p:sldId id="480" r:id="rId5"/>
    <p:sldId id="481" r:id="rId6"/>
    <p:sldId id="476" r:id="rId7"/>
    <p:sldId id="469" r:id="rId8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2A68"/>
    <a:srgbClr val="B10242"/>
    <a:srgbClr val="317293"/>
    <a:srgbClr val="4397C1"/>
    <a:srgbClr val="C32565"/>
    <a:srgbClr val="F3D3DF"/>
    <a:srgbClr val="FFFAEB"/>
    <a:srgbClr val="FFF8E5"/>
    <a:srgbClr val="1E000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8" autoAdjust="0"/>
    <p:restoredTop sz="95986" autoAdjust="0"/>
  </p:normalViewPr>
  <p:slideViewPr>
    <p:cSldViewPr>
      <p:cViewPr varScale="1">
        <p:scale>
          <a:sx n="93" d="100"/>
          <a:sy n="93" d="100"/>
        </p:scale>
        <p:origin x="-1698" y="-90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4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18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RP-160241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488504" y="1699754"/>
            <a:ext cx="9001000" cy="1873262"/>
          </a:xfrm>
        </p:spPr>
        <p:txBody>
          <a:bodyPr/>
          <a:lstStyle/>
          <a:p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</a:rPr>
              <a:t>Motivation for New </a:t>
            </a:r>
            <a: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  <a:t>SI </a:t>
            </a:r>
            <a:b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GB" altLang="ko-KR" sz="3600" dirty="0"/>
              <a:t>Enhancements of </a:t>
            </a:r>
            <a:r>
              <a:rPr lang="en-GB" altLang="ko-KR" sz="3600" dirty="0" smtClean="0"/>
              <a:t>relayed </a:t>
            </a:r>
            <a:r>
              <a:rPr lang="en-GB" altLang="ko-KR" sz="3600" dirty="0" err="1" smtClean="0"/>
              <a:t>COnnection</a:t>
            </a:r>
            <a:r>
              <a:rPr lang="en-GB" altLang="ko-KR" sz="3600" dirty="0" smtClean="0"/>
              <a:t> </a:t>
            </a:r>
            <a:r>
              <a:rPr lang="en-GB" altLang="ko-KR" sz="3600" dirty="0"/>
              <a:t>via WLAN and LTE </a:t>
            </a:r>
            <a:r>
              <a:rPr lang="en-GB" altLang="ko-KR" sz="3600" dirty="0" err="1"/>
              <a:t>Sidelink</a:t>
            </a:r>
            <a:r>
              <a:rPr lang="en-US" altLang="ko-KR" sz="3600" dirty="0" smtClean="0"/>
              <a:t/>
            </a:r>
            <a:br>
              <a:rPr lang="en-US" altLang="ko-KR" sz="3600" dirty="0" smtClean="0"/>
            </a:br>
            <a:r>
              <a:rPr lang="en-US" altLang="ko-KR" sz="3600" dirty="0" smtClean="0"/>
              <a:t>(ECO</a:t>
            </a:r>
            <a:r>
              <a:rPr lang="en-US" altLang="ko-KR" sz="3600" dirty="0"/>
              <a:t>)</a:t>
            </a:r>
            <a:endParaRPr lang="ko-KR" altLang="en-US" sz="3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Why is a wearable device special?</a:t>
            </a:r>
          </a:p>
        </p:txBody>
      </p:sp>
      <p:sp>
        <p:nvSpPr>
          <p:cNvPr id="4" name="내용 개체 틀 2"/>
          <p:cNvSpPr>
            <a:spLocks noGrp="1"/>
          </p:cNvSpPr>
          <p:nvPr>
            <p:ph sz="quarter" idx="18"/>
          </p:nvPr>
        </p:nvSpPr>
        <p:spPr>
          <a:xfrm>
            <a:off x="632520" y="836712"/>
            <a:ext cx="8640960" cy="2592288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Smart watches should support various services including voice/streaming with full mobility, almost like smart phones. 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Customers expect much longer battery lifetime than smart phones, possibly almost like legacy watches.</a:t>
            </a:r>
          </a:p>
          <a:p>
            <a:r>
              <a:rPr lang="en-US" altLang="ko-KR" dirty="0">
                <a:latin typeface="Calibri" panose="020F0502020204030204" pitchFamily="34" charset="0"/>
              </a:rPr>
              <a:t>Rel-12 PSM and Rel-13 </a:t>
            </a:r>
            <a:r>
              <a:rPr lang="en-US" altLang="ko-KR" dirty="0" err="1">
                <a:latin typeface="Calibri" panose="020F0502020204030204" pitchFamily="34" charset="0"/>
              </a:rPr>
              <a:t>eDRX</a:t>
            </a:r>
            <a:r>
              <a:rPr lang="en-US" altLang="ko-KR" dirty="0">
                <a:latin typeface="Calibri" panose="020F0502020204030204" pitchFamily="34" charset="0"/>
              </a:rPr>
              <a:t> are generally good for UE power saving. However, those features cannot </a:t>
            </a:r>
            <a:r>
              <a:rPr lang="en-US" altLang="ko-KR" dirty="0" smtClean="0">
                <a:latin typeface="Calibri" panose="020F0502020204030204" pitchFamily="34" charset="0"/>
              </a:rPr>
              <a:t>fully support </a:t>
            </a:r>
            <a:r>
              <a:rPr lang="en-US" altLang="ko-KR" dirty="0">
                <a:latin typeface="Calibri" panose="020F0502020204030204" pitchFamily="34" charset="0"/>
              </a:rPr>
              <a:t>real-time services such as voice call and streaming service</a:t>
            </a:r>
            <a:r>
              <a:rPr lang="en-US" altLang="ko-KR" dirty="0" smtClean="0">
                <a:latin typeface="Calibri" panose="020F0502020204030204" pitchFamily="34" charset="0"/>
              </a:rPr>
              <a:t>.</a:t>
            </a:r>
            <a:endParaRPr lang="ko-KR" altLang="en-US" dirty="0">
              <a:latin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824" y="3306909"/>
            <a:ext cx="565517" cy="108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328" y="3306910"/>
            <a:ext cx="1040853" cy="98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내용 개체 틀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3854594"/>
              </p:ext>
            </p:extLst>
          </p:nvPr>
        </p:nvGraphicFramePr>
        <p:xfrm>
          <a:off x="272480" y="4451812"/>
          <a:ext cx="9361040" cy="20735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260"/>
                <a:gridCol w="2340260"/>
                <a:gridCol w="2340260"/>
                <a:gridCol w="2340260"/>
              </a:tblGrid>
              <a:tr h="388843">
                <a:tc>
                  <a:txBody>
                    <a:bodyPr/>
                    <a:lstStyle/>
                    <a:p>
                      <a:pPr algn="ctr" latinLnBrk="1"/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Phone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Watch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Smart Meter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Mobility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Full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Full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Limited support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Data</a:t>
                      </a:r>
                      <a:r>
                        <a:rPr lang="en-US" altLang="ko-KR" sz="1400" b="1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Rate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High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medium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Very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low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Delay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Sensitive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service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Sensitive</a:t>
                      </a:r>
                      <a:r>
                        <a:rPr lang="en-US" altLang="ko-KR" sz="1400" b="1" baseline="0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 service support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Insensitive service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only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Battery lifetime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Relatively short</a:t>
                      </a:r>
                    </a:p>
                    <a:p>
                      <a:pPr algn="ctr"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(e.g. one or two days)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As long as possible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b="1" dirty="0" smtClean="0">
                          <a:solidFill>
                            <a:srgbClr val="0070C0"/>
                          </a:solidFill>
                          <a:latin typeface="Calibri" panose="020F0502020204030204" pitchFamily="34" charset="0"/>
                        </a:rPr>
                        <a:t>Extremely long</a:t>
                      </a:r>
                      <a:endParaRPr lang="ko-KR" altLang="en-US" sz="1400" b="1" dirty="0">
                        <a:solidFill>
                          <a:srgbClr val="0070C0"/>
                        </a:solidFill>
                        <a:latin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1558" y="3212976"/>
            <a:ext cx="703833" cy="122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43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>
                <a:latin typeface="Calibri" panose="020F0502020204030204" pitchFamily="34" charset="0"/>
              </a:rPr>
              <a:t>Customers will typically wear smart watches as their secondary devices while holding smart phones as their primary devices. </a:t>
            </a:r>
          </a:p>
          <a:p>
            <a:r>
              <a:rPr lang="en-US" altLang="ko-KR" dirty="0" smtClean="0">
                <a:latin typeface="Calibri" panose="020F0502020204030204" pitchFamily="34" charset="0"/>
              </a:rPr>
              <a:t>A smart watch including USIM can stand alone from time to time e.g</a:t>
            </a:r>
            <a:r>
              <a:rPr lang="en-US" altLang="ko-KR" dirty="0">
                <a:latin typeface="Calibri" panose="020F0502020204030204" pitchFamily="34" charset="0"/>
              </a:rPr>
              <a:t>. while </a:t>
            </a:r>
            <a:r>
              <a:rPr lang="en-US" altLang="ko-KR" dirty="0" smtClean="0">
                <a:latin typeface="Calibri" panose="020F0502020204030204" pitchFamily="34" charset="0"/>
              </a:rPr>
              <a:t>a user is doing </a:t>
            </a:r>
            <a:r>
              <a:rPr lang="en-US" altLang="ko-KR" dirty="0">
                <a:latin typeface="Calibri" panose="020F0502020204030204" pitchFamily="34" charset="0"/>
              </a:rPr>
              <a:t>outdoor </a:t>
            </a:r>
            <a:r>
              <a:rPr lang="en-US" altLang="ko-KR" dirty="0" smtClean="0">
                <a:latin typeface="Calibri" panose="020F0502020204030204" pitchFamily="34" charset="0"/>
              </a:rPr>
              <a:t>activity.</a:t>
            </a: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lvl="1"/>
            <a:endParaRPr lang="en-US" altLang="ko-KR" dirty="0"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“A wearable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UE 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can leverage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the master </a:t>
            </a:r>
            <a:r>
              <a:rPr lang="en-US" altLang="ko-KR" dirty="0">
                <a:solidFill>
                  <a:srgbClr val="C00000"/>
                </a:solidFill>
                <a:latin typeface="Calibri" panose="020F0502020204030204" pitchFamily="34" charset="0"/>
              </a:rPr>
              <a:t>phone </a:t>
            </a:r>
            <a:r>
              <a:rPr lang="en-US" altLang="ko-KR" dirty="0" smtClean="0">
                <a:solidFill>
                  <a:srgbClr val="C00000"/>
                </a:solidFill>
                <a:latin typeface="Calibri" panose="020F0502020204030204" pitchFamily="34" charset="0"/>
              </a:rPr>
              <a:t>in proximity to enhance connectivity with power efficiency.”</a:t>
            </a:r>
            <a:endParaRPr lang="en-US" altLang="ko-KR" dirty="0">
              <a:solidFill>
                <a:srgbClr val="C00000"/>
              </a:solidFill>
              <a:latin typeface="Calibri" panose="020F0502020204030204" pitchFamily="34" charset="0"/>
            </a:endParaRPr>
          </a:p>
          <a:p>
            <a:pPr lvl="1"/>
            <a:endParaRPr lang="en-US" altLang="ko-KR" dirty="0" smtClean="0">
              <a:latin typeface="Calibri" panose="020F0502020204030204" pitchFamily="34" charset="0"/>
            </a:endParaRPr>
          </a:p>
          <a:p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Wearable and </a:t>
            </a:r>
            <a:r>
              <a:rPr lang="en-US" altLang="ko-KR" dirty="0" smtClean="0"/>
              <a:t>secondary UE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2894166"/>
            <a:ext cx="1131034" cy="217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102" y="3161592"/>
            <a:ext cx="1353418" cy="1779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왼쪽/오른쪽 화살표 5"/>
          <p:cNvSpPr/>
          <p:nvPr/>
        </p:nvSpPr>
        <p:spPr bwMode="auto">
          <a:xfrm>
            <a:off x="2309798" y="3403046"/>
            <a:ext cx="2505546" cy="1296144"/>
          </a:xfrm>
          <a:prstGeom prst="leftRightArrow">
            <a:avLst>
              <a:gd name="adj1" fmla="val 50000"/>
              <a:gd name="adj2" fmla="val 32561"/>
            </a:avLst>
          </a:prstGeom>
          <a:solidFill>
            <a:schemeClr val="accent1">
              <a:lumMod val="9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82952" y="2976926"/>
            <a:ext cx="2954015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We belong to the same user.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49017" y="4982398"/>
            <a:ext cx="1400127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In proximity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9640" y="3315254"/>
            <a:ext cx="1800200" cy="1542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아래로 구부러진 화살표 9"/>
          <p:cNvSpPr/>
          <p:nvPr/>
        </p:nvSpPr>
        <p:spPr bwMode="auto">
          <a:xfrm>
            <a:off x="6183496" y="2652890"/>
            <a:ext cx="1656184" cy="648072"/>
          </a:xfrm>
          <a:prstGeom prst="curvedDownArrow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1" name="위로 구부러진 화살표 10"/>
          <p:cNvSpPr/>
          <p:nvPr/>
        </p:nvSpPr>
        <p:spPr bwMode="auto">
          <a:xfrm>
            <a:off x="6111488" y="4838382"/>
            <a:ext cx="1656184" cy="678850"/>
          </a:xfrm>
          <a:prstGeom prst="curvedUpArrow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>
              <a:rot lat="0" lon="10800000" rev="0"/>
            </a:camera>
            <a:lightRig rig="threePt" dir="t"/>
          </a:scene3d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14425" y="2606134"/>
            <a:ext cx="1289134" cy="58477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Standalone</a:t>
            </a:r>
          </a:p>
          <a:p>
            <a:r>
              <a:rPr lang="en-US" altLang="ko-KR" i="1" dirty="0" smtClean="0">
                <a:solidFill>
                  <a:srgbClr val="C00000"/>
                </a:solidFill>
              </a:rPr>
              <a:t>device</a:t>
            </a:r>
            <a:endParaRPr lang="ko-KR" altLang="en-US" b="1" i="1" dirty="0" smtClean="0">
              <a:solidFill>
                <a:srgbClr val="C00000"/>
              </a:solidFill>
              <a:ea typeface="돋움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25870" y="2606134"/>
            <a:ext cx="1231426" cy="58477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Secondary</a:t>
            </a:r>
            <a:endParaRPr lang="en-US" altLang="ko-KR" i="1" dirty="0">
              <a:solidFill>
                <a:srgbClr val="C00000"/>
              </a:solidFill>
            </a:endParaRPr>
          </a:p>
          <a:p>
            <a:r>
              <a:rPr lang="en-US" altLang="ko-KR" b="1" i="1" dirty="0" smtClean="0">
                <a:solidFill>
                  <a:srgbClr val="C00000"/>
                </a:solidFill>
                <a:ea typeface="돋움" pitchFamily="50" charset="-127"/>
              </a:rPr>
              <a:t>device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89304" y="4982398"/>
            <a:ext cx="1799275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b="1" i="1" dirty="0" smtClean="0">
                <a:solidFill>
                  <a:srgbClr val="0070C0"/>
                </a:solidFill>
                <a:ea typeface="돋움" pitchFamily="50" charset="-127"/>
              </a:rPr>
              <a:t>Not in proximity</a:t>
            </a:r>
            <a:endParaRPr lang="ko-KR" altLang="en-US" b="1" i="1" dirty="0" smtClean="0">
              <a:solidFill>
                <a:srgbClr val="0070C0"/>
              </a:solidFill>
              <a:ea typeface="돋움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2186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The study on support of UE to Network relay via WLAN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WLAN is commercially used as direct communication between smart phones and wearable devices.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3GPP has already worked on “LTE/WLAN interworking and aggregation” which could be utilized to allow E-UTRAN to control UE to Network relay via WLAN.</a:t>
            </a: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Key Study Areas (1/2)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086" y="5053528"/>
            <a:ext cx="51911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706" y="2708920"/>
            <a:ext cx="365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94652" y="5259978"/>
            <a:ext cx="120943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 smtClean="0">
                <a:solidFill>
                  <a:srgbClr val="0070C0"/>
                </a:solidFill>
              </a:rPr>
              <a:t>WLAN</a:t>
            </a:r>
          </a:p>
          <a:p>
            <a:pPr>
              <a:defRPr/>
            </a:pPr>
            <a:r>
              <a:rPr lang="en-US" altLang="ko-KR" sz="1200" dirty="0" smtClean="0">
                <a:solidFill>
                  <a:schemeClr val="bg1">
                    <a:lumMod val="50000"/>
                  </a:schemeClr>
                </a:solidFill>
              </a:rPr>
              <a:t>or</a:t>
            </a:r>
          </a:p>
          <a:p>
            <a:pPr>
              <a:defRPr/>
            </a:pPr>
            <a:r>
              <a:rPr lang="en-US" altLang="ko-KR" sz="1200" dirty="0" smtClean="0">
                <a:solidFill>
                  <a:schemeClr val="bg1">
                    <a:lumMod val="50000"/>
                  </a:schemeClr>
                </a:solidFill>
              </a:rPr>
              <a:t>3GPP </a:t>
            </a:r>
            <a:r>
              <a:rPr lang="en-US" altLang="ko-KR" sz="1200" dirty="0" err="1" smtClean="0">
                <a:solidFill>
                  <a:schemeClr val="bg1">
                    <a:lumMod val="50000"/>
                  </a:schemeClr>
                </a:solidFill>
              </a:rPr>
              <a:t>sidelink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왼쪽/오른쪽 화살표 6"/>
          <p:cNvSpPr>
            <a:spLocks noChangeArrowheads="1"/>
          </p:cNvSpPr>
          <p:nvPr/>
        </p:nvSpPr>
        <p:spPr bwMode="auto">
          <a:xfrm rot="7964934">
            <a:off x="3502453" y="4075919"/>
            <a:ext cx="1454150" cy="303212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charset="-127"/>
            </a:endParaRPr>
          </a:p>
        </p:txBody>
      </p:sp>
      <p:cxnSp>
        <p:nvCxnSpPr>
          <p:cNvPr id="8" name="직선 화살표 연결선 7"/>
          <p:cNvCxnSpPr/>
          <p:nvPr/>
        </p:nvCxnSpPr>
        <p:spPr bwMode="auto">
          <a:xfrm>
            <a:off x="3808650" y="5259978"/>
            <a:ext cx="236061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sp>
        <p:nvSpPr>
          <p:cNvPr id="9" name="오른쪽 화살표 5"/>
          <p:cNvSpPr>
            <a:spLocks noChangeArrowheads="1"/>
          </p:cNvSpPr>
          <p:nvPr/>
        </p:nvSpPr>
        <p:spPr bwMode="auto">
          <a:xfrm rot="18765880">
            <a:off x="3710883" y="4343598"/>
            <a:ext cx="1389063" cy="333375"/>
          </a:xfrm>
          <a:prstGeom prst="rightArrow">
            <a:avLst>
              <a:gd name="adj1" fmla="val 50000"/>
              <a:gd name="adj2" fmla="val 49846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10" name="오른쪽 화살표 27"/>
          <p:cNvSpPr>
            <a:spLocks noChangeArrowheads="1"/>
          </p:cNvSpPr>
          <p:nvPr/>
        </p:nvSpPr>
        <p:spPr bwMode="auto">
          <a:xfrm>
            <a:off x="3891065" y="4825404"/>
            <a:ext cx="2217737" cy="331788"/>
          </a:xfrm>
          <a:prstGeom prst="rightArrow">
            <a:avLst>
              <a:gd name="adj1" fmla="val 50000"/>
              <a:gd name="adj2" fmla="val 50101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4988956" y="2868006"/>
            <a:ext cx="4411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latin typeface="Arial" charset="0"/>
                <a:ea typeface="돋움" pitchFamily="50" charset="-127"/>
              </a:rPr>
              <a:t>NW</a:t>
            </a:r>
          </a:p>
        </p:txBody>
      </p:sp>
      <p:sp>
        <p:nvSpPr>
          <p:cNvPr id="12" name="TextBox 39"/>
          <p:cNvSpPr txBox="1">
            <a:spLocks noChangeArrowheads="1"/>
          </p:cNvSpPr>
          <p:nvPr/>
        </p:nvSpPr>
        <p:spPr bwMode="auto">
          <a:xfrm>
            <a:off x="2941866" y="4667748"/>
            <a:ext cx="790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Relay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UE</a:t>
            </a:r>
          </a:p>
        </p:txBody>
      </p:sp>
      <p:sp>
        <p:nvSpPr>
          <p:cNvPr id="13" name="TextBox 39"/>
          <p:cNvSpPr txBox="1">
            <a:spLocks noChangeArrowheads="1"/>
          </p:cNvSpPr>
          <p:nvPr/>
        </p:nvSpPr>
        <p:spPr bwMode="auto">
          <a:xfrm>
            <a:off x="6096802" y="4683914"/>
            <a:ext cx="10061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Remote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UE</a:t>
            </a:r>
          </a:p>
        </p:txBody>
      </p:sp>
      <p:sp>
        <p:nvSpPr>
          <p:cNvPr id="14" name="TextBox 39"/>
          <p:cNvSpPr txBox="1">
            <a:spLocks noChangeArrowheads="1"/>
          </p:cNvSpPr>
          <p:nvPr/>
        </p:nvSpPr>
        <p:spPr bwMode="auto">
          <a:xfrm>
            <a:off x="4112423" y="4618709"/>
            <a:ext cx="11945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dirty="0" smtClean="0">
                <a:solidFill>
                  <a:srgbClr val="C00000"/>
                </a:solidFill>
                <a:latin typeface="Arial" charset="0"/>
              </a:rPr>
              <a:t>UE to NW relay</a:t>
            </a:r>
            <a:endParaRPr lang="en-US" altLang="ko-KR" sz="1100" b="1" dirty="0" smtClean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via WLAN</a:t>
            </a:r>
            <a:endParaRPr lang="ko-KR" altLang="en-US" sz="1100" b="1" dirty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724" y="5041698"/>
            <a:ext cx="792352" cy="10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직선 화살표 연결선 22"/>
          <p:cNvCxnSpPr/>
          <p:nvPr/>
        </p:nvCxnSpPr>
        <p:spPr bwMode="auto">
          <a:xfrm>
            <a:off x="3800872" y="5924977"/>
            <a:ext cx="236061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5179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>
                <a:latin typeface="Calibri" panose="020F0502020204030204" pitchFamily="34" charset="0"/>
              </a:rPr>
              <a:t>Service continuity </a:t>
            </a:r>
            <a:r>
              <a:rPr lang="en-US" altLang="ko-KR" dirty="0" smtClean="0">
                <a:latin typeface="Calibri" panose="020F0502020204030204" pitchFamily="34" charset="0"/>
              </a:rPr>
              <a:t>in switching between </a:t>
            </a:r>
            <a:r>
              <a:rPr lang="en-US" altLang="ko-KR" dirty="0" err="1" smtClean="0">
                <a:latin typeface="Calibri" panose="020F0502020204030204" pitchFamily="34" charset="0"/>
              </a:rPr>
              <a:t>Uu</a:t>
            </a:r>
            <a:r>
              <a:rPr lang="en-US" altLang="ko-KR" dirty="0" smtClean="0">
                <a:latin typeface="Calibri" panose="020F0502020204030204" pitchFamily="34" charset="0"/>
              </a:rPr>
              <a:t> connection and relayed connection via LTE </a:t>
            </a:r>
            <a:r>
              <a:rPr lang="en-US" altLang="ko-KR" dirty="0" err="1" smtClean="0">
                <a:latin typeface="Calibri" panose="020F0502020204030204" pitchFamily="34" charset="0"/>
              </a:rPr>
              <a:t>Sidelink</a:t>
            </a:r>
            <a:r>
              <a:rPr lang="en-US" altLang="ko-KR" dirty="0" smtClean="0">
                <a:latin typeface="Calibri" panose="020F0502020204030204" pitchFamily="34" charset="0"/>
              </a:rPr>
              <a:t> </a:t>
            </a:r>
            <a:r>
              <a:rPr lang="en-US" altLang="ko-KR" dirty="0" smtClean="0">
                <a:latin typeface="Calibri" panose="020F0502020204030204" pitchFamily="34" charset="0"/>
              </a:rPr>
              <a:t>/ WLAN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Short </a:t>
            </a:r>
            <a:r>
              <a:rPr lang="en-US" altLang="ko-KR" dirty="0">
                <a:latin typeface="Calibri" panose="020F0502020204030204" pitchFamily="34" charset="0"/>
              </a:rPr>
              <a:t>interruption in </a:t>
            </a:r>
            <a:r>
              <a:rPr lang="en-US" altLang="ko-KR" dirty="0" smtClean="0">
                <a:latin typeface="Calibri" panose="020F0502020204030204" pitchFamily="34" charset="0"/>
              </a:rPr>
              <a:t>switching between </a:t>
            </a:r>
            <a:r>
              <a:rPr lang="en-US" altLang="ko-KR" dirty="0" err="1" smtClean="0">
                <a:latin typeface="Calibri" panose="020F0502020204030204" pitchFamily="34" charset="0"/>
              </a:rPr>
              <a:t>Uu</a:t>
            </a:r>
            <a:r>
              <a:rPr lang="en-US" altLang="ko-KR" dirty="0" smtClean="0">
                <a:latin typeface="Calibri" panose="020F0502020204030204" pitchFamily="34" charset="0"/>
              </a:rPr>
              <a:t> connection and relayed connection </a:t>
            </a:r>
            <a:r>
              <a:rPr lang="en-US" altLang="ko-KR" dirty="0">
                <a:latin typeface="Calibri" panose="020F0502020204030204" pitchFamily="34" charset="0"/>
              </a:rPr>
              <a:t>e.g. for real time traffic.</a:t>
            </a:r>
            <a:endParaRPr lang="en-US" altLang="ko-KR" dirty="0" smtClean="0">
              <a:latin typeface="Calibri" panose="020F0502020204030204" pitchFamily="34" charset="0"/>
            </a:endParaRPr>
          </a:p>
          <a:p>
            <a:r>
              <a:rPr lang="en-US" altLang="ko-KR" dirty="0" smtClean="0">
                <a:latin typeface="Calibri" panose="020F0502020204030204" pitchFamily="34" charset="0"/>
              </a:rPr>
              <a:t>Mobility of UEs in the relayed connection</a:t>
            </a:r>
          </a:p>
          <a:p>
            <a:pPr lvl="1"/>
            <a:r>
              <a:rPr lang="en-US" altLang="ko-KR" dirty="0" smtClean="0">
                <a:latin typeface="Calibri" panose="020F0502020204030204" pitchFamily="34" charset="0"/>
              </a:rPr>
              <a:t>Support the case where both a remote UE and a relay UE are moving together while maintaining the relayed connection</a:t>
            </a: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endParaRPr lang="en-US" altLang="ko-KR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ko-KR" altLang="en-US" dirty="0">
              <a:latin typeface="Calibri" panose="020F050202020403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Key Study Areas </a:t>
            </a:r>
            <a:r>
              <a:rPr lang="en-US" altLang="ko-KR" dirty="0" smtClean="0"/>
              <a:t>(2/2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980" y="5291287"/>
            <a:ext cx="519113" cy="99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600" y="3501008"/>
            <a:ext cx="365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왼쪽/오른쪽 화살표 6"/>
          <p:cNvSpPr>
            <a:spLocks noChangeArrowheads="1"/>
          </p:cNvSpPr>
          <p:nvPr/>
        </p:nvSpPr>
        <p:spPr bwMode="auto">
          <a:xfrm rot="7964934">
            <a:off x="1853347" y="4491026"/>
            <a:ext cx="1454150" cy="303212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charset="-127"/>
            </a:endParaRPr>
          </a:p>
        </p:txBody>
      </p:sp>
      <p:sp>
        <p:nvSpPr>
          <p:cNvPr id="9" name="오른쪽 화살표 5"/>
          <p:cNvSpPr>
            <a:spLocks noChangeArrowheads="1"/>
          </p:cNvSpPr>
          <p:nvPr/>
        </p:nvSpPr>
        <p:spPr bwMode="auto">
          <a:xfrm rot="18765880">
            <a:off x="2061777" y="4758705"/>
            <a:ext cx="1389063" cy="333375"/>
          </a:xfrm>
          <a:prstGeom prst="rightArrow">
            <a:avLst>
              <a:gd name="adj1" fmla="val 50000"/>
              <a:gd name="adj2" fmla="val 49846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10" name="오른쪽 화살표 27"/>
          <p:cNvSpPr>
            <a:spLocks noChangeArrowheads="1"/>
          </p:cNvSpPr>
          <p:nvPr/>
        </p:nvSpPr>
        <p:spPr bwMode="auto">
          <a:xfrm>
            <a:off x="2241959" y="5240511"/>
            <a:ext cx="2217737" cy="331788"/>
          </a:xfrm>
          <a:prstGeom prst="rightArrow">
            <a:avLst>
              <a:gd name="adj1" fmla="val 50000"/>
              <a:gd name="adj2" fmla="val 50101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ko-KR" altLang="en-US">
              <a:ea typeface="굴림" charset="-127"/>
            </a:endParaRP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3339850" y="3660094"/>
            <a:ext cx="4411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latin typeface="Arial" charset="0"/>
                <a:ea typeface="돋움" pitchFamily="50" charset="-127"/>
              </a:rPr>
              <a:t>NW</a:t>
            </a:r>
          </a:p>
        </p:txBody>
      </p:sp>
      <p:sp>
        <p:nvSpPr>
          <p:cNvPr id="12" name="TextBox 39"/>
          <p:cNvSpPr txBox="1">
            <a:spLocks noChangeArrowheads="1"/>
          </p:cNvSpPr>
          <p:nvPr/>
        </p:nvSpPr>
        <p:spPr bwMode="auto">
          <a:xfrm>
            <a:off x="1292760" y="4905507"/>
            <a:ext cx="7904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Relay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UE</a:t>
            </a:r>
          </a:p>
        </p:txBody>
      </p:sp>
      <p:sp>
        <p:nvSpPr>
          <p:cNvPr id="13" name="TextBox 39"/>
          <p:cNvSpPr txBox="1">
            <a:spLocks noChangeArrowheads="1"/>
          </p:cNvSpPr>
          <p:nvPr/>
        </p:nvSpPr>
        <p:spPr bwMode="auto">
          <a:xfrm>
            <a:off x="4447696" y="4921673"/>
            <a:ext cx="100619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Remote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latin typeface="Arial" charset="0"/>
                <a:ea typeface="돋움" pitchFamily="50" charset="-127"/>
              </a:rPr>
              <a:t>UE</a:t>
            </a:r>
          </a:p>
        </p:txBody>
      </p:sp>
      <p:sp>
        <p:nvSpPr>
          <p:cNvPr id="14" name="TextBox 39"/>
          <p:cNvSpPr txBox="1">
            <a:spLocks noChangeArrowheads="1"/>
          </p:cNvSpPr>
          <p:nvPr/>
        </p:nvSpPr>
        <p:spPr bwMode="auto">
          <a:xfrm>
            <a:off x="2463317" y="5033816"/>
            <a:ext cx="119455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dirty="0" smtClean="0">
                <a:solidFill>
                  <a:srgbClr val="C00000"/>
                </a:solidFill>
                <a:latin typeface="Arial" charset="0"/>
              </a:rPr>
              <a:t>UE to NW relay</a:t>
            </a:r>
            <a:endParaRPr lang="en-US" altLang="ko-KR" sz="1100" b="1" dirty="0" smtClean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via WLAN</a:t>
            </a:r>
            <a:endParaRPr lang="ko-KR" altLang="en-US" sz="1100" b="1" dirty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</p:txBody>
      </p:sp>
      <p:sp>
        <p:nvSpPr>
          <p:cNvPr id="15" name="왼쪽/오른쪽 화살표 14"/>
          <p:cNvSpPr/>
          <p:nvPr/>
        </p:nvSpPr>
        <p:spPr bwMode="auto">
          <a:xfrm>
            <a:off x="5469224" y="5387835"/>
            <a:ext cx="1440160" cy="958029"/>
          </a:xfrm>
          <a:prstGeom prst="leftRightArrow">
            <a:avLst>
              <a:gd name="adj1" fmla="val 50000"/>
              <a:gd name="adj2" fmla="val 34986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104" y="3501008"/>
            <a:ext cx="365125" cy="91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왼쪽/오른쪽 화살표 16"/>
          <p:cNvSpPr>
            <a:spLocks noChangeArrowheads="1"/>
          </p:cNvSpPr>
          <p:nvPr/>
        </p:nvSpPr>
        <p:spPr bwMode="auto">
          <a:xfrm rot="2274840">
            <a:off x="6116834" y="4566282"/>
            <a:ext cx="1454150" cy="303212"/>
          </a:xfrm>
          <a:prstGeom prst="leftRightArrow">
            <a:avLst>
              <a:gd name="adj1" fmla="val 50000"/>
              <a:gd name="adj2" fmla="val 50001"/>
            </a:avLst>
          </a:prstGeom>
          <a:solidFill>
            <a:srgbClr val="FFC000"/>
          </a:solidFill>
          <a:ln>
            <a:noFill/>
          </a:ln>
          <a:extLst/>
        </p:spPr>
        <p:txBody>
          <a:bodyPr/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endParaRPr lang="ko-KR" altLang="en-US" sz="1000">
              <a:latin typeface="Arial" charset="0"/>
              <a:ea typeface="굴림" charset="-127"/>
            </a:endParaRPr>
          </a:p>
        </p:txBody>
      </p:sp>
      <p:sp>
        <p:nvSpPr>
          <p:cNvPr id="18" name="TextBox 39"/>
          <p:cNvSpPr txBox="1">
            <a:spLocks noChangeArrowheads="1"/>
          </p:cNvSpPr>
          <p:nvPr/>
        </p:nvSpPr>
        <p:spPr bwMode="auto">
          <a:xfrm>
            <a:off x="5541641" y="5657722"/>
            <a:ext cx="12843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0070C0"/>
                </a:solidFill>
                <a:latin typeface="Arial" charset="0"/>
              </a:rPr>
              <a:t>Service continuity</a:t>
            </a:r>
            <a:endParaRPr lang="en-US" altLang="ko-KR" sz="1000" dirty="0" smtClean="0">
              <a:solidFill>
                <a:srgbClr val="0070C0"/>
              </a:solidFill>
              <a:latin typeface="Arial" charset="0"/>
            </a:endParaRP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000" b="1" dirty="0" smtClean="0">
                <a:solidFill>
                  <a:srgbClr val="0070C0"/>
                </a:solidFill>
                <a:latin typeface="Arial" charset="0"/>
              </a:rPr>
              <a:t>under NW control</a:t>
            </a:r>
            <a:endParaRPr lang="ko-KR" altLang="en-US" sz="1000" b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19" name="TextBox 39"/>
          <p:cNvSpPr txBox="1">
            <a:spLocks noChangeArrowheads="1"/>
          </p:cNvSpPr>
          <p:nvPr/>
        </p:nvSpPr>
        <p:spPr bwMode="auto">
          <a:xfrm>
            <a:off x="6473737" y="3722583"/>
            <a:ext cx="4411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200" b="1" dirty="0" smtClean="0">
                <a:latin typeface="Arial" charset="0"/>
                <a:ea typeface="돋움" pitchFamily="50" charset="-127"/>
              </a:rPr>
              <a:t>NW</a:t>
            </a:r>
          </a:p>
        </p:txBody>
      </p:sp>
      <p:sp>
        <p:nvSpPr>
          <p:cNvPr id="20" name="TextBox 39"/>
          <p:cNvSpPr txBox="1">
            <a:spLocks noChangeArrowheads="1"/>
          </p:cNvSpPr>
          <p:nvPr/>
        </p:nvSpPr>
        <p:spPr bwMode="auto">
          <a:xfrm>
            <a:off x="6215981" y="4494505"/>
            <a:ext cx="1397806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10000"/>
              </a:spcBef>
              <a:buClr>
                <a:srgbClr val="C00000"/>
              </a:buClr>
              <a:buSzPct val="70000"/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10000"/>
              </a:spcBef>
              <a:buSzPct val="70000"/>
              <a:buFont typeface="Arial" charset="0"/>
              <a:buChar char="•"/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5000"/>
              </a:spcBef>
              <a:buSzPct val="70000"/>
              <a:buFont typeface="Arial" charset="0"/>
              <a:buChar char="–"/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5000"/>
              </a:spcBef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charset="0"/>
              <a:buChar char="»"/>
              <a:defRPr sz="1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Connection </a:t>
            </a:r>
          </a:p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r>
              <a:rPr lang="en-US" altLang="ko-KR" sz="1100" b="1" dirty="0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on </a:t>
            </a:r>
            <a:r>
              <a:rPr lang="en-US" altLang="ko-KR" sz="1100" b="1" dirty="0" err="1" smtClean="0">
                <a:solidFill>
                  <a:srgbClr val="C00000"/>
                </a:solidFill>
                <a:latin typeface="Arial" charset="0"/>
                <a:ea typeface="돋움" pitchFamily="50" charset="-127"/>
              </a:rPr>
              <a:t>Uu</a:t>
            </a:r>
            <a:endParaRPr lang="ko-KR" altLang="en-US" sz="1100" b="1" dirty="0">
              <a:solidFill>
                <a:srgbClr val="C00000"/>
              </a:solidFill>
              <a:latin typeface="Arial" charset="0"/>
              <a:ea typeface="돋움" pitchFamily="50" charset="-127"/>
            </a:endParaRP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4618" y="5279457"/>
            <a:ext cx="792352" cy="10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968" y="5236235"/>
            <a:ext cx="792352" cy="104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753324" y="5780895"/>
            <a:ext cx="1209434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200" dirty="0" smtClean="0">
                <a:solidFill>
                  <a:srgbClr val="0070C0"/>
                </a:solidFill>
              </a:rPr>
              <a:t>WLAN</a:t>
            </a:r>
          </a:p>
          <a:p>
            <a:pPr>
              <a:defRPr/>
            </a:pPr>
            <a:r>
              <a:rPr lang="en-US" altLang="ko-KR" sz="1200" dirty="0" smtClean="0">
                <a:solidFill>
                  <a:schemeClr val="bg1">
                    <a:lumMod val="50000"/>
                  </a:schemeClr>
                </a:solidFill>
              </a:rPr>
              <a:t>or</a:t>
            </a:r>
          </a:p>
          <a:p>
            <a:pPr>
              <a:defRPr/>
            </a:pPr>
            <a:r>
              <a:rPr lang="en-US" altLang="ko-KR" sz="1200" dirty="0" smtClean="0">
                <a:solidFill>
                  <a:schemeClr val="bg1">
                    <a:lumMod val="50000"/>
                  </a:schemeClr>
                </a:solidFill>
              </a:rPr>
              <a:t>3GPP </a:t>
            </a:r>
            <a:r>
              <a:rPr lang="en-US" altLang="ko-KR" sz="1200" dirty="0" err="1" smtClean="0">
                <a:solidFill>
                  <a:schemeClr val="bg1">
                    <a:lumMod val="50000"/>
                  </a:schemeClr>
                </a:solidFill>
              </a:rPr>
              <a:t>sidelink</a:t>
            </a:r>
            <a:endParaRPr lang="ko-KR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5" name="직선 화살표 연결선 24"/>
          <p:cNvCxnSpPr/>
          <p:nvPr/>
        </p:nvCxnSpPr>
        <p:spPr bwMode="auto">
          <a:xfrm>
            <a:off x="2167322" y="5780895"/>
            <a:ext cx="236061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rgbClr val="0070C0"/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26" name="직선 화살표 연결선 25"/>
          <p:cNvCxnSpPr/>
          <p:nvPr/>
        </p:nvCxnSpPr>
        <p:spPr bwMode="auto">
          <a:xfrm>
            <a:off x="2159544" y="6445894"/>
            <a:ext cx="2360612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72279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94927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altLang="ko-KR" dirty="0">
                <a:latin typeface="Calibri" panose="020F0502020204030204" pitchFamily="34" charset="0"/>
              </a:rPr>
              <a:t>The study is led by RAN2. (No RAN1 TU)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ko-KR" dirty="0" smtClean="0">
                <a:latin typeface="Calibri" panose="020F0502020204030204" pitchFamily="34" charset="0"/>
              </a:rPr>
              <a:t>The study is scheduled to </a:t>
            </a:r>
            <a:r>
              <a:rPr lang="en-US" altLang="ko-KR" dirty="0" smtClean="0">
                <a:latin typeface="Calibri" panose="020F0502020204030204" pitchFamily="34" charset="0"/>
              </a:rPr>
              <a:t>complete </a:t>
            </a:r>
            <a:r>
              <a:rPr lang="en-US" altLang="ko-KR" dirty="0" smtClean="0">
                <a:latin typeface="Calibri" panose="020F0502020204030204" pitchFamily="34" charset="0"/>
              </a:rPr>
              <a:t>by September 2016.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altLang="ko-KR" dirty="0" smtClean="0">
                <a:latin typeface="Calibri" panose="020F0502020204030204" pitchFamily="34" charset="0"/>
              </a:rPr>
              <a:t>The follow-up work </a:t>
            </a:r>
            <a:r>
              <a:rPr lang="en-US" altLang="ko-KR" dirty="0" smtClean="0">
                <a:latin typeface="Calibri" panose="020F0502020204030204" pitchFamily="34" charset="0"/>
              </a:rPr>
              <a:t>is proposed to complete in </a:t>
            </a:r>
            <a:r>
              <a:rPr lang="en-US" altLang="ko-KR" dirty="0" smtClean="0">
                <a:latin typeface="Calibri" panose="020F0502020204030204" pitchFamily="34" charset="0"/>
              </a:rPr>
              <a:t>Rel-14.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Study Plan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395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14745</TotalTime>
  <Words>397</Words>
  <Application>Microsoft Office PowerPoint</Application>
  <PresentationFormat>A4 용지(210x297mm)</PresentationFormat>
  <Paragraphs>87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2014_WTS_PPT양식_Beta_r1</vt:lpstr>
      <vt:lpstr>Motivation for New SI  Enhancements of relayed COnnection via WLAN and LTE Sidelink (ECO)</vt:lpstr>
      <vt:lpstr>Why is a wearable device special?</vt:lpstr>
      <vt:lpstr>Wearable and secondary UE</vt:lpstr>
      <vt:lpstr>Key Study Areas (1/2)</vt:lpstr>
      <vt:lpstr>Key Study Areas (2/2)</vt:lpstr>
      <vt:lpstr>Proposed Study Plan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Youngdae Lee</cp:lastModifiedBy>
  <cp:revision>445</cp:revision>
  <dcterms:created xsi:type="dcterms:W3CDTF">2014-06-23T02:51:18Z</dcterms:created>
  <dcterms:modified xsi:type="dcterms:W3CDTF">2016-02-29T11:28:07Z</dcterms:modified>
</cp:coreProperties>
</file>