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260" r:id="rId3"/>
    <p:sldId id="262" r:id="rId4"/>
    <p:sldId id="263" r:id="rId5"/>
    <p:sldId id="264" r:id="rId6"/>
    <p:sldId id="261" r:id="rId7"/>
    <p:sldId id="265" r:id="rId8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11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62"/>
            <p14:sldId id="263"/>
            <p14:sldId id="264"/>
            <p14:sldId id="261"/>
            <p14:sldId id="26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70" d="100"/>
          <a:sy n="70" d="100"/>
        </p:scale>
        <p:origin x="-1140" y="-10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ata\SVN\Liger\LTE%20Unlicenced\3GPP\WID%20256QAM%20UL\Simulation%20dat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64QAM</c:v>
                </c:pt>
              </c:strCache>
            </c:strRef>
          </c:tx>
          <c:spPr>
            <a:solidFill>
              <a:schemeClr val="tx2">
                <a:lumMod val="25000"/>
                <a:lumOff val="75000"/>
              </a:schemeClr>
            </a:solidFill>
          </c:spPr>
          <c:invertIfNegative val="0"/>
          <c:cat>
            <c:strRef>
              <c:f>Sheet1!$B$1:$D$1</c:f>
              <c:strCache>
                <c:ptCount val="3"/>
                <c:pt idx="0">
                  <c:v>low load</c:v>
                </c:pt>
                <c:pt idx="1">
                  <c:v>medium load</c:v>
                </c:pt>
                <c:pt idx="2">
                  <c:v>high load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43</c:v>
                </c:pt>
                <c:pt idx="1">
                  <c:v>12</c:v>
                </c:pt>
                <c:pt idx="2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256QAM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</c:spPr>
          <c:invertIfNegative val="0"/>
          <c:cat>
            <c:strRef>
              <c:f>Sheet1!$B$1:$D$1</c:f>
              <c:strCache>
                <c:ptCount val="3"/>
                <c:pt idx="0">
                  <c:v>low load</c:v>
                </c:pt>
                <c:pt idx="1">
                  <c:v>medium load</c:v>
                </c:pt>
                <c:pt idx="2">
                  <c:v>high load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60</c:v>
                </c:pt>
                <c:pt idx="1">
                  <c:v>31</c:v>
                </c:pt>
                <c:pt idx="2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433920"/>
        <c:axId val="40550400"/>
      </c:barChart>
      <c:catAx>
        <c:axId val="40433920"/>
        <c:scaling>
          <c:orientation val="minMax"/>
        </c:scaling>
        <c:delete val="0"/>
        <c:axPos val="b"/>
        <c:majorTickMark val="out"/>
        <c:minorTickMark val="none"/>
        <c:tickLblPos val="nextTo"/>
        <c:crossAx val="40550400"/>
        <c:crosses val="autoZero"/>
        <c:auto val="1"/>
        <c:lblAlgn val="ctr"/>
        <c:lblOffset val="100"/>
        <c:noMultiLvlLbl val="0"/>
      </c:catAx>
      <c:valAx>
        <c:axId val="40550400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404339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2015-08-03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© Ericsson AB 2016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2015-08-03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2016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2015-08-03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C7CA5A-A64A-487E-8535-12024BF61171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2015-08-03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B2930D-F618-4D8E-ABFA-057931048119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2600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2015-08-03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1EF8EC-E804-4120-9079-332FF421809F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1636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2015-08-03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738C9AA-BEA8-4E68-A669-68A978E995BF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7183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2015-08-03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AD6FBF5-7A99-4617-9BE9-051C4F55C8F1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096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2015-08-03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9C48BE8-A986-4372-B982-A75AA321268B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191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2015-08-03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F3B1BD-5ED1-4E33-9FF0-FAC89F6ABDF6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141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Public  |  © Ericsson AB 2016  |  2015-08-03  |  Page </a:t>
            </a:r>
            <a:fld id="{2D71992B-1BC8-488D-AEBD-78B799AD137C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Motivation for Work Item on UL 256QAM for LTE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Ericsson</a:t>
            </a:r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251809" y="231264"/>
            <a:ext cx="543796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RAN #71, </a:t>
            </a:r>
            <a:r>
              <a:rPr lang="en-US" dirty="0" err="1" smtClean="0"/>
              <a:t>Göteborg</a:t>
            </a:r>
            <a:r>
              <a:rPr lang="en-US" dirty="0" smtClean="0"/>
              <a:t>, Sweden, Mar. 7-10 2016 </a:t>
            </a:r>
          </a:p>
          <a:p>
            <a:r>
              <a:rPr lang="en-US" dirty="0" smtClean="0"/>
              <a:t>AI 10.1.1</a:t>
            </a:r>
          </a:p>
          <a:p>
            <a:r>
              <a:rPr lang="en-US" smtClean="0"/>
              <a:t>RP-160196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406" y="1325084"/>
            <a:ext cx="5195734" cy="4218997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Demand in higher data rate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0" y="5683079"/>
            <a:ext cx="9144000" cy="79960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Higher spectral efficiency is one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smtClean="0">
                <a:solidFill>
                  <a:schemeClr val="bg1"/>
                </a:solidFill>
              </a:rPr>
              <a:t>of multiple ways that are needed to meet the increased data rate demand</a:t>
            </a: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 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60366" y="4987106"/>
            <a:ext cx="15135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Ericsson mobility report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522030"/>
            <a:ext cx="8351839" cy="38520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Small Cells deployments</a:t>
            </a:r>
          </a:p>
          <a:p>
            <a:pPr marL="0" indent="0" algn="ctr">
              <a:buNone/>
            </a:pPr>
            <a:r>
              <a:rPr lang="en-US" sz="1800" dirty="0" smtClean="0"/>
              <a:t>In both licensed and unlicensed spectrum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Many receive antennas at </a:t>
            </a:r>
            <a:r>
              <a:rPr lang="en-US" dirty="0" err="1" smtClean="0"/>
              <a:t>eNB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Cases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3783651" y="2475294"/>
            <a:ext cx="2052899" cy="827728"/>
            <a:chOff x="3783651" y="2753264"/>
            <a:chExt cx="2052899" cy="827728"/>
          </a:xfrm>
        </p:grpSpPr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4423485" y="3199198"/>
              <a:ext cx="639834" cy="381794"/>
            </a:xfrm>
            <a:custGeom>
              <a:avLst/>
              <a:gdLst>
                <a:gd name="T0" fmla="*/ 78 w 451"/>
                <a:gd name="T1" fmla="*/ 30 h 407"/>
                <a:gd name="T2" fmla="*/ 67 w 451"/>
                <a:gd name="T3" fmla="*/ 169 h 407"/>
                <a:gd name="T4" fmla="*/ 78 w 451"/>
                <a:gd name="T5" fmla="*/ 157 h 407"/>
                <a:gd name="T6" fmla="*/ 94 w 451"/>
                <a:gd name="T7" fmla="*/ 57 h 407"/>
                <a:gd name="T8" fmla="*/ 100 w 451"/>
                <a:gd name="T9" fmla="*/ 144 h 407"/>
                <a:gd name="T10" fmla="*/ 93 w 451"/>
                <a:gd name="T11" fmla="*/ 99 h 407"/>
                <a:gd name="T12" fmla="*/ 16 w 451"/>
                <a:gd name="T13" fmla="*/ 99 h 407"/>
                <a:gd name="T14" fmla="*/ 40 w 451"/>
                <a:gd name="T15" fmla="*/ 3 h 407"/>
                <a:gd name="T16" fmla="*/ 45 w 451"/>
                <a:gd name="T17" fmla="*/ 198 h 407"/>
                <a:gd name="T18" fmla="*/ 16 w 451"/>
                <a:gd name="T19" fmla="*/ 99 h 407"/>
                <a:gd name="T20" fmla="*/ 227 w 451"/>
                <a:gd name="T21" fmla="*/ 185 h 407"/>
                <a:gd name="T22" fmla="*/ 238 w 451"/>
                <a:gd name="T23" fmla="*/ 196 h 407"/>
                <a:gd name="T24" fmla="*/ 227 w 451"/>
                <a:gd name="T25" fmla="*/ 3 h 407"/>
                <a:gd name="T26" fmla="*/ 178 w 451"/>
                <a:gd name="T27" fmla="*/ 144 h 407"/>
                <a:gd name="T28" fmla="*/ 183 w 451"/>
                <a:gd name="T29" fmla="*/ 57 h 407"/>
                <a:gd name="T30" fmla="*/ 185 w 451"/>
                <a:gd name="T31" fmla="*/ 99 h 407"/>
                <a:gd name="T32" fmla="*/ 223 w 451"/>
                <a:gd name="T33" fmla="*/ 99 h 407"/>
                <a:gd name="T34" fmla="*/ 205 w 451"/>
                <a:gd name="T35" fmla="*/ 171 h 407"/>
                <a:gd name="T36" fmla="*/ 211 w 451"/>
                <a:gd name="T37" fmla="*/ 30 h 407"/>
                <a:gd name="T38" fmla="*/ 223 w 451"/>
                <a:gd name="T39" fmla="*/ 99 h 407"/>
                <a:gd name="T40" fmla="*/ 451 w 451"/>
                <a:gd name="T41" fmla="*/ 290 h 407"/>
                <a:gd name="T42" fmla="*/ 145 w 451"/>
                <a:gd name="T43" fmla="*/ 101 h 407"/>
                <a:gd name="T44" fmla="*/ 129 w 451"/>
                <a:gd name="T45" fmla="*/ 392 h 407"/>
                <a:gd name="T46" fmla="*/ 451 w 451"/>
                <a:gd name="T47" fmla="*/ 392 h 407"/>
                <a:gd name="T48" fmla="*/ 435 w 451"/>
                <a:gd name="T49" fmla="*/ 336 h 407"/>
                <a:gd name="T50" fmla="*/ 145 w 451"/>
                <a:gd name="T51" fmla="*/ 370 h 407"/>
                <a:gd name="T52" fmla="*/ 435 w 451"/>
                <a:gd name="T53" fmla="*/ 291 h 407"/>
                <a:gd name="T54" fmla="*/ 375 w 451"/>
                <a:gd name="T55" fmla="*/ 312 h 407"/>
                <a:gd name="T56" fmla="*/ 375 w 451"/>
                <a:gd name="T57" fmla="*/ 370 h 407"/>
                <a:gd name="T58" fmla="*/ 413 w 451"/>
                <a:gd name="T59" fmla="*/ 320 h 407"/>
                <a:gd name="T60" fmla="*/ 166 w 451"/>
                <a:gd name="T61" fmla="*/ 320 h 407"/>
                <a:gd name="T62" fmla="*/ 182 w 451"/>
                <a:gd name="T63" fmla="*/ 363 h 407"/>
                <a:gd name="T64" fmla="*/ 166 w 451"/>
                <a:gd name="T65" fmla="*/ 320 h 407"/>
                <a:gd name="T66" fmla="*/ 242 w 451"/>
                <a:gd name="T67" fmla="*/ 371 h 407"/>
                <a:gd name="T68" fmla="*/ 242 w 451"/>
                <a:gd name="T69" fmla="*/ 312 h 407"/>
                <a:gd name="T70" fmla="*/ 200 w 451"/>
                <a:gd name="T71" fmla="*/ 363 h 407"/>
                <a:gd name="T72" fmla="*/ 216 w 451"/>
                <a:gd name="T73" fmla="*/ 320 h 407"/>
                <a:gd name="T74" fmla="*/ 269 w 451"/>
                <a:gd name="T75" fmla="*/ 320 h 407"/>
                <a:gd name="T76" fmla="*/ 285 w 451"/>
                <a:gd name="T77" fmla="*/ 363 h 407"/>
                <a:gd name="T78" fmla="*/ 269 w 451"/>
                <a:gd name="T79" fmla="*/ 320 h 407"/>
                <a:gd name="T80" fmla="*/ 303 w 451"/>
                <a:gd name="T81" fmla="*/ 362 h 407"/>
                <a:gd name="T82" fmla="*/ 349 w 451"/>
                <a:gd name="T83" fmla="*/ 362 h 407"/>
                <a:gd name="T84" fmla="*/ 311 w 451"/>
                <a:gd name="T85" fmla="*/ 312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1" h="407">
                  <a:moveTo>
                    <a:pt x="54" y="99"/>
                  </a:moveTo>
                  <a:cubicBezTo>
                    <a:pt x="54" y="78"/>
                    <a:pt x="62" y="57"/>
                    <a:pt x="78" y="41"/>
                  </a:cubicBezTo>
                  <a:cubicBezTo>
                    <a:pt x="81" y="38"/>
                    <a:pt x="81" y="33"/>
                    <a:pt x="78" y="30"/>
                  </a:cubicBezTo>
                  <a:cubicBezTo>
                    <a:pt x="75" y="27"/>
                    <a:pt x="70" y="27"/>
                    <a:pt x="67" y="30"/>
                  </a:cubicBezTo>
                  <a:cubicBezTo>
                    <a:pt x="48" y="49"/>
                    <a:pt x="38" y="74"/>
                    <a:pt x="38" y="99"/>
                  </a:cubicBezTo>
                  <a:cubicBezTo>
                    <a:pt x="38" y="124"/>
                    <a:pt x="48" y="150"/>
                    <a:pt x="67" y="169"/>
                  </a:cubicBezTo>
                  <a:cubicBezTo>
                    <a:pt x="69" y="170"/>
                    <a:pt x="71" y="171"/>
                    <a:pt x="73" y="171"/>
                  </a:cubicBezTo>
                  <a:cubicBezTo>
                    <a:pt x="75" y="171"/>
                    <a:pt x="77" y="170"/>
                    <a:pt x="78" y="169"/>
                  </a:cubicBezTo>
                  <a:cubicBezTo>
                    <a:pt x="81" y="166"/>
                    <a:pt x="81" y="160"/>
                    <a:pt x="78" y="157"/>
                  </a:cubicBezTo>
                  <a:cubicBezTo>
                    <a:pt x="62" y="141"/>
                    <a:pt x="54" y="120"/>
                    <a:pt x="54" y="99"/>
                  </a:cubicBezTo>
                  <a:close/>
                  <a:moveTo>
                    <a:pt x="106" y="57"/>
                  </a:moveTo>
                  <a:cubicBezTo>
                    <a:pt x="102" y="54"/>
                    <a:pt x="97" y="54"/>
                    <a:pt x="94" y="57"/>
                  </a:cubicBezTo>
                  <a:cubicBezTo>
                    <a:pt x="83" y="69"/>
                    <a:pt x="77" y="84"/>
                    <a:pt x="77" y="99"/>
                  </a:cubicBezTo>
                  <a:cubicBezTo>
                    <a:pt x="77" y="115"/>
                    <a:pt x="83" y="130"/>
                    <a:pt x="94" y="141"/>
                  </a:cubicBezTo>
                  <a:cubicBezTo>
                    <a:pt x="96" y="143"/>
                    <a:pt x="98" y="144"/>
                    <a:pt x="100" y="144"/>
                  </a:cubicBezTo>
                  <a:cubicBezTo>
                    <a:pt x="102" y="144"/>
                    <a:pt x="104" y="143"/>
                    <a:pt x="106" y="141"/>
                  </a:cubicBezTo>
                  <a:cubicBezTo>
                    <a:pt x="109" y="138"/>
                    <a:pt x="109" y="133"/>
                    <a:pt x="106" y="130"/>
                  </a:cubicBezTo>
                  <a:cubicBezTo>
                    <a:pt x="97" y="122"/>
                    <a:pt x="93" y="110"/>
                    <a:pt x="93" y="99"/>
                  </a:cubicBezTo>
                  <a:cubicBezTo>
                    <a:pt x="93" y="88"/>
                    <a:pt x="97" y="77"/>
                    <a:pt x="106" y="69"/>
                  </a:cubicBezTo>
                  <a:cubicBezTo>
                    <a:pt x="109" y="65"/>
                    <a:pt x="109" y="60"/>
                    <a:pt x="106" y="57"/>
                  </a:cubicBezTo>
                  <a:close/>
                  <a:moveTo>
                    <a:pt x="16" y="99"/>
                  </a:moveTo>
                  <a:cubicBezTo>
                    <a:pt x="16" y="68"/>
                    <a:pt x="27" y="38"/>
                    <a:pt x="51" y="14"/>
                  </a:cubicBezTo>
                  <a:cubicBezTo>
                    <a:pt x="54" y="11"/>
                    <a:pt x="54" y="6"/>
                    <a:pt x="51" y="3"/>
                  </a:cubicBezTo>
                  <a:cubicBezTo>
                    <a:pt x="48" y="0"/>
                    <a:pt x="43" y="0"/>
                    <a:pt x="40" y="3"/>
                  </a:cubicBezTo>
                  <a:cubicBezTo>
                    <a:pt x="13" y="29"/>
                    <a:pt x="0" y="64"/>
                    <a:pt x="0" y="99"/>
                  </a:cubicBezTo>
                  <a:cubicBezTo>
                    <a:pt x="0" y="134"/>
                    <a:pt x="13" y="169"/>
                    <a:pt x="40" y="196"/>
                  </a:cubicBezTo>
                  <a:cubicBezTo>
                    <a:pt x="41" y="197"/>
                    <a:pt x="43" y="198"/>
                    <a:pt x="45" y="198"/>
                  </a:cubicBezTo>
                  <a:cubicBezTo>
                    <a:pt x="47" y="198"/>
                    <a:pt x="49" y="197"/>
                    <a:pt x="51" y="196"/>
                  </a:cubicBezTo>
                  <a:cubicBezTo>
                    <a:pt x="54" y="193"/>
                    <a:pt x="54" y="188"/>
                    <a:pt x="51" y="185"/>
                  </a:cubicBezTo>
                  <a:cubicBezTo>
                    <a:pt x="27" y="161"/>
                    <a:pt x="16" y="130"/>
                    <a:pt x="16" y="99"/>
                  </a:cubicBezTo>
                  <a:close/>
                  <a:moveTo>
                    <a:pt x="227" y="14"/>
                  </a:moveTo>
                  <a:cubicBezTo>
                    <a:pt x="250" y="38"/>
                    <a:pt x="262" y="68"/>
                    <a:pt x="262" y="99"/>
                  </a:cubicBezTo>
                  <a:cubicBezTo>
                    <a:pt x="262" y="130"/>
                    <a:pt x="250" y="161"/>
                    <a:pt x="227" y="185"/>
                  </a:cubicBezTo>
                  <a:cubicBezTo>
                    <a:pt x="224" y="188"/>
                    <a:pt x="224" y="193"/>
                    <a:pt x="227" y="196"/>
                  </a:cubicBezTo>
                  <a:cubicBezTo>
                    <a:pt x="228" y="197"/>
                    <a:pt x="230" y="198"/>
                    <a:pt x="232" y="198"/>
                  </a:cubicBezTo>
                  <a:cubicBezTo>
                    <a:pt x="234" y="198"/>
                    <a:pt x="236" y="197"/>
                    <a:pt x="238" y="196"/>
                  </a:cubicBezTo>
                  <a:cubicBezTo>
                    <a:pt x="265" y="169"/>
                    <a:pt x="278" y="134"/>
                    <a:pt x="278" y="99"/>
                  </a:cubicBezTo>
                  <a:cubicBezTo>
                    <a:pt x="278" y="64"/>
                    <a:pt x="265" y="29"/>
                    <a:pt x="238" y="3"/>
                  </a:cubicBezTo>
                  <a:cubicBezTo>
                    <a:pt x="235" y="0"/>
                    <a:pt x="230" y="0"/>
                    <a:pt x="227" y="3"/>
                  </a:cubicBezTo>
                  <a:cubicBezTo>
                    <a:pt x="224" y="6"/>
                    <a:pt x="224" y="11"/>
                    <a:pt x="227" y="14"/>
                  </a:cubicBezTo>
                  <a:close/>
                  <a:moveTo>
                    <a:pt x="172" y="141"/>
                  </a:moveTo>
                  <a:cubicBezTo>
                    <a:pt x="174" y="143"/>
                    <a:pt x="176" y="144"/>
                    <a:pt x="178" y="144"/>
                  </a:cubicBezTo>
                  <a:cubicBezTo>
                    <a:pt x="180" y="144"/>
                    <a:pt x="182" y="143"/>
                    <a:pt x="184" y="141"/>
                  </a:cubicBezTo>
                  <a:cubicBezTo>
                    <a:pt x="195" y="130"/>
                    <a:pt x="201" y="115"/>
                    <a:pt x="201" y="99"/>
                  </a:cubicBezTo>
                  <a:cubicBezTo>
                    <a:pt x="201" y="84"/>
                    <a:pt x="195" y="69"/>
                    <a:pt x="183" y="57"/>
                  </a:cubicBezTo>
                  <a:cubicBezTo>
                    <a:pt x="180" y="54"/>
                    <a:pt x="175" y="54"/>
                    <a:pt x="172" y="57"/>
                  </a:cubicBezTo>
                  <a:cubicBezTo>
                    <a:pt x="169" y="60"/>
                    <a:pt x="169" y="65"/>
                    <a:pt x="172" y="69"/>
                  </a:cubicBezTo>
                  <a:cubicBezTo>
                    <a:pt x="181" y="77"/>
                    <a:pt x="185" y="88"/>
                    <a:pt x="185" y="99"/>
                  </a:cubicBezTo>
                  <a:cubicBezTo>
                    <a:pt x="185" y="110"/>
                    <a:pt x="181" y="122"/>
                    <a:pt x="172" y="130"/>
                  </a:cubicBezTo>
                  <a:cubicBezTo>
                    <a:pt x="169" y="133"/>
                    <a:pt x="169" y="138"/>
                    <a:pt x="172" y="141"/>
                  </a:cubicBezTo>
                  <a:close/>
                  <a:moveTo>
                    <a:pt x="223" y="99"/>
                  </a:moveTo>
                  <a:cubicBezTo>
                    <a:pt x="223" y="120"/>
                    <a:pt x="215" y="141"/>
                    <a:pt x="199" y="157"/>
                  </a:cubicBezTo>
                  <a:cubicBezTo>
                    <a:pt x="196" y="160"/>
                    <a:pt x="196" y="166"/>
                    <a:pt x="199" y="169"/>
                  </a:cubicBezTo>
                  <a:cubicBezTo>
                    <a:pt x="201" y="170"/>
                    <a:pt x="203" y="171"/>
                    <a:pt x="205" y="171"/>
                  </a:cubicBezTo>
                  <a:cubicBezTo>
                    <a:pt x="207" y="171"/>
                    <a:pt x="209" y="170"/>
                    <a:pt x="211" y="169"/>
                  </a:cubicBezTo>
                  <a:cubicBezTo>
                    <a:pt x="230" y="150"/>
                    <a:pt x="239" y="124"/>
                    <a:pt x="239" y="99"/>
                  </a:cubicBezTo>
                  <a:cubicBezTo>
                    <a:pt x="239" y="74"/>
                    <a:pt x="230" y="49"/>
                    <a:pt x="211" y="30"/>
                  </a:cubicBezTo>
                  <a:cubicBezTo>
                    <a:pt x="208" y="27"/>
                    <a:pt x="203" y="27"/>
                    <a:pt x="199" y="30"/>
                  </a:cubicBezTo>
                  <a:cubicBezTo>
                    <a:pt x="196" y="33"/>
                    <a:pt x="196" y="38"/>
                    <a:pt x="199" y="41"/>
                  </a:cubicBezTo>
                  <a:cubicBezTo>
                    <a:pt x="215" y="57"/>
                    <a:pt x="223" y="78"/>
                    <a:pt x="223" y="99"/>
                  </a:cubicBezTo>
                  <a:close/>
                  <a:moveTo>
                    <a:pt x="443" y="312"/>
                  </a:moveTo>
                  <a:cubicBezTo>
                    <a:pt x="447" y="312"/>
                    <a:pt x="451" y="309"/>
                    <a:pt x="451" y="304"/>
                  </a:cubicBezTo>
                  <a:cubicBezTo>
                    <a:pt x="451" y="290"/>
                    <a:pt x="451" y="290"/>
                    <a:pt x="451" y="290"/>
                  </a:cubicBezTo>
                  <a:cubicBezTo>
                    <a:pt x="451" y="281"/>
                    <a:pt x="444" y="275"/>
                    <a:pt x="436" y="275"/>
                  </a:cubicBezTo>
                  <a:cubicBezTo>
                    <a:pt x="145" y="275"/>
                    <a:pt x="145" y="275"/>
                    <a:pt x="145" y="275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97"/>
                    <a:pt x="141" y="93"/>
                    <a:pt x="137" y="93"/>
                  </a:cubicBezTo>
                  <a:cubicBezTo>
                    <a:pt x="133" y="93"/>
                    <a:pt x="129" y="97"/>
                    <a:pt x="129" y="101"/>
                  </a:cubicBezTo>
                  <a:cubicBezTo>
                    <a:pt x="129" y="392"/>
                    <a:pt x="129" y="392"/>
                    <a:pt x="129" y="392"/>
                  </a:cubicBezTo>
                  <a:cubicBezTo>
                    <a:pt x="129" y="400"/>
                    <a:pt x="136" y="407"/>
                    <a:pt x="144" y="407"/>
                  </a:cubicBezTo>
                  <a:cubicBezTo>
                    <a:pt x="436" y="407"/>
                    <a:pt x="436" y="407"/>
                    <a:pt x="436" y="407"/>
                  </a:cubicBezTo>
                  <a:cubicBezTo>
                    <a:pt x="444" y="407"/>
                    <a:pt x="451" y="400"/>
                    <a:pt x="451" y="392"/>
                  </a:cubicBezTo>
                  <a:cubicBezTo>
                    <a:pt x="451" y="336"/>
                    <a:pt x="451" y="336"/>
                    <a:pt x="451" y="336"/>
                  </a:cubicBezTo>
                  <a:cubicBezTo>
                    <a:pt x="451" y="331"/>
                    <a:pt x="447" y="328"/>
                    <a:pt x="443" y="328"/>
                  </a:cubicBezTo>
                  <a:cubicBezTo>
                    <a:pt x="438" y="328"/>
                    <a:pt x="435" y="331"/>
                    <a:pt x="435" y="336"/>
                  </a:cubicBezTo>
                  <a:cubicBezTo>
                    <a:pt x="435" y="391"/>
                    <a:pt x="435" y="391"/>
                    <a:pt x="435" y="391"/>
                  </a:cubicBezTo>
                  <a:cubicBezTo>
                    <a:pt x="145" y="391"/>
                    <a:pt x="145" y="391"/>
                    <a:pt x="145" y="391"/>
                  </a:cubicBezTo>
                  <a:cubicBezTo>
                    <a:pt x="145" y="370"/>
                    <a:pt x="145" y="370"/>
                    <a:pt x="145" y="370"/>
                  </a:cubicBezTo>
                  <a:cubicBezTo>
                    <a:pt x="145" y="370"/>
                    <a:pt x="145" y="369"/>
                    <a:pt x="145" y="369"/>
                  </a:cubicBezTo>
                  <a:cubicBezTo>
                    <a:pt x="145" y="291"/>
                    <a:pt x="145" y="291"/>
                    <a:pt x="145" y="291"/>
                  </a:cubicBezTo>
                  <a:cubicBezTo>
                    <a:pt x="435" y="291"/>
                    <a:pt x="435" y="291"/>
                    <a:pt x="435" y="291"/>
                  </a:cubicBezTo>
                  <a:cubicBezTo>
                    <a:pt x="435" y="304"/>
                    <a:pt x="435" y="304"/>
                    <a:pt x="435" y="304"/>
                  </a:cubicBezTo>
                  <a:cubicBezTo>
                    <a:pt x="435" y="309"/>
                    <a:pt x="438" y="312"/>
                    <a:pt x="443" y="312"/>
                  </a:cubicBezTo>
                  <a:close/>
                  <a:moveTo>
                    <a:pt x="375" y="312"/>
                  </a:moveTo>
                  <a:cubicBezTo>
                    <a:pt x="371" y="312"/>
                    <a:pt x="367" y="316"/>
                    <a:pt x="367" y="320"/>
                  </a:cubicBezTo>
                  <a:cubicBezTo>
                    <a:pt x="367" y="362"/>
                    <a:pt x="367" y="362"/>
                    <a:pt x="367" y="362"/>
                  </a:cubicBezTo>
                  <a:cubicBezTo>
                    <a:pt x="367" y="367"/>
                    <a:pt x="371" y="370"/>
                    <a:pt x="375" y="370"/>
                  </a:cubicBezTo>
                  <a:cubicBezTo>
                    <a:pt x="405" y="370"/>
                    <a:pt x="405" y="370"/>
                    <a:pt x="405" y="370"/>
                  </a:cubicBezTo>
                  <a:cubicBezTo>
                    <a:pt x="410" y="370"/>
                    <a:pt x="413" y="367"/>
                    <a:pt x="413" y="362"/>
                  </a:cubicBezTo>
                  <a:cubicBezTo>
                    <a:pt x="413" y="320"/>
                    <a:pt x="413" y="320"/>
                    <a:pt x="413" y="320"/>
                  </a:cubicBezTo>
                  <a:cubicBezTo>
                    <a:pt x="413" y="316"/>
                    <a:pt x="410" y="312"/>
                    <a:pt x="405" y="312"/>
                  </a:cubicBezTo>
                  <a:lnTo>
                    <a:pt x="375" y="312"/>
                  </a:lnTo>
                  <a:close/>
                  <a:moveTo>
                    <a:pt x="166" y="320"/>
                  </a:moveTo>
                  <a:cubicBezTo>
                    <a:pt x="166" y="363"/>
                    <a:pt x="166" y="363"/>
                    <a:pt x="166" y="363"/>
                  </a:cubicBezTo>
                  <a:cubicBezTo>
                    <a:pt x="166" y="367"/>
                    <a:pt x="169" y="371"/>
                    <a:pt x="174" y="371"/>
                  </a:cubicBezTo>
                  <a:cubicBezTo>
                    <a:pt x="178" y="371"/>
                    <a:pt x="182" y="367"/>
                    <a:pt x="182" y="363"/>
                  </a:cubicBezTo>
                  <a:cubicBezTo>
                    <a:pt x="182" y="320"/>
                    <a:pt x="182" y="320"/>
                    <a:pt x="182" y="320"/>
                  </a:cubicBezTo>
                  <a:cubicBezTo>
                    <a:pt x="182" y="316"/>
                    <a:pt x="178" y="312"/>
                    <a:pt x="174" y="312"/>
                  </a:cubicBezTo>
                  <a:cubicBezTo>
                    <a:pt x="169" y="312"/>
                    <a:pt x="166" y="316"/>
                    <a:pt x="166" y="320"/>
                  </a:cubicBezTo>
                  <a:close/>
                  <a:moveTo>
                    <a:pt x="234" y="320"/>
                  </a:moveTo>
                  <a:cubicBezTo>
                    <a:pt x="234" y="363"/>
                    <a:pt x="234" y="363"/>
                    <a:pt x="234" y="363"/>
                  </a:cubicBezTo>
                  <a:cubicBezTo>
                    <a:pt x="234" y="367"/>
                    <a:pt x="238" y="371"/>
                    <a:pt x="242" y="371"/>
                  </a:cubicBezTo>
                  <a:cubicBezTo>
                    <a:pt x="247" y="371"/>
                    <a:pt x="250" y="367"/>
                    <a:pt x="250" y="363"/>
                  </a:cubicBezTo>
                  <a:cubicBezTo>
                    <a:pt x="250" y="320"/>
                    <a:pt x="250" y="320"/>
                    <a:pt x="250" y="320"/>
                  </a:cubicBezTo>
                  <a:cubicBezTo>
                    <a:pt x="250" y="316"/>
                    <a:pt x="247" y="312"/>
                    <a:pt x="242" y="312"/>
                  </a:cubicBezTo>
                  <a:cubicBezTo>
                    <a:pt x="238" y="312"/>
                    <a:pt x="234" y="316"/>
                    <a:pt x="234" y="320"/>
                  </a:cubicBezTo>
                  <a:close/>
                  <a:moveTo>
                    <a:pt x="200" y="320"/>
                  </a:moveTo>
                  <a:cubicBezTo>
                    <a:pt x="200" y="363"/>
                    <a:pt x="200" y="363"/>
                    <a:pt x="200" y="363"/>
                  </a:cubicBezTo>
                  <a:cubicBezTo>
                    <a:pt x="200" y="367"/>
                    <a:pt x="204" y="371"/>
                    <a:pt x="208" y="371"/>
                  </a:cubicBezTo>
                  <a:cubicBezTo>
                    <a:pt x="212" y="371"/>
                    <a:pt x="216" y="367"/>
                    <a:pt x="216" y="363"/>
                  </a:cubicBezTo>
                  <a:cubicBezTo>
                    <a:pt x="216" y="320"/>
                    <a:pt x="216" y="320"/>
                    <a:pt x="216" y="320"/>
                  </a:cubicBezTo>
                  <a:cubicBezTo>
                    <a:pt x="216" y="316"/>
                    <a:pt x="212" y="312"/>
                    <a:pt x="208" y="312"/>
                  </a:cubicBezTo>
                  <a:cubicBezTo>
                    <a:pt x="204" y="312"/>
                    <a:pt x="200" y="316"/>
                    <a:pt x="200" y="320"/>
                  </a:cubicBezTo>
                  <a:close/>
                  <a:moveTo>
                    <a:pt x="269" y="320"/>
                  </a:moveTo>
                  <a:cubicBezTo>
                    <a:pt x="269" y="363"/>
                    <a:pt x="269" y="363"/>
                    <a:pt x="269" y="363"/>
                  </a:cubicBezTo>
                  <a:cubicBezTo>
                    <a:pt x="269" y="367"/>
                    <a:pt x="272" y="371"/>
                    <a:pt x="277" y="371"/>
                  </a:cubicBezTo>
                  <a:cubicBezTo>
                    <a:pt x="281" y="371"/>
                    <a:pt x="285" y="367"/>
                    <a:pt x="285" y="363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5" y="316"/>
                    <a:pt x="281" y="312"/>
                    <a:pt x="277" y="312"/>
                  </a:cubicBezTo>
                  <a:cubicBezTo>
                    <a:pt x="272" y="312"/>
                    <a:pt x="269" y="316"/>
                    <a:pt x="269" y="320"/>
                  </a:cubicBezTo>
                  <a:close/>
                  <a:moveTo>
                    <a:pt x="311" y="312"/>
                  </a:moveTo>
                  <a:cubicBezTo>
                    <a:pt x="307" y="312"/>
                    <a:pt x="303" y="316"/>
                    <a:pt x="303" y="320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03" y="367"/>
                    <a:pt x="307" y="370"/>
                    <a:pt x="311" y="370"/>
                  </a:cubicBezTo>
                  <a:cubicBezTo>
                    <a:pt x="341" y="370"/>
                    <a:pt x="341" y="370"/>
                    <a:pt x="341" y="370"/>
                  </a:cubicBezTo>
                  <a:cubicBezTo>
                    <a:pt x="345" y="370"/>
                    <a:pt x="349" y="367"/>
                    <a:pt x="349" y="362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9" y="316"/>
                    <a:pt x="345" y="312"/>
                    <a:pt x="341" y="312"/>
                  </a:cubicBezTo>
                  <a:lnTo>
                    <a:pt x="311" y="312"/>
                  </a:lnTo>
                  <a:close/>
                </a:path>
              </a:pathLst>
            </a:custGeom>
            <a:solidFill>
              <a:srgbClr val="43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5196716" y="2817404"/>
              <a:ext cx="639834" cy="381794"/>
            </a:xfrm>
            <a:custGeom>
              <a:avLst/>
              <a:gdLst>
                <a:gd name="T0" fmla="*/ 78 w 451"/>
                <a:gd name="T1" fmla="*/ 30 h 407"/>
                <a:gd name="T2" fmla="*/ 67 w 451"/>
                <a:gd name="T3" fmla="*/ 169 h 407"/>
                <a:gd name="T4" fmla="*/ 78 w 451"/>
                <a:gd name="T5" fmla="*/ 157 h 407"/>
                <a:gd name="T6" fmla="*/ 94 w 451"/>
                <a:gd name="T7" fmla="*/ 57 h 407"/>
                <a:gd name="T8" fmla="*/ 100 w 451"/>
                <a:gd name="T9" fmla="*/ 144 h 407"/>
                <a:gd name="T10" fmla="*/ 93 w 451"/>
                <a:gd name="T11" fmla="*/ 99 h 407"/>
                <a:gd name="T12" fmla="*/ 16 w 451"/>
                <a:gd name="T13" fmla="*/ 99 h 407"/>
                <a:gd name="T14" fmla="*/ 40 w 451"/>
                <a:gd name="T15" fmla="*/ 3 h 407"/>
                <a:gd name="T16" fmla="*/ 45 w 451"/>
                <a:gd name="T17" fmla="*/ 198 h 407"/>
                <a:gd name="T18" fmla="*/ 16 w 451"/>
                <a:gd name="T19" fmla="*/ 99 h 407"/>
                <a:gd name="T20" fmla="*/ 227 w 451"/>
                <a:gd name="T21" fmla="*/ 185 h 407"/>
                <a:gd name="T22" fmla="*/ 238 w 451"/>
                <a:gd name="T23" fmla="*/ 196 h 407"/>
                <a:gd name="T24" fmla="*/ 227 w 451"/>
                <a:gd name="T25" fmla="*/ 3 h 407"/>
                <a:gd name="T26" fmla="*/ 178 w 451"/>
                <a:gd name="T27" fmla="*/ 144 h 407"/>
                <a:gd name="T28" fmla="*/ 183 w 451"/>
                <a:gd name="T29" fmla="*/ 57 h 407"/>
                <a:gd name="T30" fmla="*/ 185 w 451"/>
                <a:gd name="T31" fmla="*/ 99 h 407"/>
                <a:gd name="T32" fmla="*/ 223 w 451"/>
                <a:gd name="T33" fmla="*/ 99 h 407"/>
                <a:gd name="T34" fmla="*/ 205 w 451"/>
                <a:gd name="T35" fmla="*/ 171 h 407"/>
                <a:gd name="T36" fmla="*/ 211 w 451"/>
                <a:gd name="T37" fmla="*/ 30 h 407"/>
                <a:gd name="T38" fmla="*/ 223 w 451"/>
                <a:gd name="T39" fmla="*/ 99 h 407"/>
                <a:gd name="T40" fmla="*/ 451 w 451"/>
                <a:gd name="T41" fmla="*/ 290 h 407"/>
                <a:gd name="T42" fmla="*/ 145 w 451"/>
                <a:gd name="T43" fmla="*/ 101 h 407"/>
                <a:gd name="T44" fmla="*/ 129 w 451"/>
                <a:gd name="T45" fmla="*/ 392 h 407"/>
                <a:gd name="T46" fmla="*/ 451 w 451"/>
                <a:gd name="T47" fmla="*/ 392 h 407"/>
                <a:gd name="T48" fmla="*/ 435 w 451"/>
                <a:gd name="T49" fmla="*/ 336 h 407"/>
                <a:gd name="T50" fmla="*/ 145 w 451"/>
                <a:gd name="T51" fmla="*/ 370 h 407"/>
                <a:gd name="T52" fmla="*/ 435 w 451"/>
                <a:gd name="T53" fmla="*/ 291 h 407"/>
                <a:gd name="T54" fmla="*/ 375 w 451"/>
                <a:gd name="T55" fmla="*/ 312 h 407"/>
                <a:gd name="T56" fmla="*/ 375 w 451"/>
                <a:gd name="T57" fmla="*/ 370 h 407"/>
                <a:gd name="T58" fmla="*/ 413 w 451"/>
                <a:gd name="T59" fmla="*/ 320 h 407"/>
                <a:gd name="T60" fmla="*/ 166 w 451"/>
                <a:gd name="T61" fmla="*/ 320 h 407"/>
                <a:gd name="T62" fmla="*/ 182 w 451"/>
                <a:gd name="T63" fmla="*/ 363 h 407"/>
                <a:gd name="T64" fmla="*/ 166 w 451"/>
                <a:gd name="T65" fmla="*/ 320 h 407"/>
                <a:gd name="T66" fmla="*/ 242 w 451"/>
                <a:gd name="T67" fmla="*/ 371 h 407"/>
                <a:gd name="T68" fmla="*/ 242 w 451"/>
                <a:gd name="T69" fmla="*/ 312 h 407"/>
                <a:gd name="T70" fmla="*/ 200 w 451"/>
                <a:gd name="T71" fmla="*/ 363 h 407"/>
                <a:gd name="T72" fmla="*/ 216 w 451"/>
                <a:gd name="T73" fmla="*/ 320 h 407"/>
                <a:gd name="T74" fmla="*/ 269 w 451"/>
                <a:gd name="T75" fmla="*/ 320 h 407"/>
                <a:gd name="T76" fmla="*/ 285 w 451"/>
                <a:gd name="T77" fmla="*/ 363 h 407"/>
                <a:gd name="T78" fmla="*/ 269 w 451"/>
                <a:gd name="T79" fmla="*/ 320 h 407"/>
                <a:gd name="T80" fmla="*/ 303 w 451"/>
                <a:gd name="T81" fmla="*/ 362 h 407"/>
                <a:gd name="T82" fmla="*/ 349 w 451"/>
                <a:gd name="T83" fmla="*/ 362 h 407"/>
                <a:gd name="T84" fmla="*/ 311 w 451"/>
                <a:gd name="T85" fmla="*/ 312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1" h="407">
                  <a:moveTo>
                    <a:pt x="54" y="99"/>
                  </a:moveTo>
                  <a:cubicBezTo>
                    <a:pt x="54" y="78"/>
                    <a:pt x="62" y="57"/>
                    <a:pt x="78" y="41"/>
                  </a:cubicBezTo>
                  <a:cubicBezTo>
                    <a:pt x="81" y="38"/>
                    <a:pt x="81" y="33"/>
                    <a:pt x="78" y="30"/>
                  </a:cubicBezTo>
                  <a:cubicBezTo>
                    <a:pt x="75" y="27"/>
                    <a:pt x="70" y="27"/>
                    <a:pt x="67" y="30"/>
                  </a:cubicBezTo>
                  <a:cubicBezTo>
                    <a:pt x="48" y="49"/>
                    <a:pt x="38" y="74"/>
                    <a:pt x="38" y="99"/>
                  </a:cubicBezTo>
                  <a:cubicBezTo>
                    <a:pt x="38" y="124"/>
                    <a:pt x="48" y="150"/>
                    <a:pt x="67" y="169"/>
                  </a:cubicBezTo>
                  <a:cubicBezTo>
                    <a:pt x="69" y="170"/>
                    <a:pt x="71" y="171"/>
                    <a:pt x="73" y="171"/>
                  </a:cubicBezTo>
                  <a:cubicBezTo>
                    <a:pt x="75" y="171"/>
                    <a:pt x="77" y="170"/>
                    <a:pt x="78" y="169"/>
                  </a:cubicBezTo>
                  <a:cubicBezTo>
                    <a:pt x="81" y="166"/>
                    <a:pt x="81" y="160"/>
                    <a:pt x="78" y="157"/>
                  </a:cubicBezTo>
                  <a:cubicBezTo>
                    <a:pt x="62" y="141"/>
                    <a:pt x="54" y="120"/>
                    <a:pt x="54" y="99"/>
                  </a:cubicBezTo>
                  <a:close/>
                  <a:moveTo>
                    <a:pt x="106" y="57"/>
                  </a:moveTo>
                  <a:cubicBezTo>
                    <a:pt x="102" y="54"/>
                    <a:pt x="97" y="54"/>
                    <a:pt x="94" y="57"/>
                  </a:cubicBezTo>
                  <a:cubicBezTo>
                    <a:pt x="83" y="69"/>
                    <a:pt x="77" y="84"/>
                    <a:pt x="77" y="99"/>
                  </a:cubicBezTo>
                  <a:cubicBezTo>
                    <a:pt x="77" y="115"/>
                    <a:pt x="83" y="130"/>
                    <a:pt x="94" y="141"/>
                  </a:cubicBezTo>
                  <a:cubicBezTo>
                    <a:pt x="96" y="143"/>
                    <a:pt x="98" y="144"/>
                    <a:pt x="100" y="144"/>
                  </a:cubicBezTo>
                  <a:cubicBezTo>
                    <a:pt x="102" y="144"/>
                    <a:pt x="104" y="143"/>
                    <a:pt x="106" y="141"/>
                  </a:cubicBezTo>
                  <a:cubicBezTo>
                    <a:pt x="109" y="138"/>
                    <a:pt x="109" y="133"/>
                    <a:pt x="106" y="130"/>
                  </a:cubicBezTo>
                  <a:cubicBezTo>
                    <a:pt x="97" y="122"/>
                    <a:pt x="93" y="110"/>
                    <a:pt x="93" y="99"/>
                  </a:cubicBezTo>
                  <a:cubicBezTo>
                    <a:pt x="93" y="88"/>
                    <a:pt x="97" y="77"/>
                    <a:pt x="106" y="69"/>
                  </a:cubicBezTo>
                  <a:cubicBezTo>
                    <a:pt x="109" y="65"/>
                    <a:pt x="109" y="60"/>
                    <a:pt x="106" y="57"/>
                  </a:cubicBezTo>
                  <a:close/>
                  <a:moveTo>
                    <a:pt x="16" y="99"/>
                  </a:moveTo>
                  <a:cubicBezTo>
                    <a:pt x="16" y="68"/>
                    <a:pt x="27" y="38"/>
                    <a:pt x="51" y="14"/>
                  </a:cubicBezTo>
                  <a:cubicBezTo>
                    <a:pt x="54" y="11"/>
                    <a:pt x="54" y="6"/>
                    <a:pt x="51" y="3"/>
                  </a:cubicBezTo>
                  <a:cubicBezTo>
                    <a:pt x="48" y="0"/>
                    <a:pt x="43" y="0"/>
                    <a:pt x="40" y="3"/>
                  </a:cubicBezTo>
                  <a:cubicBezTo>
                    <a:pt x="13" y="29"/>
                    <a:pt x="0" y="64"/>
                    <a:pt x="0" y="99"/>
                  </a:cubicBezTo>
                  <a:cubicBezTo>
                    <a:pt x="0" y="134"/>
                    <a:pt x="13" y="169"/>
                    <a:pt x="40" y="196"/>
                  </a:cubicBezTo>
                  <a:cubicBezTo>
                    <a:pt x="41" y="197"/>
                    <a:pt x="43" y="198"/>
                    <a:pt x="45" y="198"/>
                  </a:cubicBezTo>
                  <a:cubicBezTo>
                    <a:pt x="47" y="198"/>
                    <a:pt x="49" y="197"/>
                    <a:pt x="51" y="196"/>
                  </a:cubicBezTo>
                  <a:cubicBezTo>
                    <a:pt x="54" y="193"/>
                    <a:pt x="54" y="188"/>
                    <a:pt x="51" y="185"/>
                  </a:cubicBezTo>
                  <a:cubicBezTo>
                    <a:pt x="27" y="161"/>
                    <a:pt x="16" y="130"/>
                    <a:pt x="16" y="99"/>
                  </a:cubicBezTo>
                  <a:close/>
                  <a:moveTo>
                    <a:pt x="227" y="14"/>
                  </a:moveTo>
                  <a:cubicBezTo>
                    <a:pt x="250" y="38"/>
                    <a:pt x="262" y="68"/>
                    <a:pt x="262" y="99"/>
                  </a:cubicBezTo>
                  <a:cubicBezTo>
                    <a:pt x="262" y="130"/>
                    <a:pt x="250" y="161"/>
                    <a:pt x="227" y="185"/>
                  </a:cubicBezTo>
                  <a:cubicBezTo>
                    <a:pt x="224" y="188"/>
                    <a:pt x="224" y="193"/>
                    <a:pt x="227" y="196"/>
                  </a:cubicBezTo>
                  <a:cubicBezTo>
                    <a:pt x="228" y="197"/>
                    <a:pt x="230" y="198"/>
                    <a:pt x="232" y="198"/>
                  </a:cubicBezTo>
                  <a:cubicBezTo>
                    <a:pt x="234" y="198"/>
                    <a:pt x="236" y="197"/>
                    <a:pt x="238" y="196"/>
                  </a:cubicBezTo>
                  <a:cubicBezTo>
                    <a:pt x="265" y="169"/>
                    <a:pt x="278" y="134"/>
                    <a:pt x="278" y="99"/>
                  </a:cubicBezTo>
                  <a:cubicBezTo>
                    <a:pt x="278" y="64"/>
                    <a:pt x="265" y="29"/>
                    <a:pt x="238" y="3"/>
                  </a:cubicBezTo>
                  <a:cubicBezTo>
                    <a:pt x="235" y="0"/>
                    <a:pt x="230" y="0"/>
                    <a:pt x="227" y="3"/>
                  </a:cubicBezTo>
                  <a:cubicBezTo>
                    <a:pt x="224" y="6"/>
                    <a:pt x="224" y="11"/>
                    <a:pt x="227" y="14"/>
                  </a:cubicBezTo>
                  <a:close/>
                  <a:moveTo>
                    <a:pt x="172" y="141"/>
                  </a:moveTo>
                  <a:cubicBezTo>
                    <a:pt x="174" y="143"/>
                    <a:pt x="176" y="144"/>
                    <a:pt x="178" y="144"/>
                  </a:cubicBezTo>
                  <a:cubicBezTo>
                    <a:pt x="180" y="144"/>
                    <a:pt x="182" y="143"/>
                    <a:pt x="184" y="141"/>
                  </a:cubicBezTo>
                  <a:cubicBezTo>
                    <a:pt x="195" y="130"/>
                    <a:pt x="201" y="115"/>
                    <a:pt x="201" y="99"/>
                  </a:cubicBezTo>
                  <a:cubicBezTo>
                    <a:pt x="201" y="84"/>
                    <a:pt x="195" y="69"/>
                    <a:pt x="183" y="57"/>
                  </a:cubicBezTo>
                  <a:cubicBezTo>
                    <a:pt x="180" y="54"/>
                    <a:pt x="175" y="54"/>
                    <a:pt x="172" y="57"/>
                  </a:cubicBezTo>
                  <a:cubicBezTo>
                    <a:pt x="169" y="60"/>
                    <a:pt x="169" y="65"/>
                    <a:pt x="172" y="69"/>
                  </a:cubicBezTo>
                  <a:cubicBezTo>
                    <a:pt x="181" y="77"/>
                    <a:pt x="185" y="88"/>
                    <a:pt x="185" y="99"/>
                  </a:cubicBezTo>
                  <a:cubicBezTo>
                    <a:pt x="185" y="110"/>
                    <a:pt x="181" y="122"/>
                    <a:pt x="172" y="130"/>
                  </a:cubicBezTo>
                  <a:cubicBezTo>
                    <a:pt x="169" y="133"/>
                    <a:pt x="169" y="138"/>
                    <a:pt x="172" y="141"/>
                  </a:cubicBezTo>
                  <a:close/>
                  <a:moveTo>
                    <a:pt x="223" y="99"/>
                  </a:moveTo>
                  <a:cubicBezTo>
                    <a:pt x="223" y="120"/>
                    <a:pt x="215" y="141"/>
                    <a:pt x="199" y="157"/>
                  </a:cubicBezTo>
                  <a:cubicBezTo>
                    <a:pt x="196" y="160"/>
                    <a:pt x="196" y="166"/>
                    <a:pt x="199" y="169"/>
                  </a:cubicBezTo>
                  <a:cubicBezTo>
                    <a:pt x="201" y="170"/>
                    <a:pt x="203" y="171"/>
                    <a:pt x="205" y="171"/>
                  </a:cubicBezTo>
                  <a:cubicBezTo>
                    <a:pt x="207" y="171"/>
                    <a:pt x="209" y="170"/>
                    <a:pt x="211" y="169"/>
                  </a:cubicBezTo>
                  <a:cubicBezTo>
                    <a:pt x="230" y="150"/>
                    <a:pt x="239" y="124"/>
                    <a:pt x="239" y="99"/>
                  </a:cubicBezTo>
                  <a:cubicBezTo>
                    <a:pt x="239" y="74"/>
                    <a:pt x="230" y="49"/>
                    <a:pt x="211" y="30"/>
                  </a:cubicBezTo>
                  <a:cubicBezTo>
                    <a:pt x="208" y="27"/>
                    <a:pt x="203" y="27"/>
                    <a:pt x="199" y="30"/>
                  </a:cubicBezTo>
                  <a:cubicBezTo>
                    <a:pt x="196" y="33"/>
                    <a:pt x="196" y="38"/>
                    <a:pt x="199" y="41"/>
                  </a:cubicBezTo>
                  <a:cubicBezTo>
                    <a:pt x="215" y="57"/>
                    <a:pt x="223" y="78"/>
                    <a:pt x="223" y="99"/>
                  </a:cubicBezTo>
                  <a:close/>
                  <a:moveTo>
                    <a:pt x="443" y="312"/>
                  </a:moveTo>
                  <a:cubicBezTo>
                    <a:pt x="447" y="312"/>
                    <a:pt x="451" y="309"/>
                    <a:pt x="451" y="304"/>
                  </a:cubicBezTo>
                  <a:cubicBezTo>
                    <a:pt x="451" y="290"/>
                    <a:pt x="451" y="290"/>
                    <a:pt x="451" y="290"/>
                  </a:cubicBezTo>
                  <a:cubicBezTo>
                    <a:pt x="451" y="281"/>
                    <a:pt x="444" y="275"/>
                    <a:pt x="436" y="275"/>
                  </a:cubicBezTo>
                  <a:cubicBezTo>
                    <a:pt x="145" y="275"/>
                    <a:pt x="145" y="275"/>
                    <a:pt x="145" y="275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97"/>
                    <a:pt x="141" y="93"/>
                    <a:pt x="137" y="93"/>
                  </a:cubicBezTo>
                  <a:cubicBezTo>
                    <a:pt x="133" y="93"/>
                    <a:pt x="129" y="97"/>
                    <a:pt x="129" y="101"/>
                  </a:cubicBezTo>
                  <a:cubicBezTo>
                    <a:pt x="129" y="392"/>
                    <a:pt x="129" y="392"/>
                    <a:pt x="129" y="392"/>
                  </a:cubicBezTo>
                  <a:cubicBezTo>
                    <a:pt x="129" y="400"/>
                    <a:pt x="136" y="407"/>
                    <a:pt x="144" y="407"/>
                  </a:cubicBezTo>
                  <a:cubicBezTo>
                    <a:pt x="436" y="407"/>
                    <a:pt x="436" y="407"/>
                    <a:pt x="436" y="407"/>
                  </a:cubicBezTo>
                  <a:cubicBezTo>
                    <a:pt x="444" y="407"/>
                    <a:pt x="451" y="400"/>
                    <a:pt x="451" y="392"/>
                  </a:cubicBezTo>
                  <a:cubicBezTo>
                    <a:pt x="451" y="336"/>
                    <a:pt x="451" y="336"/>
                    <a:pt x="451" y="336"/>
                  </a:cubicBezTo>
                  <a:cubicBezTo>
                    <a:pt x="451" y="331"/>
                    <a:pt x="447" y="328"/>
                    <a:pt x="443" y="328"/>
                  </a:cubicBezTo>
                  <a:cubicBezTo>
                    <a:pt x="438" y="328"/>
                    <a:pt x="435" y="331"/>
                    <a:pt x="435" y="336"/>
                  </a:cubicBezTo>
                  <a:cubicBezTo>
                    <a:pt x="435" y="391"/>
                    <a:pt x="435" y="391"/>
                    <a:pt x="435" y="391"/>
                  </a:cubicBezTo>
                  <a:cubicBezTo>
                    <a:pt x="145" y="391"/>
                    <a:pt x="145" y="391"/>
                    <a:pt x="145" y="391"/>
                  </a:cubicBezTo>
                  <a:cubicBezTo>
                    <a:pt x="145" y="370"/>
                    <a:pt x="145" y="370"/>
                    <a:pt x="145" y="370"/>
                  </a:cubicBezTo>
                  <a:cubicBezTo>
                    <a:pt x="145" y="370"/>
                    <a:pt x="145" y="369"/>
                    <a:pt x="145" y="369"/>
                  </a:cubicBezTo>
                  <a:cubicBezTo>
                    <a:pt x="145" y="291"/>
                    <a:pt x="145" y="291"/>
                    <a:pt x="145" y="291"/>
                  </a:cubicBezTo>
                  <a:cubicBezTo>
                    <a:pt x="435" y="291"/>
                    <a:pt x="435" y="291"/>
                    <a:pt x="435" y="291"/>
                  </a:cubicBezTo>
                  <a:cubicBezTo>
                    <a:pt x="435" y="304"/>
                    <a:pt x="435" y="304"/>
                    <a:pt x="435" y="304"/>
                  </a:cubicBezTo>
                  <a:cubicBezTo>
                    <a:pt x="435" y="309"/>
                    <a:pt x="438" y="312"/>
                    <a:pt x="443" y="312"/>
                  </a:cubicBezTo>
                  <a:close/>
                  <a:moveTo>
                    <a:pt x="375" y="312"/>
                  </a:moveTo>
                  <a:cubicBezTo>
                    <a:pt x="371" y="312"/>
                    <a:pt x="367" y="316"/>
                    <a:pt x="367" y="320"/>
                  </a:cubicBezTo>
                  <a:cubicBezTo>
                    <a:pt x="367" y="362"/>
                    <a:pt x="367" y="362"/>
                    <a:pt x="367" y="362"/>
                  </a:cubicBezTo>
                  <a:cubicBezTo>
                    <a:pt x="367" y="367"/>
                    <a:pt x="371" y="370"/>
                    <a:pt x="375" y="370"/>
                  </a:cubicBezTo>
                  <a:cubicBezTo>
                    <a:pt x="405" y="370"/>
                    <a:pt x="405" y="370"/>
                    <a:pt x="405" y="370"/>
                  </a:cubicBezTo>
                  <a:cubicBezTo>
                    <a:pt x="410" y="370"/>
                    <a:pt x="413" y="367"/>
                    <a:pt x="413" y="362"/>
                  </a:cubicBezTo>
                  <a:cubicBezTo>
                    <a:pt x="413" y="320"/>
                    <a:pt x="413" y="320"/>
                    <a:pt x="413" y="320"/>
                  </a:cubicBezTo>
                  <a:cubicBezTo>
                    <a:pt x="413" y="316"/>
                    <a:pt x="410" y="312"/>
                    <a:pt x="405" y="312"/>
                  </a:cubicBezTo>
                  <a:lnTo>
                    <a:pt x="375" y="312"/>
                  </a:lnTo>
                  <a:close/>
                  <a:moveTo>
                    <a:pt x="166" y="320"/>
                  </a:moveTo>
                  <a:cubicBezTo>
                    <a:pt x="166" y="363"/>
                    <a:pt x="166" y="363"/>
                    <a:pt x="166" y="363"/>
                  </a:cubicBezTo>
                  <a:cubicBezTo>
                    <a:pt x="166" y="367"/>
                    <a:pt x="169" y="371"/>
                    <a:pt x="174" y="371"/>
                  </a:cubicBezTo>
                  <a:cubicBezTo>
                    <a:pt x="178" y="371"/>
                    <a:pt x="182" y="367"/>
                    <a:pt x="182" y="363"/>
                  </a:cubicBezTo>
                  <a:cubicBezTo>
                    <a:pt x="182" y="320"/>
                    <a:pt x="182" y="320"/>
                    <a:pt x="182" y="320"/>
                  </a:cubicBezTo>
                  <a:cubicBezTo>
                    <a:pt x="182" y="316"/>
                    <a:pt x="178" y="312"/>
                    <a:pt x="174" y="312"/>
                  </a:cubicBezTo>
                  <a:cubicBezTo>
                    <a:pt x="169" y="312"/>
                    <a:pt x="166" y="316"/>
                    <a:pt x="166" y="320"/>
                  </a:cubicBezTo>
                  <a:close/>
                  <a:moveTo>
                    <a:pt x="234" y="320"/>
                  </a:moveTo>
                  <a:cubicBezTo>
                    <a:pt x="234" y="363"/>
                    <a:pt x="234" y="363"/>
                    <a:pt x="234" y="363"/>
                  </a:cubicBezTo>
                  <a:cubicBezTo>
                    <a:pt x="234" y="367"/>
                    <a:pt x="238" y="371"/>
                    <a:pt x="242" y="371"/>
                  </a:cubicBezTo>
                  <a:cubicBezTo>
                    <a:pt x="247" y="371"/>
                    <a:pt x="250" y="367"/>
                    <a:pt x="250" y="363"/>
                  </a:cubicBezTo>
                  <a:cubicBezTo>
                    <a:pt x="250" y="320"/>
                    <a:pt x="250" y="320"/>
                    <a:pt x="250" y="320"/>
                  </a:cubicBezTo>
                  <a:cubicBezTo>
                    <a:pt x="250" y="316"/>
                    <a:pt x="247" y="312"/>
                    <a:pt x="242" y="312"/>
                  </a:cubicBezTo>
                  <a:cubicBezTo>
                    <a:pt x="238" y="312"/>
                    <a:pt x="234" y="316"/>
                    <a:pt x="234" y="320"/>
                  </a:cubicBezTo>
                  <a:close/>
                  <a:moveTo>
                    <a:pt x="200" y="320"/>
                  </a:moveTo>
                  <a:cubicBezTo>
                    <a:pt x="200" y="363"/>
                    <a:pt x="200" y="363"/>
                    <a:pt x="200" y="363"/>
                  </a:cubicBezTo>
                  <a:cubicBezTo>
                    <a:pt x="200" y="367"/>
                    <a:pt x="204" y="371"/>
                    <a:pt x="208" y="371"/>
                  </a:cubicBezTo>
                  <a:cubicBezTo>
                    <a:pt x="212" y="371"/>
                    <a:pt x="216" y="367"/>
                    <a:pt x="216" y="363"/>
                  </a:cubicBezTo>
                  <a:cubicBezTo>
                    <a:pt x="216" y="320"/>
                    <a:pt x="216" y="320"/>
                    <a:pt x="216" y="320"/>
                  </a:cubicBezTo>
                  <a:cubicBezTo>
                    <a:pt x="216" y="316"/>
                    <a:pt x="212" y="312"/>
                    <a:pt x="208" y="312"/>
                  </a:cubicBezTo>
                  <a:cubicBezTo>
                    <a:pt x="204" y="312"/>
                    <a:pt x="200" y="316"/>
                    <a:pt x="200" y="320"/>
                  </a:cubicBezTo>
                  <a:close/>
                  <a:moveTo>
                    <a:pt x="269" y="320"/>
                  </a:moveTo>
                  <a:cubicBezTo>
                    <a:pt x="269" y="363"/>
                    <a:pt x="269" y="363"/>
                    <a:pt x="269" y="363"/>
                  </a:cubicBezTo>
                  <a:cubicBezTo>
                    <a:pt x="269" y="367"/>
                    <a:pt x="272" y="371"/>
                    <a:pt x="277" y="371"/>
                  </a:cubicBezTo>
                  <a:cubicBezTo>
                    <a:pt x="281" y="371"/>
                    <a:pt x="285" y="367"/>
                    <a:pt x="285" y="363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5" y="316"/>
                    <a:pt x="281" y="312"/>
                    <a:pt x="277" y="312"/>
                  </a:cubicBezTo>
                  <a:cubicBezTo>
                    <a:pt x="272" y="312"/>
                    <a:pt x="269" y="316"/>
                    <a:pt x="269" y="320"/>
                  </a:cubicBezTo>
                  <a:close/>
                  <a:moveTo>
                    <a:pt x="311" y="312"/>
                  </a:moveTo>
                  <a:cubicBezTo>
                    <a:pt x="307" y="312"/>
                    <a:pt x="303" y="316"/>
                    <a:pt x="303" y="320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03" y="367"/>
                    <a:pt x="307" y="370"/>
                    <a:pt x="311" y="370"/>
                  </a:cubicBezTo>
                  <a:cubicBezTo>
                    <a:pt x="341" y="370"/>
                    <a:pt x="341" y="370"/>
                    <a:pt x="341" y="370"/>
                  </a:cubicBezTo>
                  <a:cubicBezTo>
                    <a:pt x="345" y="370"/>
                    <a:pt x="349" y="367"/>
                    <a:pt x="349" y="362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9" y="316"/>
                    <a:pt x="345" y="312"/>
                    <a:pt x="341" y="312"/>
                  </a:cubicBezTo>
                  <a:lnTo>
                    <a:pt x="311" y="312"/>
                  </a:lnTo>
                  <a:close/>
                </a:path>
              </a:pathLst>
            </a:custGeom>
            <a:solidFill>
              <a:srgbClr val="43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3783651" y="2753264"/>
              <a:ext cx="639834" cy="381794"/>
            </a:xfrm>
            <a:custGeom>
              <a:avLst/>
              <a:gdLst>
                <a:gd name="T0" fmla="*/ 78 w 451"/>
                <a:gd name="T1" fmla="*/ 30 h 407"/>
                <a:gd name="T2" fmla="*/ 67 w 451"/>
                <a:gd name="T3" fmla="*/ 169 h 407"/>
                <a:gd name="T4" fmla="*/ 78 w 451"/>
                <a:gd name="T5" fmla="*/ 157 h 407"/>
                <a:gd name="T6" fmla="*/ 94 w 451"/>
                <a:gd name="T7" fmla="*/ 57 h 407"/>
                <a:gd name="T8" fmla="*/ 100 w 451"/>
                <a:gd name="T9" fmla="*/ 144 h 407"/>
                <a:gd name="T10" fmla="*/ 93 w 451"/>
                <a:gd name="T11" fmla="*/ 99 h 407"/>
                <a:gd name="T12" fmla="*/ 16 w 451"/>
                <a:gd name="T13" fmla="*/ 99 h 407"/>
                <a:gd name="T14" fmla="*/ 40 w 451"/>
                <a:gd name="T15" fmla="*/ 3 h 407"/>
                <a:gd name="T16" fmla="*/ 45 w 451"/>
                <a:gd name="T17" fmla="*/ 198 h 407"/>
                <a:gd name="T18" fmla="*/ 16 w 451"/>
                <a:gd name="T19" fmla="*/ 99 h 407"/>
                <a:gd name="T20" fmla="*/ 227 w 451"/>
                <a:gd name="T21" fmla="*/ 185 h 407"/>
                <a:gd name="T22" fmla="*/ 238 w 451"/>
                <a:gd name="T23" fmla="*/ 196 h 407"/>
                <a:gd name="T24" fmla="*/ 227 w 451"/>
                <a:gd name="T25" fmla="*/ 3 h 407"/>
                <a:gd name="T26" fmla="*/ 178 w 451"/>
                <a:gd name="T27" fmla="*/ 144 h 407"/>
                <a:gd name="T28" fmla="*/ 183 w 451"/>
                <a:gd name="T29" fmla="*/ 57 h 407"/>
                <a:gd name="T30" fmla="*/ 185 w 451"/>
                <a:gd name="T31" fmla="*/ 99 h 407"/>
                <a:gd name="T32" fmla="*/ 223 w 451"/>
                <a:gd name="T33" fmla="*/ 99 h 407"/>
                <a:gd name="T34" fmla="*/ 205 w 451"/>
                <a:gd name="T35" fmla="*/ 171 h 407"/>
                <a:gd name="T36" fmla="*/ 211 w 451"/>
                <a:gd name="T37" fmla="*/ 30 h 407"/>
                <a:gd name="T38" fmla="*/ 223 w 451"/>
                <a:gd name="T39" fmla="*/ 99 h 407"/>
                <a:gd name="T40" fmla="*/ 451 w 451"/>
                <a:gd name="T41" fmla="*/ 290 h 407"/>
                <a:gd name="T42" fmla="*/ 145 w 451"/>
                <a:gd name="T43" fmla="*/ 101 h 407"/>
                <a:gd name="T44" fmla="*/ 129 w 451"/>
                <a:gd name="T45" fmla="*/ 392 h 407"/>
                <a:gd name="T46" fmla="*/ 451 w 451"/>
                <a:gd name="T47" fmla="*/ 392 h 407"/>
                <a:gd name="T48" fmla="*/ 435 w 451"/>
                <a:gd name="T49" fmla="*/ 336 h 407"/>
                <a:gd name="T50" fmla="*/ 145 w 451"/>
                <a:gd name="T51" fmla="*/ 370 h 407"/>
                <a:gd name="T52" fmla="*/ 435 w 451"/>
                <a:gd name="T53" fmla="*/ 291 h 407"/>
                <a:gd name="T54" fmla="*/ 375 w 451"/>
                <a:gd name="T55" fmla="*/ 312 h 407"/>
                <a:gd name="T56" fmla="*/ 375 w 451"/>
                <a:gd name="T57" fmla="*/ 370 h 407"/>
                <a:gd name="T58" fmla="*/ 413 w 451"/>
                <a:gd name="T59" fmla="*/ 320 h 407"/>
                <a:gd name="T60" fmla="*/ 166 w 451"/>
                <a:gd name="T61" fmla="*/ 320 h 407"/>
                <a:gd name="T62" fmla="*/ 182 w 451"/>
                <a:gd name="T63" fmla="*/ 363 h 407"/>
                <a:gd name="T64" fmla="*/ 166 w 451"/>
                <a:gd name="T65" fmla="*/ 320 h 407"/>
                <a:gd name="T66" fmla="*/ 242 w 451"/>
                <a:gd name="T67" fmla="*/ 371 h 407"/>
                <a:gd name="T68" fmla="*/ 242 w 451"/>
                <a:gd name="T69" fmla="*/ 312 h 407"/>
                <a:gd name="T70" fmla="*/ 200 w 451"/>
                <a:gd name="T71" fmla="*/ 363 h 407"/>
                <a:gd name="T72" fmla="*/ 216 w 451"/>
                <a:gd name="T73" fmla="*/ 320 h 407"/>
                <a:gd name="T74" fmla="*/ 269 w 451"/>
                <a:gd name="T75" fmla="*/ 320 h 407"/>
                <a:gd name="T76" fmla="*/ 285 w 451"/>
                <a:gd name="T77" fmla="*/ 363 h 407"/>
                <a:gd name="T78" fmla="*/ 269 w 451"/>
                <a:gd name="T79" fmla="*/ 320 h 407"/>
                <a:gd name="T80" fmla="*/ 303 w 451"/>
                <a:gd name="T81" fmla="*/ 362 h 407"/>
                <a:gd name="T82" fmla="*/ 349 w 451"/>
                <a:gd name="T83" fmla="*/ 362 h 407"/>
                <a:gd name="T84" fmla="*/ 311 w 451"/>
                <a:gd name="T85" fmla="*/ 312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1" h="407">
                  <a:moveTo>
                    <a:pt x="54" y="99"/>
                  </a:moveTo>
                  <a:cubicBezTo>
                    <a:pt x="54" y="78"/>
                    <a:pt x="62" y="57"/>
                    <a:pt x="78" y="41"/>
                  </a:cubicBezTo>
                  <a:cubicBezTo>
                    <a:pt x="81" y="38"/>
                    <a:pt x="81" y="33"/>
                    <a:pt x="78" y="30"/>
                  </a:cubicBezTo>
                  <a:cubicBezTo>
                    <a:pt x="75" y="27"/>
                    <a:pt x="70" y="27"/>
                    <a:pt x="67" y="30"/>
                  </a:cubicBezTo>
                  <a:cubicBezTo>
                    <a:pt x="48" y="49"/>
                    <a:pt x="38" y="74"/>
                    <a:pt x="38" y="99"/>
                  </a:cubicBezTo>
                  <a:cubicBezTo>
                    <a:pt x="38" y="124"/>
                    <a:pt x="48" y="150"/>
                    <a:pt x="67" y="169"/>
                  </a:cubicBezTo>
                  <a:cubicBezTo>
                    <a:pt x="69" y="170"/>
                    <a:pt x="71" y="171"/>
                    <a:pt x="73" y="171"/>
                  </a:cubicBezTo>
                  <a:cubicBezTo>
                    <a:pt x="75" y="171"/>
                    <a:pt x="77" y="170"/>
                    <a:pt x="78" y="169"/>
                  </a:cubicBezTo>
                  <a:cubicBezTo>
                    <a:pt x="81" y="166"/>
                    <a:pt x="81" y="160"/>
                    <a:pt x="78" y="157"/>
                  </a:cubicBezTo>
                  <a:cubicBezTo>
                    <a:pt x="62" y="141"/>
                    <a:pt x="54" y="120"/>
                    <a:pt x="54" y="99"/>
                  </a:cubicBezTo>
                  <a:close/>
                  <a:moveTo>
                    <a:pt x="106" y="57"/>
                  </a:moveTo>
                  <a:cubicBezTo>
                    <a:pt x="102" y="54"/>
                    <a:pt x="97" y="54"/>
                    <a:pt x="94" y="57"/>
                  </a:cubicBezTo>
                  <a:cubicBezTo>
                    <a:pt x="83" y="69"/>
                    <a:pt x="77" y="84"/>
                    <a:pt x="77" y="99"/>
                  </a:cubicBezTo>
                  <a:cubicBezTo>
                    <a:pt x="77" y="115"/>
                    <a:pt x="83" y="130"/>
                    <a:pt x="94" y="141"/>
                  </a:cubicBezTo>
                  <a:cubicBezTo>
                    <a:pt x="96" y="143"/>
                    <a:pt x="98" y="144"/>
                    <a:pt x="100" y="144"/>
                  </a:cubicBezTo>
                  <a:cubicBezTo>
                    <a:pt x="102" y="144"/>
                    <a:pt x="104" y="143"/>
                    <a:pt x="106" y="141"/>
                  </a:cubicBezTo>
                  <a:cubicBezTo>
                    <a:pt x="109" y="138"/>
                    <a:pt x="109" y="133"/>
                    <a:pt x="106" y="130"/>
                  </a:cubicBezTo>
                  <a:cubicBezTo>
                    <a:pt x="97" y="122"/>
                    <a:pt x="93" y="110"/>
                    <a:pt x="93" y="99"/>
                  </a:cubicBezTo>
                  <a:cubicBezTo>
                    <a:pt x="93" y="88"/>
                    <a:pt x="97" y="77"/>
                    <a:pt x="106" y="69"/>
                  </a:cubicBezTo>
                  <a:cubicBezTo>
                    <a:pt x="109" y="65"/>
                    <a:pt x="109" y="60"/>
                    <a:pt x="106" y="57"/>
                  </a:cubicBezTo>
                  <a:close/>
                  <a:moveTo>
                    <a:pt x="16" y="99"/>
                  </a:moveTo>
                  <a:cubicBezTo>
                    <a:pt x="16" y="68"/>
                    <a:pt x="27" y="38"/>
                    <a:pt x="51" y="14"/>
                  </a:cubicBezTo>
                  <a:cubicBezTo>
                    <a:pt x="54" y="11"/>
                    <a:pt x="54" y="6"/>
                    <a:pt x="51" y="3"/>
                  </a:cubicBezTo>
                  <a:cubicBezTo>
                    <a:pt x="48" y="0"/>
                    <a:pt x="43" y="0"/>
                    <a:pt x="40" y="3"/>
                  </a:cubicBezTo>
                  <a:cubicBezTo>
                    <a:pt x="13" y="29"/>
                    <a:pt x="0" y="64"/>
                    <a:pt x="0" y="99"/>
                  </a:cubicBezTo>
                  <a:cubicBezTo>
                    <a:pt x="0" y="134"/>
                    <a:pt x="13" y="169"/>
                    <a:pt x="40" y="196"/>
                  </a:cubicBezTo>
                  <a:cubicBezTo>
                    <a:pt x="41" y="197"/>
                    <a:pt x="43" y="198"/>
                    <a:pt x="45" y="198"/>
                  </a:cubicBezTo>
                  <a:cubicBezTo>
                    <a:pt x="47" y="198"/>
                    <a:pt x="49" y="197"/>
                    <a:pt x="51" y="196"/>
                  </a:cubicBezTo>
                  <a:cubicBezTo>
                    <a:pt x="54" y="193"/>
                    <a:pt x="54" y="188"/>
                    <a:pt x="51" y="185"/>
                  </a:cubicBezTo>
                  <a:cubicBezTo>
                    <a:pt x="27" y="161"/>
                    <a:pt x="16" y="130"/>
                    <a:pt x="16" y="99"/>
                  </a:cubicBezTo>
                  <a:close/>
                  <a:moveTo>
                    <a:pt x="227" y="14"/>
                  </a:moveTo>
                  <a:cubicBezTo>
                    <a:pt x="250" y="38"/>
                    <a:pt x="262" y="68"/>
                    <a:pt x="262" y="99"/>
                  </a:cubicBezTo>
                  <a:cubicBezTo>
                    <a:pt x="262" y="130"/>
                    <a:pt x="250" y="161"/>
                    <a:pt x="227" y="185"/>
                  </a:cubicBezTo>
                  <a:cubicBezTo>
                    <a:pt x="224" y="188"/>
                    <a:pt x="224" y="193"/>
                    <a:pt x="227" y="196"/>
                  </a:cubicBezTo>
                  <a:cubicBezTo>
                    <a:pt x="228" y="197"/>
                    <a:pt x="230" y="198"/>
                    <a:pt x="232" y="198"/>
                  </a:cubicBezTo>
                  <a:cubicBezTo>
                    <a:pt x="234" y="198"/>
                    <a:pt x="236" y="197"/>
                    <a:pt x="238" y="196"/>
                  </a:cubicBezTo>
                  <a:cubicBezTo>
                    <a:pt x="265" y="169"/>
                    <a:pt x="278" y="134"/>
                    <a:pt x="278" y="99"/>
                  </a:cubicBezTo>
                  <a:cubicBezTo>
                    <a:pt x="278" y="64"/>
                    <a:pt x="265" y="29"/>
                    <a:pt x="238" y="3"/>
                  </a:cubicBezTo>
                  <a:cubicBezTo>
                    <a:pt x="235" y="0"/>
                    <a:pt x="230" y="0"/>
                    <a:pt x="227" y="3"/>
                  </a:cubicBezTo>
                  <a:cubicBezTo>
                    <a:pt x="224" y="6"/>
                    <a:pt x="224" y="11"/>
                    <a:pt x="227" y="14"/>
                  </a:cubicBezTo>
                  <a:close/>
                  <a:moveTo>
                    <a:pt x="172" y="141"/>
                  </a:moveTo>
                  <a:cubicBezTo>
                    <a:pt x="174" y="143"/>
                    <a:pt x="176" y="144"/>
                    <a:pt x="178" y="144"/>
                  </a:cubicBezTo>
                  <a:cubicBezTo>
                    <a:pt x="180" y="144"/>
                    <a:pt x="182" y="143"/>
                    <a:pt x="184" y="141"/>
                  </a:cubicBezTo>
                  <a:cubicBezTo>
                    <a:pt x="195" y="130"/>
                    <a:pt x="201" y="115"/>
                    <a:pt x="201" y="99"/>
                  </a:cubicBezTo>
                  <a:cubicBezTo>
                    <a:pt x="201" y="84"/>
                    <a:pt x="195" y="69"/>
                    <a:pt x="183" y="57"/>
                  </a:cubicBezTo>
                  <a:cubicBezTo>
                    <a:pt x="180" y="54"/>
                    <a:pt x="175" y="54"/>
                    <a:pt x="172" y="57"/>
                  </a:cubicBezTo>
                  <a:cubicBezTo>
                    <a:pt x="169" y="60"/>
                    <a:pt x="169" y="65"/>
                    <a:pt x="172" y="69"/>
                  </a:cubicBezTo>
                  <a:cubicBezTo>
                    <a:pt x="181" y="77"/>
                    <a:pt x="185" y="88"/>
                    <a:pt x="185" y="99"/>
                  </a:cubicBezTo>
                  <a:cubicBezTo>
                    <a:pt x="185" y="110"/>
                    <a:pt x="181" y="122"/>
                    <a:pt x="172" y="130"/>
                  </a:cubicBezTo>
                  <a:cubicBezTo>
                    <a:pt x="169" y="133"/>
                    <a:pt x="169" y="138"/>
                    <a:pt x="172" y="141"/>
                  </a:cubicBezTo>
                  <a:close/>
                  <a:moveTo>
                    <a:pt x="223" y="99"/>
                  </a:moveTo>
                  <a:cubicBezTo>
                    <a:pt x="223" y="120"/>
                    <a:pt x="215" y="141"/>
                    <a:pt x="199" y="157"/>
                  </a:cubicBezTo>
                  <a:cubicBezTo>
                    <a:pt x="196" y="160"/>
                    <a:pt x="196" y="166"/>
                    <a:pt x="199" y="169"/>
                  </a:cubicBezTo>
                  <a:cubicBezTo>
                    <a:pt x="201" y="170"/>
                    <a:pt x="203" y="171"/>
                    <a:pt x="205" y="171"/>
                  </a:cubicBezTo>
                  <a:cubicBezTo>
                    <a:pt x="207" y="171"/>
                    <a:pt x="209" y="170"/>
                    <a:pt x="211" y="169"/>
                  </a:cubicBezTo>
                  <a:cubicBezTo>
                    <a:pt x="230" y="150"/>
                    <a:pt x="239" y="124"/>
                    <a:pt x="239" y="99"/>
                  </a:cubicBezTo>
                  <a:cubicBezTo>
                    <a:pt x="239" y="74"/>
                    <a:pt x="230" y="49"/>
                    <a:pt x="211" y="30"/>
                  </a:cubicBezTo>
                  <a:cubicBezTo>
                    <a:pt x="208" y="27"/>
                    <a:pt x="203" y="27"/>
                    <a:pt x="199" y="30"/>
                  </a:cubicBezTo>
                  <a:cubicBezTo>
                    <a:pt x="196" y="33"/>
                    <a:pt x="196" y="38"/>
                    <a:pt x="199" y="41"/>
                  </a:cubicBezTo>
                  <a:cubicBezTo>
                    <a:pt x="215" y="57"/>
                    <a:pt x="223" y="78"/>
                    <a:pt x="223" y="99"/>
                  </a:cubicBezTo>
                  <a:close/>
                  <a:moveTo>
                    <a:pt x="443" y="312"/>
                  </a:moveTo>
                  <a:cubicBezTo>
                    <a:pt x="447" y="312"/>
                    <a:pt x="451" y="309"/>
                    <a:pt x="451" y="304"/>
                  </a:cubicBezTo>
                  <a:cubicBezTo>
                    <a:pt x="451" y="290"/>
                    <a:pt x="451" y="290"/>
                    <a:pt x="451" y="290"/>
                  </a:cubicBezTo>
                  <a:cubicBezTo>
                    <a:pt x="451" y="281"/>
                    <a:pt x="444" y="275"/>
                    <a:pt x="436" y="275"/>
                  </a:cubicBezTo>
                  <a:cubicBezTo>
                    <a:pt x="145" y="275"/>
                    <a:pt x="145" y="275"/>
                    <a:pt x="145" y="275"/>
                  </a:cubicBezTo>
                  <a:cubicBezTo>
                    <a:pt x="145" y="101"/>
                    <a:pt x="145" y="101"/>
                    <a:pt x="145" y="101"/>
                  </a:cubicBezTo>
                  <a:cubicBezTo>
                    <a:pt x="145" y="97"/>
                    <a:pt x="141" y="93"/>
                    <a:pt x="137" y="93"/>
                  </a:cubicBezTo>
                  <a:cubicBezTo>
                    <a:pt x="133" y="93"/>
                    <a:pt x="129" y="97"/>
                    <a:pt x="129" y="101"/>
                  </a:cubicBezTo>
                  <a:cubicBezTo>
                    <a:pt x="129" y="392"/>
                    <a:pt x="129" y="392"/>
                    <a:pt x="129" y="392"/>
                  </a:cubicBezTo>
                  <a:cubicBezTo>
                    <a:pt x="129" y="400"/>
                    <a:pt x="136" y="407"/>
                    <a:pt x="144" y="407"/>
                  </a:cubicBezTo>
                  <a:cubicBezTo>
                    <a:pt x="436" y="407"/>
                    <a:pt x="436" y="407"/>
                    <a:pt x="436" y="407"/>
                  </a:cubicBezTo>
                  <a:cubicBezTo>
                    <a:pt x="444" y="407"/>
                    <a:pt x="451" y="400"/>
                    <a:pt x="451" y="392"/>
                  </a:cubicBezTo>
                  <a:cubicBezTo>
                    <a:pt x="451" y="336"/>
                    <a:pt x="451" y="336"/>
                    <a:pt x="451" y="336"/>
                  </a:cubicBezTo>
                  <a:cubicBezTo>
                    <a:pt x="451" y="331"/>
                    <a:pt x="447" y="328"/>
                    <a:pt x="443" y="328"/>
                  </a:cubicBezTo>
                  <a:cubicBezTo>
                    <a:pt x="438" y="328"/>
                    <a:pt x="435" y="331"/>
                    <a:pt x="435" y="336"/>
                  </a:cubicBezTo>
                  <a:cubicBezTo>
                    <a:pt x="435" y="391"/>
                    <a:pt x="435" y="391"/>
                    <a:pt x="435" y="391"/>
                  </a:cubicBezTo>
                  <a:cubicBezTo>
                    <a:pt x="145" y="391"/>
                    <a:pt x="145" y="391"/>
                    <a:pt x="145" y="391"/>
                  </a:cubicBezTo>
                  <a:cubicBezTo>
                    <a:pt x="145" y="370"/>
                    <a:pt x="145" y="370"/>
                    <a:pt x="145" y="370"/>
                  </a:cubicBezTo>
                  <a:cubicBezTo>
                    <a:pt x="145" y="370"/>
                    <a:pt x="145" y="369"/>
                    <a:pt x="145" y="369"/>
                  </a:cubicBezTo>
                  <a:cubicBezTo>
                    <a:pt x="145" y="291"/>
                    <a:pt x="145" y="291"/>
                    <a:pt x="145" y="291"/>
                  </a:cubicBezTo>
                  <a:cubicBezTo>
                    <a:pt x="435" y="291"/>
                    <a:pt x="435" y="291"/>
                    <a:pt x="435" y="291"/>
                  </a:cubicBezTo>
                  <a:cubicBezTo>
                    <a:pt x="435" y="304"/>
                    <a:pt x="435" y="304"/>
                    <a:pt x="435" y="304"/>
                  </a:cubicBezTo>
                  <a:cubicBezTo>
                    <a:pt x="435" y="309"/>
                    <a:pt x="438" y="312"/>
                    <a:pt x="443" y="312"/>
                  </a:cubicBezTo>
                  <a:close/>
                  <a:moveTo>
                    <a:pt x="375" y="312"/>
                  </a:moveTo>
                  <a:cubicBezTo>
                    <a:pt x="371" y="312"/>
                    <a:pt x="367" y="316"/>
                    <a:pt x="367" y="320"/>
                  </a:cubicBezTo>
                  <a:cubicBezTo>
                    <a:pt x="367" y="362"/>
                    <a:pt x="367" y="362"/>
                    <a:pt x="367" y="362"/>
                  </a:cubicBezTo>
                  <a:cubicBezTo>
                    <a:pt x="367" y="367"/>
                    <a:pt x="371" y="370"/>
                    <a:pt x="375" y="370"/>
                  </a:cubicBezTo>
                  <a:cubicBezTo>
                    <a:pt x="405" y="370"/>
                    <a:pt x="405" y="370"/>
                    <a:pt x="405" y="370"/>
                  </a:cubicBezTo>
                  <a:cubicBezTo>
                    <a:pt x="410" y="370"/>
                    <a:pt x="413" y="367"/>
                    <a:pt x="413" y="362"/>
                  </a:cubicBezTo>
                  <a:cubicBezTo>
                    <a:pt x="413" y="320"/>
                    <a:pt x="413" y="320"/>
                    <a:pt x="413" y="320"/>
                  </a:cubicBezTo>
                  <a:cubicBezTo>
                    <a:pt x="413" y="316"/>
                    <a:pt x="410" y="312"/>
                    <a:pt x="405" y="312"/>
                  </a:cubicBezTo>
                  <a:lnTo>
                    <a:pt x="375" y="312"/>
                  </a:lnTo>
                  <a:close/>
                  <a:moveTo>
                    <a:pt x="166" y="320"/>
                  </a:moveTo>
                  <a:cubicBezTo>
                    <a:pt x="166" y="363"/>
                    <a:pt x="166" y="363"/>
                    <a:pt x="166" y="363"/>
                  </a:cubicBezTo>
                  <a:cubicBezTo>
                    <a:pt x="166" y="367"/>
                    <a:pt x="169" y="371"/>
                    <a:pt x="174" y="371"/>
                  </a:cubicBezTo>
                  <a:cubicBezTo>
                    <a:pt x="178" y="371"/>
                    <a:pt x="182" y="367"/>
                    <a:pt x="182" y="363"/>
                  </a:cubicBezTo>
                  <a:cubicBezTo>
                    <a:pt x="182" y="320"/>
                    <a:pt x="182" y="320"/>
                    <a:pt x="182" y="320"/>
                  </a:cubicBezTo>
                  <a:cubicBezTo>
                    <a:pt x="182" y="316"/>
                    <a:pt x="178" y="312"/>
                    <a:pt x="174" y="312"/>
                  </a:cubicBezTo>
                  <a:cubicBezTo>
                    <a:pt x="169" y="312"/>
                    <a:pt x="166" y="316"/>
                    <a:pt x="166" y="320"/>
                  </a:cubicBezTo>
                  <a:close/>
                  <a:moveTo>
                    <a:pt x="234" y="320"/>
                  </a:moveTo>
                  <a:cubicBezTo>
                    <a:pt x="234" y="363"/>
                    <a:pt x="234" y="363"/>
                    <a:pt x="234" y="363"/>
                  </a:cubicBezTo>
                  <a:cubicBezTo>
                    <a:pt x="234" y="367"/>
                    <a:pt x="238" y="371"/>
                    <a:pt x="242" y="371"/>
                  </a:cubicBezTo>
                  <a:cubicBezTo>
                    <a:pt x="247" y="371"/>
                    <a:pt x="250" y="367"/>
                    <a:pt x="250" y="363"/>
                  </a:cubicBezTo>
                  <a:cubicBezTo>
                    <a:pt x="250" y="320"/>
                    <a:pt x="250" y="320"/>
                    <a:pt x="250" y="320"/>
                  </a:cubicBezTo>
                  <a:cubicBezTo>
                    <a:pt x="250" y="316"/>
                    <a:pt x="247" y="312"/>
                    <a:pt x="242" y="312"/>
                  </a:cubicBezTo>
                  <a:cubicBezTo>
                    <a:pt x="238" y="312"/>
                    <a:pt x="234" y="316"/>
                    <a:pt x="234" y="320"/>
                  </a:cubicBezTo>
                  <a:close/>
                  <a:moveTo>
                    <a:pt x="200" y="320"/>
                  </a:moveTo>
                  <a:cubicBezTo>
                    <a:pt x="200" y="363"/>
                    <a:pt x="200" y="363"/>
                    <a:pt x="200" y="363"/>
                  </a:cubicBezTo>
                  <a:cubicBezTo>
                    <a:pt x="200" y="367"/>
                    <a:pt x="204" y="371"/>
                    <a:pt x="208" y="371"/>
                  </a:cubicBezTo>
                  <a:cubicBezTo>
                    <a:pt x="212" y="371"/>
                    <a:pt x="216" y="367"/>
                    <a:pt x="216" y="363"/>
                  </a:cubicBezTo>
                  <a:cubicBezTo>
                    <a:pt x="216" y="320"/>
                    <a:pt x="216" y="320"/>
                    <a:pt x="216" y="320"/>
                  </a:cubicBezTo>
                  <a:cubicBezTo>
                    <a:pt x="216" y="316"/>
                    <a:pt x="212" y="312"/>
                    <a:pt x="208" y="312"/>
                  </a:cubicBezTo>
                  <a:cubicBezTo>
                    <a:pt x="204" y="312"/>
                    <a:pt x="200" y="316"/>
                    <a:pt x="200" y="320"/>
                  </a:cubicBezTo>
                  <a:close/>
                  <a:moveTo>
                    <a:pt x="269" y="320"/>
                  </a:moveTo>
                  <a:cubicBezTo>
                    <a:pt x="269" y="363"/>
                    <a:pt x="269" y="363"/>
                    <a:pt x="269" y="363"/>
                  </a:cubicBezTo>
                  <a:cubicBezTo>
                    <a:pt x="269" y="367"/>
                    <a:pt x="272" y="371"/>
                    <a:pt x="277" y="371"/>
                  </a:cubicBezTo>
                  <a:cubicBezTo>
                    <a:pt x="281" y="371"/>
                    <a:pt x="285" y="367"/>
                    <a:pt x="285" y="363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5" y="316"/>
                    <a:pt x="281" y="312"/>
                    <a:pt x="277" y="312"/>
                  </a:cubicBezTo>
                  <a:cubicBezTo>
                    <a:pt x="272" y="312"/>
                    <a:pt x="269" y="316"/>
                    <a:pt x="269" y="320"/>
                  </a:cubicBezTo>
                  <a:close/>
                  <a:moveTo>
                    <a:pt x="311" y="312"/>
                  </a:moveTo>
                  <a:cubicBezTo>
                    <a:pt x="307" y="312"/>
                    <a:pt x="303" y="316"/>
                    <a:pt x="303" y="320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03" y="367"/>
                    <a:pt x="307" y="370"/>
                    <a:pt x="311" y="370"/>
                  </a:cubicBezTo>
                  <a:cubicBezTo>
                    <a:pt x="341" y="370"/>
                    <a:pt x="341" y="370"/>
                    <a:pt x="341" y="370"/>
                  </a:cubicBezTo>
                  <a:cubicBezTo>
                    <a:pt x="345" y="370"/>
                    <a:pt x="349" y="367"/>
                    <a:pt x="349" y="362"/>
                  </a:cubicBezTo>
                  <a:cubicBezTo>
                    <a:pt x="349" y="320"/>
                    <a:pt x="349" y="320"/>
                    <a:pt x="349" y="320"/>
                  </a:cubicBezTo>
                  <a:cubicBezTo>
                    <a:pt x="349" y="316"/>
                    <a:pt x="345" y="312"/>
                    <a:pt x="341" y="312"/>
                  </a:cubicBezTo>
                  <a:lnTo>
                    <a:pt x="311" y="312"/>
                  </a:lnTo>
                  <a:close/>
                </a:path>
              </a:pathLst>
            </a:custGeom>
            <a:solidFill>
              <a:srgbClr val="43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Rectangle 11"/>
          <p:cNvSpPr/>
          <p:nvPr/>
        </p:nvSpPr>
        <p:spPr bwMode="auto">
          <a:xfrm>
            <a:off x="0" y="5581403"/>
            <a:ext cx="9144000" cy="66501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Multiple use cases for 256QAM in UL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pic>
        <p:nvPicPr>
          <p:cNvPr id="1026" name="Picture 2" descr="image0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779" y="4061236"/>
            <a:ext cx="2479245" cy="1051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881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3702" y="1992974"/>
            <a:ext cx="3602344" cy="3479778"/>
          </a:xfrm>
        </p:spPr>
        <p:txBody>
          <a:bodyPr/>
          <a:lstStyle/>
          <a:p>
            <a:r>
              <a:rPr lang="en-US" dirty="0" smtClean="0"/>
              <a:t>Indoor small cell deployment</a:t>
            </a:r>
          </a:p>
          <a:p>
            <a:pPr lvl="1"/>
            <a:r>
              <a:rPr lang="en-US" dirty="0" smtClean="0"/>
              <a:t>1 </a:t>
            </a:r>
            <a:r>
              <a:rPr lang="en-US" dirty="0" err="1" smtClean="0"/>
              <a:t>Tx</a:t>
            </a:r>
            <a:r>
              <a:rPr lang="en-US" dirty="0" smtClean="0"/>
              <a:t> and 2 Rx</a:t>
            </a:r>
          </a:p>
          <a:p>
            <a:pPr lvl="1"/>
            <a:r>
              <a:rPr lang="en-US" dirty="0" smtClean="0"/>
              <a:t>LAA-LAA coexistence</a:t>
            </a:r>
          </a:p>
          <a:p>
            <a:pPr lvl="2"/>
            <a:r>
              <a:rPr lang="en-US" dirty="0" smtClean="0"/>
              <a:t>50/50 UL/DL traffic</a:t>
            </a:r>
          </a:p>
          <a:p>
            <a:pPr lvl="1"/>
            <a:r>
              <a:rPr lang="en-US" dirty="0" smtClean="0"/>
              <a:t>Mean user throughput</a:t>
            </a:r>
          </a:p>
          <a:p>
            <a:pPr lvl="1"/>
            <a:r>
              <a:rPr lang="en-US" dirty="0" smtClean="0"/>
              <a:t>Without EVM impairment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results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0" y="5581403"/>
            <a:ext cx="9144000" cy="665018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Significant performance gains by introducing 256QAM in UL</a:t>
            </a:r>
            <a:endParaRPr kumimoji="0" lang="en-US" sz="20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8263" y="1792919"/>
            <a:ext cx="40427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 smtClean="0"/>
              <a:t>Mbps</a:t>
            </a:r>
            <a:endParaRPr lang="en-US" sz="700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737794"/>
              </p:ext>
            </p:extLst>
          </p:nvPr>
        </p:nvGraphicFramePr>
        <p:xfrm>
          <a:off x="3996046" y="203728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79943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Introduce 256QAM support in UL for LTE to enable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Significant increase in data rates in small cell deployments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Leverage fully the benefits of many receiver chains in </a:t>
            </a:r>
            <a:r>
              <a:rPr lang="en-US" dirty="0" err="1" smtClean="0"/>
              <a:t>eNB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058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Appendix: Work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2016 Q2</a:t>
            </a:r>
          </a:p>
          <a:p>
            <a:pPr lvl="1"/>
            <a:r>
              <a:rPr lang="en-US" dirty="0" smtClean="0"/>
              <a:t>RAN1</a:t>
            </a:r>
          </a:p>
          <a:p>
            <a:pPr lvl="2"/>
            <a:r>
              <a:rPr lang="en-US" dirty="0" smtClean="0"/>
              <a:t>Define a framework for how to introduce 256QAM in the UL</a:t>
            </a:r>
          </a:p>
          <a:p>
            <a:pPr lvl="1"/>
            <a:r>
              <a:rPr lang="en-US" dirty="0" smtClean="0"/>
              <a:t>RAN4</a:t>
            </a:r>
          </a:p>
          <a:p>
            <a:pPr lvl="2"/>
            <a:r>
              <a:rPr lang="en-US" dirty="0" smtClean="0"/>
              <a:t>Specify EVM, MPR and A-MPR requirements</a:t>
            </a:r>
          </a:p>
          <a:p>
            <a:r>
              <a:rPr lang="en-US" dirty="0" smtClean="0"/>
              <a:t> 2016 Q3</a:t>
            </a:r>
          </a:p>
          <a:p>
            <a:pPr lvl="1"/>
            <a:r>
              <a:rPr lang="en-US" dirty="0" smtClean="0"/>
              <a:t>RAN1</a:t>
            </a:r>
          </a:p>
          <a:p>
            <a:pPr lvl="2"/>
            <a:r>
              <a:rPr lang="en-US" dirty="0" smtClean="0"/>
              <a:t>Conclude on MCS table design and complete PHY design</a:t>
            </a:r>
          </a:p>
          <a:p>
            <a:pPr lvl="2"/>
            <a:r>
              <a:rPr lang="en-US" dirty="0" smtClean="0"/>
              <a:t>Define potential new UE categories</a:t>
            </a:r>
          </a:p>
          <a:p>
            <a:pPr lvl="1"/>
            <a:r>
              <a:rPr lang="en-US" dirty="0" smtClean="0"/>
              <a:t>RAN2</a:t>
            </a:r>
          </a:p>
          <a:p>
            <a:pPr lvl="2"/>
            <a:r>
              <a:rPr lang="en-US" dirty="0" smtClean="0"/>
              <a:t>Define RRC signaling</a:t>
            </a:r>
            <a:endParaRPr lang="en-US" dirty="0"/>
          </a:p>
          <a:p>
            <a:pPr lvl="2"/>
            <a:r>
              <a:rPr lang="en-US" dirty="0"/>
              <a:t>Define potential new UE </a:t>
            </a:r>
            <a:r>
              <a:rPr lang="en-US" dirty="0" smtClean="0"/>
              <a:t>categories</a:t>
            </a:r>
          </a:p>
          <a:p>
            <a:pPr lvl="1"/>
            <a:r>
              <a:rPr lang="en-US" dirty="0" smtClean="0"/>
              <a:t>RAN4</a:t>
            </a:r>
          </a:p>
          <a:p>
            <a:pPr lvl="2"/>
            <a:r>
              <a:rPr lang="en-US" dirty="0" smtClean="0"/>
              <a:t>Specify demodulation performance requirements if needed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9598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984</TotalTime>
  <Words>243</Words>
  <Application>Microsoft Office PowerPoint</Application>
  <PresentationFormat>On-screen Show (4:3)</PresentationFormat>
  <Paragraphs>76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Ericsson Capital TT</vt:lpstr>
      <vt:lpstr>PresentationTemplate2011</vt:lpstr>
      <vt:lpstr>Motivation for Work Item on UL 256QAM for LTE</vt:lpstr>
      <vt:lpstr>Demand in higher data rate</vt:lpstr>
      <vt:lpstr>Use Cases</vt:lpstr>
      <vt:lpstr>Evaluation results</vt:lpstr>
      <vt:lpstr>Proposal</vt:lpstr>
      <vt:lpstr>PowerPoint Presentation</vt:lpstr>
      <vt:lpstr>Appendix: Work Plan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Work Item on UL 256QAM for LTE</dc:title>
  <dc:creator/>
  <cp:keywords/>
  <dc:description>Rev PA1</dc:description>
  <cp:lastModifiedBy>Daniel Larsson</cp:lastModifiedBy>
  <cp:revision>116</cp:revision>
  <dcterms:created xsi:type="dcterms:W3CDTF">2011-05-24T09:22:48Z</dcterms:created>
  <dcterms:modified xsi:type="dcterms:W3CDTF">2016-03-01T14:00:42Z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2015-08-03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2015-08-03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