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303" r:id="rId2"/>
    <p:sldId id="734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35" r:id="rId14"/>
  </p:sldIdLst>
  <p:sldSz cx="9144000" cy="5143500" type="screen16x9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339933"/>
    <a:srgbClr val="0000CC"/>
    <a:srgbClr val="006600"/>
    <a:srgbClr val="00CC00"/>
    <a:srgbClr val="00FF00"/>
    <a:srgbClr val="FFFFCC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-72" y="4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 altLang="de-D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fld id="{ED968078-BC0F-418B-A252-99A84755243B}" type="datetime1">
              <a:rPr lang="en-US" altLang="de-DE"/>
              <a:pPr/>
              <a:t>3/2/2016</a:t>
            </a:fld>
            <a:endParaRPr lang="en-US" altLang="de-DE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 altLang="de-DE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fld id="{9A26B02B-EC64-4170-9597-156264FCC4D2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21021796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 alt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fld id="{108D875B-A77A-4961-B408-2D717AD34EEC}" type="datetime1">
              <a:rPr lang="en-US" altLang="de-DE"/>
              <a:pPr/>
              <a:t>3/2/2016</a:t>
            </a:fld>
            <a:endParaRPr lang="en-US" altLang="de-D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endParaRPr lang="en-US" alt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cs typeface="Arial" pitchFamily="34" charset="0"/>
              </a:defRPr>
            </a:lvl1pPr>
          </a:lstStyle>
          <a:p>
            <a:fld id="{12B20611-2C5D-41D1-8511-DE03277B967F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39430587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41DF5B97-7961-4094-B12F-4085294DC61C}" type="slidenum">
              <a:rPr lang="en-GB" altLang="de-DE" sz="1200">
                <a:latin typeface="Times New Roman" pitchFamily="18" charset="0"/>
              </a:rPr>
              <a:pPr eaLnBrk="1" hangingPunct="1"/>
              <a:t>1</a:t>
            </a:fld>
            <a:endParaRPr lang="en-GB" altLang="de-DE" sz="1200">
              <a:latin typeface="Times New Roman" pitchFamily="18" charset="0"/>
            </a:endParaRPr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832836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079145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043230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endParaRPr lang="en-US" altLang="de-DE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  <a:endParaRPr lang="en-GB" altLang="de-DE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  <a:endParaRPr lang="en-GB" altLang="de-DE" smtClean="0"/>
          </a:p>
        </p:txBody>
      </p:sp>
      <p:sp>
        <p:nvSpPr>
          <p:cNvPr id="14" name="TextBox 13"/>
          <p:cNvSpPr txBox="1"/>
          <p:nvPr/>
        </p:nvSpPr>
        <p:spPr>
          <a:xfrm>
            <a:off x="-44450" y="4773613"/>
            <a:ext cx="6221413" cy="28892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ea typeface="+mn-ea"/>
                <a:cs typeface="Arial" pitchFamily="34" charset="0"/>
              </a:rPr>
              <a:t> RP-160040 - </a:t>
            </a:r>
            <a:r>
              <a:rPr lang="en-GB" sz="800" spc="300" dirty="0" err="1">
                <a:solidFill>
                  <a:schemeClr val="bg1"/>
                </a:solidFill>
                <a:ea typeface="+mn-ea"/>
                <a:cs typeface="Arial" pitchFamily="34" charset="0"/>
              </a:rPr>
              <a:t>3GPP</a:t>
            </a:r>
            <a:r>
              <a:rPr lang="en-GB" sz="800" spc="300" dirty="0">
                <a:solidFill>
                  <a:schemeClr val="bg1"/>
                </a:solidFill>
                <a:ea typeface="+mn-ea"/>
                <a:cs typeface="Arial" pitchFamily="34" charset="0"/>
              </a:rPr>
              <a:t> TSG RAN #71, 7-10 March 2016, Goteborg, Sweden</a:t>
            </a: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de-DE">
                <a:solidFill>
                  <a:schemeClr val="bg1"/>
                </a:solidFill>
              </a:rPr>
              <a:t>© 3GPP 2012</a:t>
            </a:r>
            <a:endParaRPr lang="en-GB" altLang="de-DE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GB" altLang="de-DE" sz="800"/>
              <a:t>© 3GPP 2016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/>
            <a:fld id="{D0A480A8-5084-4090-B31E-27F3957F64CB}" type="slidenum">
              <a:rPr lang="en-GB" altLang="de-DE" b="1"/>
              <a:pPr algn="ctr"/>
              <a:t>‹#›</a:t>
            </a:fld>
            <a:endParaRPr lang="en-GB" altLang="de-DE" b="1"/>
          </a:p>
          <a:p>
            <a:endParaRPr lang="en-GB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5" r:id="rId1"/>
    <p:sldLayoutId id="2147484063" r:id="rId2"/>
    <p:sldLayoutId id="2147484064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17638" y="1976438"/>
            <a:ext cx="7069137" cy="1101725"/>
          </a:xfrm>
        </p:spPr>
        <p:txBody>
          <a:bodyPr>
            <a:normAutofit fontScale="90000"/>
          </a:bodyPr>
          <a:lstStyle/>
          <a:p>
            <a:r>
              <a:rPr lang="en-GB" altLang="de-DE" sz="1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  </a:t>
            </a:r>
            <a:r>
              <a:rPr lang="en-GB" altLang="de-DE" sz="1900" dirty="0" smtClean="0">
                <a:ea typeface="ＭＳ Ｐゴシック" pitchFamily="34" charset="-128"/>
              </a:rPr>
              <a:t/>
            </a:r>
            <a:br>
              <a:rPr lang="en-GB" altLang="de-DE" sz="1900" dirty="0" smtClean="0">
                <a:ea typeface="ＭＳ Ｐゴシック" pitchFamily="34" charset="-128"/>
              </a:rPr>
            </a:br>
            <a:r>
              <a:rPr lang="de-DE" altLang="de-DE" sz="2700" dirty="0" smtClean="0">
                <a:ea typeface="ＭＳ Ｐゴシック" pitchFamily="34" charset="-128"/>
              </a:rPr>
              <a:t>TSG SA Report to TSG </a:t>
            </a:r>
            <a:r>
              <a:rPr lang="de-DE" altLang="de-DE" sz="2700" dirty="0" smtClean="0">
                <a:ea typeface="ＭＳ Ｐゴシック" pitchFamily="34" charset="-128"/>
              </a:rPr>
              <a:t>RAN</a:t>
            </a:r>
            <a:br>
              <a:rPr lang="de-DE" altLang="de-DE" sz="2700" dirty="0" smtClean="0">
                <a:ea typeface="ＭＳ Ｐゴシック" pitchFamily="34" charset="-128"/>
              </a:rPr>
            </a:br>
            <a:r>
              <a:rPr lang="de-DE" altLang="de-DE" sz="2000" dirty="0" smtClean="0">
                <a:ea typeface="ＭＳ Ｐゴシック" pitchFamily="34" charset="-128"/>
              </a:rPr>
              <a:t>Questions for Advice and Requests</a:t>
            </a:r>
            <a:r>
              <a:rPr lang="en-US" altLang="de-DE" sz="17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/>
            </a:r>
            <a:br>
              <a:rPr lang="en-US" altLang="de-DE" sz="17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</a:br>
            <a:endParaRPr lang="en-GB" altLang="de-DE" sz="1700" dirty="0" smtClean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28243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de-DE" sz="2000" dirty="0" smtClean="0">
                <a:ea typeface="ＭＳ Ｐゴシック" pitchFamily="34" charset="-128"/>
              </a:rPr>
              <a:t/>
            </a:r>
            <a:br>
              <a:rPr lang="en-US" altLang="de-DE" sz="2000" dirty="0" smtClean="0">
                <a:ea typeface="ＭＳ Ｐゴシック" pitchFamily="34" charset="-128"/>
              </a:rPr>
            </a:br>
            <a:r>
              <a:rPr lang="en-US" altLang="de-DE" sz="2000" dirty="0" smtClean="0">
                <a:latin typeface="Arial" pitchFamily="34" charset="0"/>
                <a:ea typeface="ＭＳ Ｐゴシック" pitchFamily="34" charset="-128"/>
              </a:rPr>
              <a:t>Erik Guttman</a:t>
            </a: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de-DE" sz="1800" dirty="0" smtClean="0">
                <a:ea typeface="ＭＳ Ｐゴシック" pitchFamily="34" charset="-128"/>
              </a:rPr>
              <a:t>Chairman of </a:t>
            </a:r>
            <a:r>
              <a:rPr lang="en-US" altLang="de-DE" sz="1800" dirty="0" err="1" smtClean="0">
                <a:ea typeface="ＭＳ Ｐゴシック" pitchFamily="34" charset="-128"/>
              </a:rPr>
              <a:t>3GPP</a:t>
            </a:r>
            <a:r>
              <a:rPr lang="en-US" altLang="de-DE" sz="1800" dirty="0" smtClean="0">
                <a:ea typeface="ＭＳ Ｐゴシック" pitchFamily="34" charset="-128"/>
              </a:rPr>
              <a:t>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de-DE" sz="1800" dirty="0" smtClean="0">
                <a:ea typeface="ＭＳ Ｐゴシック" pitchFamily="34" charset="-128"/>
              </a:rPr>
              <a:t>(Consultant to Samsung Electronics Co., Ltd.)</a:t>
            </a:r>
          </a:p>
          <a:p>
            <a:pPr>
              <a:lnSpc>
                <a:spcPct val="80000"/>
              </a:lnSpc>
            </a:pPr>
            <a:endParaRPr lang="en-GB" altLang="de-DE" sz="20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SA WG6 Summary</a:t>
            </a:r>
          </a:p>
        </p:txBody>
      </p:sp>
      <p:pic>
        <p:nvPicPr>
          <p:cNvPr id="15362" name="Bild 1" descr="SA status timeline SA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336675"/>
            <a:ext cx="7205663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6951663" y="1004888"/>
            <a:ext cx="1962150" cy="3457575"/>
          </a:xfrm>
        </p:spPr>
        <p:txBody>
          <a:bodyPr/>
          <a:lstStyle/>
          <a:p>
            <a:r>
              <a:rPr lang="de-DE" altLang="de-DE" sz="2000" smtClean="0">
                <a:ea typeface="ＭＳ Ｐゴシック" pitchFamily="34" charset="-128"/>
              </a:rPr>
              <a:t>No requests or questions for RAN.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ea typeface="ＭＳ Ｐゴシック" pitchFamily="34" charset="-128"/>
              </a:rPr>
              <a:t>Topics for RAN-SA Coordination</a:t>
            </a:r>
            <a:endParaRPr lang="de-DE" altLang="de-DE" smtClean="0">
              <a:ea typeface="ＭＳ Ｐゴシック" pitchFamily="34" charset="-128"/>
            </a:endParaRP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 Plan for coordination in second half of 2016, to facilitate creation of Rel-15 WIDs for 'Next Generation Architecture' (RP-160041)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7078663" cy="857250"/>
          </a:xfrm>
        </p:spPr>
        <p:txBody>
          <a:bodyPr/>
          <a:lstStyle/>
          <a:p>
            <a:r>
              <a:rPr lang="en-US" altLang="de-DE" sz="2800" smtClean="0">
                <a:ea typeface="ＭＳ Ｐゴシック" pitchFamily="34" charset="-128"/>
              </a:rPr>
              <a:t>Summary of Requests and Questions for Advice</a:t>
            </a:r>
            <a:endParaRPr lang="de-DE" altLang="de-DE" sz="2800" smtClean="0">
              <a:ea typeface="ＭＳ Ｐゴシック" pitchFamily="34" charset="-128"/>
            </a:endParaRP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‘Early Warning‘ is desirable for RAN features with security requirements.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de-DE" smtClean="0">
                <a:ea typeface="ＭＳ Ｐゴシック" pitchFamily="34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mtClean="0">
                <a:ea typeface="ＭＳ Ｐゴシック" pitchFamily="34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de-DE" sz="2400" smtClean="0">
                <a:ea typeface="ＭＳ Ｐゴシック" pitchFamily="34" charset="-128"/>
              </a:rPr>
              <a:t>SA Chairman's Summarized SA Working Group Report</a:t>
            </a:r>
          </a:p>
          <a:p>
            <a:pPr lvl="1">
              <a:lnSpc>
                <a:spcPct val="80000"/>
              </a:lnSpc>
            </a:pPr>
            <a:endParaRPr lang="en-US" altLang="de-DE" smtClean="0">
              <a:ea typeface="ＭＳ Ｐゴシック" pitchFamily="34" charset="-128"/>
            </a:endParaRPr>
          </a:p>
          <a:p>
            <a:pPr>
              <a:lnSpc>
                <a:spcPct val="80000"/>
              </a:lnSpc>
            </a:pPr>
            <a:r>
              <a:rPr lang="en-US" altLang="de-DE" sz="2400" smtClean="0">
                <a:ea typeface="ＭＳ Ｐゴシック" pitchFamily="34" charset="-128"/>
              </a:rPr>
              <a:t>Topics for RAN-SA Coordination</a:t>
            </a:r>
          </a:p>
          <a:p>
            <a:pPr>
              <a:lnSpc>
                <a:spcPct val="80000"/>
              </a:lnSpc>
            </a:pPr>
            <a:endParaRPr lang="en-US" altLang="de-DE" sz="2400" smtClean="0">
              <a:ea typeface="ＭＳ Ｐゴシック" pitchFamily="34" charset="-128"/>
            </a:endParaRPr>
          </a:p>
          <a:p>
            <a:pPr>
              <a:lnSpc>
                <a:spcPct val="80000"/>
              </a:lnSpc>
            </a:pPr>
            <a:r>
              <a:rPr lang="en-US" altLang="de-DE" sz="2400" smtClean="0">
                <a:ea typeface="ＭＳ Ｐゴシック" pitchFamily="34" charset="-128"/>
              </a:rPr>
              <a:t>Summary of Requests and Questions for Advice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SA Status Overview</a:t>
            </a: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495550"/>
            <a:ext cx="8388350" cy="2217738"/>
          </a:xfrm>
        </p:spPr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Rel-13 tying up last loose ends (CIoT, MCPTT)</a:t>
            </a:r>
          </a:p>
          <a:p>
            <a:r>
              <a:rPr lang="de-DE" altLang="de-DE" smtClean="0">
                <a:ea typeface="ＭＳ Ｐゴシック" pitchFamily="34" charset="-128"/>
              </a:rPr>
              <a:t>Rel-14 near completion (SA1), under way (SA2), starting (SA6)</a:t>
            </a:r>
          </a:p>
          <a:p>
            <a:r>
              <a:rPr lang="de-DE" altLang="de-DE" smtClean="0">
                <a:ea typeface="ＭＳ Ｐゴシック" pitchFamily="34" charset="-128"/>
              </a:rPr>
              <a:t>Rel-15 stage 1 may start in SA1</a:t>
            </a:r>
          </a:p>
        </p:txBody>
      </p:sp>
      <p:pic>
        <p:nvPicPr>
          <p:cNvPr id="8195" name="Bild 3" descr="SA status timeli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1044575"/>
            <a:ext cx="6859587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SA WG1 Summary</a:t>
            </a:r>
          </a:p>
        </p:txBody>
      </p:sp>
      <p:pic>
        <p:nvPicPr>
          <p:cNvPr id="9218" name="Bild 1" descr="SA status timeline SA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2488"/>
            <a:ext cx="7631113" cy="36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6951663" y="1004888"/>
            <a:ext cx="1962150" cy="3457575"/>
          </a:xfrm>
        </p:spPr>
        <p:txBody>
          <a:bodyPr/>
          <a:lstStyle/>
          <a:p>
            <a:r>
              <a:rPr lang="de-DE" altLang="de-DE" sz="2000" smtClean="0">
                <a:ea typeface="ＭＳ Ｐゴシック" pitchFamily="34" charset="-128"/>
              </a:rPr>
              <a:t>No requests or questions for RAN.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Bild 2" descr="SA status timeline SA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742950"/>
            <a:ext cx="6472238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6951663" y="1004888"/>
            <a:ext cx="2065337" cy="3708400"/>
          </a:xfrm>
        </p:spPr>
        <p:txBody>
          <a:bodyPr/>
          <a:lstStyle/>
          <a:p>
            <a:r>
              <a:rPr lang="de-DE" altLang="de-DE" sz="2000" smtClean="0">
                <a:ea typeface="ＭＳ Ｐゴシック" pitchFamily="34" charset="-128"/>
              </a:rPr>
              <a:t>No requests or questions for RAN.</a:t>
            </a:r>
          </a:p>
        </p:txBody>
      </p:sp>
      <p:sp>
        <p:nvSpPr>
          <p:cNvPr id="102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SA WG2 Summary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Content Placeholder 2"/>
          <p:cNvSpPr>
            <a:spLocks noGrp="1"/>
          </p:cNvSpPr>
          <p:nvPr>
            <p:ph idx="1"/>
          </p:nvPr>
        </p:nvSpPr>
        <p:spPr>
          <a:xfrm>
            <a:off x="6951663" y="1004888"/>
            <a:ext cx="2165350" cy="3348037"/>
          </a:xfrm>
        </p:spPr>
        <p:txBody>
          <a:bodyPr/>
          <a:lstStyle/>
          <a:p>
            <a:r>
              <a:rPr lang="de-DE" altLang="de-DE" sz="2000" smtClean="0">
                <a:ea typeface="ＭＳ Ｐゴシック" pitchFamily="34" charset="-128"/>
              </a:rPr>
              <a:t>On Dual Connectivity &amp; WLAN topics: early warning would have been beneficial.</a:t>
            </a:r>
          </a:p>
          <a:p>
            <a:r>
              <a:rPr lang="de-DE" altLang="de-DE" sz="2000" smtClean="0">
                <a:ea typeface="ＭＳ Ｐゴシック" pitchFamily="34" charset="-128"/>
              </a:rPr>
              <a:t>5G study will start. Early coordination will help.</a:t>
            </a:r>
          </a:p>
        </p:txBody>
      </p:sp>
      <p:pic>
        <p:nvPicPr>
          <p:cNvPr id="11266" name="Bild 2" descr="SA status timeline SA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801688"/>
            <a:ext cx="63404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SA WG3 Summary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Content Placeholder 2"/>
          <p:cNvSpPr>
            <a:spLocks noGrp="1"/>
          </p:cNvSpPr>
          <p:nvPr>
            <p:ph idx="1"/>
          </p:nvPr>
        </p:nvSpPr>
        <p:spPr>
          <a:xfrm>
            <a:off x="6951663" y="1004888"/>
            <a:ext cx="1962150" cy="3457575"/>
          </a:xfrm>
        </p:spPr>
        <p:txBody>
          <a:bodyPr/>
          <a:lstStyle/>
          <a:p>
            <a:r>
              <a:rPr lang="de-DE" altLang="de-DE" sz="2000" smtClean="0">
                <a:ea typeface="ＭＳ Ｐゴシック" pitchFamily="34" charset="-128"/>
              </a:rPr>
              <a:t>No requests or questions for RAN.</a:t>
            </a:r>
          </a:p>
        </p:txBody>
      </p:sp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SA WG3LI Summary</a:t>
            </a:r>
          </a:p>
        </p:txBody>
      </p:sp>
      <p:pic>
        <p:nvPicPr>
          <p:cNvPr id="12291" name="Bild 1" descr="SA status timeline SA3LI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974725"/>
            <a:ext cx="62357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Bild 1" descr="SA status timeline SA4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588963"/>
            <a:ext cx="72421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SA WG4 Summary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6951663" y="1004888"/>
            <a:ext cx="1962150" cy="3457575"/>
          </a:xfrm>
        </p:spPr>
        <p:txBody>
          <a:bodyPr/>
          <a:lstStyle/>
          <a:p>
            <a:r>
              <a:rPr lang="de-DE" altLang="de-DE" sz="2000" smtClean="0">
                <a:ea typeface="ＭＳ Ｐゴシック" pitchFamily="34" charset="-128"/>
              </a:rPr>
              <a:t>No requests or questions for RAN.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ea typeface="ＭＳ Ｐゴシック" pitchFamily="34" charset="-128"/>
              </a:rPr>
              <a:t>SA WG5 Summary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6951663" y="1004888"/>
            <a:ext cx="1962150" cy="3457575"/>
          </a:xfrm>
        </p:spPr>
        <p:txBody>
          <a:bodyPr/>
          <a:lstStyle/>
          <a:p>
            <a:r>
              <a:rPr lang="de-DE" altLang="de-DE" sz="2000" smtClean="0">
                <a:ea typeface="ＭＳ Ｐゴシック" pitchFamily="34" charset="-128"/>
              </a:rPr>
              <a:t>No requests or questions for RAN.</a:t>
            </a:r>
          </a:p>
        </p:txBody>
      </p:sp>
      <p:pic>
        <p:nvPicPr>
          <p:cNvPr id="14339" name="Bild 1" descr="SA status timeline SA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790575"/>
            <a:ext cx="5875337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193</Words>
  <Application>Microsoft Office PowerPoint</Application>
  <PresentationFormat>On-screen Show (16:9)</PresentationFormat>
  <Paragraphs>35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   TSG SA Report to TSG RAN Questions for Advice and Requests </vt:lpstr>
      <vt:lpstr>Contents</vt:lpstr>
      <vt:lpstr>SA Status Overview</vt:lpstr>
      <vt:lpstr>SA WG1 Summary</vt:lpstr>
      <vt:lpstr>SA WG2 Summary</vt:lpstr>
      <vt:lpstr>SA WG3 Summary</vt:lpstr>
      <vt:lpstr>SA WG3LI Summary</vt:lpstr>
      <vt:lpstr>SA WG4 Summary</vt:lpstr>
      <vt:lpstr>SA WG5 Summary</vt:lpstr>
      <vt:lpstr>SA WG6 Summary</vt:lpstr>
      <vt:lpstr>Topics for RAN-SA Coordination</vt:lpstr>
      <vt:lpstr>Summary of Requests and Questions for Advice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anonymous</cp:lastModifiedBy>
  <cp:revision>1051</cp:revision>
  <dcterms:created xsi:type="dcterms:W3CDTF">2008-08-30T09:32:10Z</dcterms:created>
  <dcterms:modified xsi:type="dcterms:W3CDTF">2016-03-02T09:49:09Z</dcterms:modified>
</cp:coreProperties>
</file>