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7" r:id="rId4"/>
    <p:sldId id="259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205BD"/>
    <a:srgbClr val="666699"/>
    <a:srgbClr val="FF00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50" d="100"/>
          <a:sy n="150" d="100"/>
        </p:scale>
        <p:origin x="-4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2510A-8FB0-413C-BE6F-C6ABEBA6364C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F51320-5621-46AF-AB2B-68F5596785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083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684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3901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155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107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904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974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3676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629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9826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6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055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68003-98F5-4DA9-8BC3-6B485BDF4A4A}" type="datetimeFigureOut">
              <a:rPr kumimoji="1" lang="ja-JP" altLang="en-US" smtClean="0"/>
              <a:t>2015/12/10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27E9A-B8EB-4EE6-8D83-1B85CA1A53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063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for RAN4 led WI in RAN#70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Huawei,</a:t>
            </a:r>
            <a:r>
              <a:rPr kumimoji="1" lang="ja-JP" altLang="en-US" dirty="0" smtClean="0">
                <a:solidFill>
                  <a:schemeClr val="tx1"/>
                </a:solidFill>
              </a:rPr>
              <a:t>　</a:t>
            </a:r>
            <a:r>
              <a:rPr lang="en-GB" altLang="ja-JP" dirty="0" err="1" smtClean="0">
                <a:solidFill>
                  <a:schemeClr val="tx1"/>
                </a:solidFill>
              </a:rPr>
              <a:t>HiSilicon</a:t>
            </a:r>
            <a:r>
              <a:rPr lang="en-GB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smtClean="0">
                <a:solidFill>
                  <a:schemeClr val="tx1"/>
                </a:solidFill>
              </a:rPr>
              <a:t>China Unicom, KDDI, China Mobile,  KT, SK Telecom, CHTTL, CATT, Ericsson,</a:t>
            </a:r>
            <a:r>
              <a:rPr lang="en-GB" altLang="ja-JP" dirty="0">
                <a:solidFill>
                  <a:schemeClr val="tx1"/>
                </a:solidFill>
              </a:rPr>
              <a:t> </a:t>
            </a:r>
            <a:r>
              <a:rPr lang="en-GB" altLang="ja-JP" dirty="0" smtClean="0">
                <a:solidFill>
                  <a:schemeClr val="tx1"/>
                </a:solidFill>
              </a:rPr>
              <a:t>Telstra, ATR, </a:t>
            </a:r>
            <a:r>
              <a:rPr lang="en-GB" altLang="ja-JP" dirty="0" err="1" smtClean="0">
                <a:solidFill>
                  <a:schemeClr val="tx1"/>
                </a:solidFill>
              </a:rPr>
              <a:t>Potevio</a:t>
            </a:r>
            <a:r>
              <a:rPr lang="en-GB" altLang="ja-JP" dirty="0" smtClean="0">
                <a:solidFill>
                  <a:schemeClr val="tx1"/>
                </a:solidFill>
              </a:rPr>
              <a:t>, </a:t>
            </a:r>
            <a:r>
              <a:rPr lang="en-GB" altLang="ja-JP" dirty="0">
                <a:solidFill>
                  <a:schemeClr val="tx1"/>
                </a:solidFill>
              </a:rPr>
              <a:t>Alcatel-Lucent, Alcatel-Lucent Shanghai </a:t>
            </a:r>
            <a:r>
              <a:rPr lang="en-GB" altLang="ja-JP" dirty="0" smtClean="0">
                <a:solidFill>
                  <a:schemeClr val="tx1"/>
                </a:solidFill>
              </a:rPr>
              <a:t>Bell</a:t>
            </a:r>
            <a:r>
              <a:rPr lang="en-GB" altLang="ja-JP" dirty="0">
                <a:solidFill>
                  <a:schemeClr val="tx1"/>
                </a:solidFill>
              </a:rPr>
              <a:t>, </a:t>
            </a:r>
            <a:r>
              <a:rPr lang="en-GB" altLang="ja-JP" dirty="0" err="1">
                <a:solidFill>
                  <a:schemeClr val="tx1"/>
                </a:solidFill>
              </a:rPr>
              <a:t>SoftBank</a:t>
            </a:r>
            <a:r>
              <a:rPr lang="en-GB" altLang="ja-JP" dirty="0">
                <a:solidFill>
                  <a:schemeClr val="tx1"/>
                </a:solidFill>
              </a:rPr>
              <a:t> Corp., </a:t>
            </a:r>
            <a:r>
              <a:rPr lang="en-GB" altLang="ja-JP" dirty="0" smtClean="0">
                <a:solidFill>
                  <a:schemeClr val="tx1"/>
                </a:solidFill>
              </a:rPr>
              <a:t>Telefonica</a:t>
            </a:r>
            <a:r>
              <a:rPr lang="en-GB" altLang="ja-JP" dirty="0">
                <a:solidFill>
                  <a:schemeClr val="tx1"/>
                </a:solidFill>
              </a:rPr>
              <a:t>, Acorn </a:t>
            </a:r>
            <a:r>
              <a:rPr lang="en-GB" altLang="ja-JP" dirty="0" smtClean="0">
                <a:solidFill>
                  <a:schemeClr val="tx1"/>
                </a:solidFill>
              </a:rPr>
              <a:t>Technologies, </a:t>
            </a:r>
            <a:r>
              <a:rPr lang="en-GB" altLang="ja-JP" dirty="0">
                <a:solidFill>
                  <a:schemeClr val="tx1"/>
                </a:solidFill>
              </a:rPr>
              <a:t>Mitsubishi Electric Co</a:t>
            </a:r>
            <a:r>
              <a:rPr lang="en-GB" altLang="ja-JP" dirty="0" smtClean="0">
                <a:solidFill>
                  <a:schemeClr val="tx1"/>
                </a:solidFill>
              </a:rPr>
              <a:t>., CATR,</a:t>
            </a:r>
            <a:r>
              <a:rPr lang="en-US" altLang="ja-JP" dirty="0">
                <a:solidFill>
                  <a:schemeClr val="tx1"/>
                </a:solidFill>
              </a:rPr>
              <a:t> ETRI, ITRI, Media </a:t>
            </a:r>
            <a:r>
              <a:rPr lang="en-US" altLang="ja-JP" dirty="0" err="1" smtClean="0">
                <a:solidFill>
                  <a:schemeClr val="tx1"/>
                </a:solidFill>
              </a:rPr>
              <a:t>Tek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GB" altLang="ja-JP" dirty="0">
                <a:solidFill>
                  <a:schemeClr val="tx1"/>
                </a:solidFill>
              </a:rPr>
              <a:t>Sumitomo Elec. Industries, </a:t>
            </a:r>
            <a:r>
              <a:rPr lang="en-GB" altLang="ja-JP" dirty="0" smtClean="0">
                <a:solidFill>
                  <a:schemeClr val="tx1"/>
                </a:solidFill>
              </a:rPr>
              <a:t>Ltd, NEC, China Telecom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#70</a:t>
            </a:r>
            <a:endParaRPr lang="ja-JP" altLang="ja-JP" dirty="0" smtClean="0"/>
          </a:p>
          <a:p>
            <a:r>
              <a:rPr lang="en-US" altLang="ja-JP" dirty="0" err="1" smtClean="0"/>
              <a:t>Sitges</a:t>
            </a:r>
            <a:r>
              <a:rPr lang="en-US" altLang="ja-JP" dirty="0" smtClean="0"/>
              <a:t>, Spain,  December 7 – 10,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14.1.4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RP-152264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997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This WF is on how to handle RAN4 led WIs in RAN#70.</a:t>
            </a:r>
          </a:p>
          <a:p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73625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The following two WIs should be selected as candidate WIs to be approved in R#70 if the WID becomes stable.</a:t>
            </a:r>
          </a:p>
          <a:p>
            <a:pPr lvl="1"/>
            <a:r>
              <a:rPr lang="en-GB" altLang="ja-JP" sz="2400" dirty="0" smtClean="0"/>
              <a:t>RP-152205: </a:t>
            </a:r>
          </a:p>
          <a:p>
            <a:pPr lvl="2"/>
            <a:r>
              <a:rPr lang="en-GB" altLang="ja-JP" sz="2000" dirty="0" smtClean="0"/>
              <a:t>Multi-Band Base Station testing with three or more bands</a:t>
            </a:r>
          </a:p>
          <a:p>
            <a:pPr lvl="1"/>
            <a:endParaRPr lang="en-US" altLang="ja-JP" sz="2400" dirty="0" smtClean="0"/>
          </a:p>
          <a:p>
            <a:pPr lvl="1"/>
            <a:r>
              <a:rPr lang="en-US" altLang="ja-JP" sz="2400" dirty="0" smtClean="0"/>
              <a:t>RP-152264: </a:t>
            </a:r>
            <a:endParaRPr lang="en-US" altLang="ja-JP" sz="2400" dirty="0" smtClean="0"/>
          </a:p>
          <a:p>
            <a:pPr lvl="2"/>
            <a:r>
              <a:rPr lang="en-GB" altLang="ja-JP" sz="2000" dirty="0" smtClean="0"/>
              <a:t>New </a:t>
            </a:r>
            <a:r>
              <a:rPr lang="en-GB" altLang="ja-JP" sz="2000" dirty="0"/>
              <a:t>WI proposal: Performance enhancements for high speed scenario in </a:t>
            </a:r>
            <a:r>
              <a:rPr lang="en-GB" altLang="ja-JP" sz="2000" dirty="0" smtClean="0"/>
              <a:t>LTE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64232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Annex: Justifications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1128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The following WIs have been proposed in RAN#70.</a:t>
            </a:r>
          </a:p>
          <a:p>
            <a:endParaRPr kumimoji="1" lang="en-US" altLang="ja-JP" sz="2000" dirty="0"/>
          </a:p>
          <a:p>
            <a:pPr marL="514350" indent="-514350">
              <a:buFont typeface="+mj-lt"/>
              <a:buAutoNum type="arabicPeriod"/>
            </a:pP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dirty="0"/>
          </a:p>
          <a:p>
            <a:pPr marL="514350" indent="-514350">
              <a:buFont typeface="+mj-lt"/>
              <a:buAutoNum type="arabicPeriod"/>
            </a:pP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175246"/>
              </p:ext>
            </p:extLst>
          </p:nvPr>
        </p:nvGraphicFramePr>
        <p:xfrm>
          <a:off x="251520" y="2420888"/>
          <a:ext cx="8784976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380"/>
                <a:gridCol w="1439892"/>
                <a:gridCol w="5400600"/>
                <a:gridCol w="936104"/>
              </a:tblGrid>
              <a:tr h="66984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T-doc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WI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Reasons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err="1" smtClean="0"/>
                        <a:t>Num</a:t>
                      </a:r>
                      <a:r>
                        <a:rPr kumimoji="1" lang="en-US" altLang="ja-JP" sz="1400" baseline="0" dirty="0" smtClean="0"/>
                        <a:t> of s</a:t>
                      </a:r>
                      <a:r>
                        <a:rPr kumimoji="1" lang="en-US" altLang="ja-JP" sz="1400" dirty="0" smtClean="0"/>
                        <a:t>upport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94566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RP-152205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Multi-Band Base Station 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This topics have been discussed in R4 so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far so that this WI is for efficiently discussing the issue. </a:t>
                      </a:r>
                      <a:r>
                        <a:rPr kumimoji="1" lang="en-US" altLang="ja-JP" sz="1600" b="1" baseline="0" dirty="0" smtClean="0">
                          <a:solidFill>
                            <a:srgbClr val="0000FF"/>
                          </a:solidFill>
                        </a:rPr>
                        <a:t>Thus, in practice, this does not increase the R4 TU.</a:t>
                      </a:r>
                      <a:endParaRPr kumimoji="1" lang="ja-JP" altLang="en-US" sz="1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6698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RP-15xxxx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High Speed 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corresponding SI has been completed at R#70. </a:t>
                      </a:r>
                    </a:p>
                    <a:p>
                      <a:pPr algn="l"/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25 companies support WI. 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rgbClr val="0000FF"/>
                          </a:solidFill>
                        </a:rPr>
                        <a:t>28</a:t>
                      </a:r>
                      <a:endParaRPr kumimoji="1" lang="ja-JP" alt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794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RP-151904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err="1" smtClean="0"/>
                        <a:t>Enh_AAS_BS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The</a:t>
                      </a:r>
                      <a:r>
                        <a:rPr kumimoji="1" lang="en-US" altLang="ja-JP" sz="1600" baseline="0" dirty="0" smtClean="0"/>
                        <a:t> corresponding R-13 AAS WI has not been completed yet.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669847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dirty="0" smtClean="0"/>
                        <a:t>RP-152005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GB" altLang="ja-JP" sz="1400" dirty="0" err="1" smtClean="0"/>
                        <a:t>LTE_eMU</a:t>
                      </a:r>
                      <a:r>
                        <a:rPr kumimoji="1" lang="en-GB" altLang="ja-JP" sz="1400" dirty="0" smtClean="0"/>
                        <a:t>-MIMO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More discussion</a:t>
                      </a:r>
                      <a:r>
                        <a:rPr kumimoji="1" lang="en-US" altLang="ja-JP" sz="1600" baseline="0" dirty="0" smtClean="0"/>
                        <a:t> is necessary to clarify how to handle the WI including some similar WI/SI for R#71.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2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669847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dirty="0" smtClean="0"/>
                        <a:t>RP-151889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 smtClean="0"/>
                        <a:t>Bandwidth</a:t>
                      </a:r>
                      <a:r>
                        <a:rPr kumimoji="1" lang="en-US" altLang="ja-JP" sz="1400" baseline="0" dirty="0" smtClean="0"/>
                        <a:t> flexibility </a:t>
                      </a:r>
                      <a:r>
                        <a:rPr kumimoji="1" lang="en-US" altLang="ja-JP" sz="1400" baseline="0" dirty="0" err="1" smtClean="0"/>
                        <a:t>enh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It was determined</a:t>
                      </a:r>
                      <a:r>
                        <a:rPr kumimoji="1" lang="en-US" altLang="ja-JP" sz="1600" baseline="0" dirty="0" smtClean="0"/>
                        <a:t> to come back in R#71 and </a:t>
                      </a:r>
                      <a:r>
                        <a:rPr kumimoji="1" lang="en-US" altLang="ja-JP" sz="1600" dirty="0" smtClean="0"/>
                        <a:t>SI or WI will be further discussed.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24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251520" y="4725144"/>
            <a:ext cx="8784976" cy="1800200"/>
          </a:xfrm>
          <a:prstGeom prst="rect">
            <a:avLst/>
          </a:prstGeom>
          <a:solidFill>
            <a:srgbClr val="666699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09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Annex: TU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1128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TU</a:t>
            </a:r>
          </a:p>
          <a:p>
            <a:endParaRPr kumimoji="1" lang="en-US" altLang="ja-JP" sz="2000" dirty="0"/>
          </a:p>
          <a:p>
            <a:pPr marL="514350" indent="-514350">
              <a:buFont typeface="+mj-lt"/>
              <a:buAutoNum type="arabicPeriod"/>
            </a:pP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dirty="0"/>
          </a:p>
          <a:p>
            <a:pPr marL="514350" indent="-514350">
              <a:buFont typeface="+mj-lt"/>
              <a:buAutoNum type="arabicPeriod"/>
            </a:pPr>
            <a:endParaRPr lang="en-US" altLang="ja-JP" sz="2400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259764"/>
              </p:ext>
            </p:extLst>
          </p:nvPr>
        </p:nvGraphicFramePr>
        <p:xfrm>
          <a:off x="251522" y="1888232"/>
          <a:ext cx="8496943" cy="3124945"/>
        </p:xfrm>
        <a:graphic>
          <a:graphicData uri="http://schemas.openxmlformats.org/drawingml/2006/table">
            <a:tbl>
              <a:tblPr firstRow="1" bandRow="1"/>
              <a:tblGrid>
                <a:gridCol w="1296142"/>
                <a:gridCol w="736427"/>
                <a:gridCol w="923482"/>
                <a:gridCol w="923482"/>
                <a:gridCol w="923482"/>
                <a:gridCol w="923482"/>
                <a:gridCol w="923482"/>
                <a:gridCol w="923482"/>
                <a:gridCol w="923482"/>
              </a:tblGrid>
              <a:tr h="62498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 smtClean="0">
                          <a:solidFill>
                            <a:schemeClr val="bg1"/>
                          </a:solidFill>
                        </a:rPr>
                        <a:t>Q4/15</a:t>
                      </a:r>
                      <a:endParaRPr kumimoji="1" lang="ja-JP" altLang="en-US" sz="1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Q1/16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Q2/16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Q3/16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Q4/16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98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#76bis</a:t>
                      </a:r>
                      <a:endParaRPr kumimoji="1" lang="ja-JP" altLang="en-US" sz="1600" dirty="0"/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#77</a:t>
                      </a:r>
                      <a:endParaRPr kumimoji="1" lang="ja-JP" altLang="en-US" sz="1600" dirty="0"/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#78</a:t>
                      </a:r>
                      <a:endParaRPr kumimoji="1" lang="ja-JP" altLang="en-US" sz="1600" dirty="0"/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#78bis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#79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#80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#81bis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#82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2498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TU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-3.35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altLang="ja-JP" sz="1600" b="1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</a:rPr>
                        <a:t>10.4</a:t>
                      </a:r>
                      <a:endParaRPr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40000"/>
                        <a:lumOff val="60000"/>
                      </a:srgbClr>
                    </a:solidFill>
                  </a:tcPr>
                </a:tc>
              </a:tr>
              <a:tr h="62498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High Speed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1.0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1.0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62498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Total</a:t>
                      </a:r>
                      <a:endParaRPr kumimoji="1" lang="ja-JP" alt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-4.95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-5.7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-4.35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kumimoji="1" lang="en-US" altLang="ja-JP" sz="1600" b="1" dirty="0" smtClean="0">
                          <a:solidFill>
                            <a:srgbClr val="FF0000"/>
                          </a:solidFill>
                        </a:rPr>
                        <a:t>1.5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0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8.9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10.5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/>
                        <a:t>10.5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15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</TotalTime>
  <Words>289</Words>
  <Application>Microsoft Office PowerPoint</Application>
  <PresentationFormat>画面に合わせる (4:3)</PresentationFormat>
  <Paragraphs>90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for RAN4 led WI in RAN#70</vt:lpstr>
      <vt:lpstr>Background</vt:lpstr>
      <vt:lpstr>Way forward</vt:lpstr>
      <vt:lpstr>Annex: Justifications</vt:lpstr>
      <vt:lpstr>Annex: TU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issue on multiple NS</dc:title>
  <dc:creator>NTT DOCOMO, INC.</dc:creator>
  <cp:lastModifiedBy>エヌ・ティ・ティ・ドコモ情報システム部</cp:lastModifiedBy>
  <cp:revision>83</cp:revision>
  <dcterms:created xsi:type="dcterms:W3CDTF">2015-09-10T07:36:56Z</dcterms:created>
  <dcterms:modified xsi:type="dcterms:W3CDTF">2015-12-10T09:43:04Z</dcterms:modified>
</cp:coreProperties>
</file>