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3" r:id="rId2"/>
    <p:sldId id="274" r:id="rId3"/>
    <p:sldId id="275" r:id="rId4"/>
    <p:sldId id="280" r:id="rId5"/>
    <p:sldId id="281" r:id="rId6"/>
    <p:sldId id="277" r:id="rId7"/>
    <p:sldId id="272" r:id="rId8"/>
    <p:sldId id="268" r:id="rId9"/>
    <p:sldId id="262" r:id="rId10"/>
    <p:sldId id="263" r:id="rId11"/>
    <p:sldId id="282" r:id="rId12"/>
    <p:sldId id="27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09" autoAdjust="0"/>
  </p:normalViewPr>
  <p:slideViewPr>
    <p:cSldViewPr>
      <p:cViewPr varScale="1">
        <p:scale>
          <a:sx n="84" d="100"/>
          <a:sy n="84" d="100"/>
        </p:scale>
        <p:origin x="-864" y="-72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tk12330\Documents\NOMA%20gain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tk12330\Documents\NOMA%20gai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FTP1</a:t>
            </a:r>
            <a:r>
              <a:rPr lang="en-US" baseline="0" dirty="0"/>
              <a:t> traffic, wideband </a:t>
            </a:r>
            <a:r>
              <a:rPr lang="en-US" baseline="0" dirty="0" smtClean="0"/>
              <a:t>scheduling</a:t>
            </a:r>
          </a:p>
          <a:p>
            <a:pPr>
              <a:defRPr/>
            </a:pPr>
            <a:r>
              <a:rPr lang="en-US" baseline="0" dirty="0" smtClean="0"/>
              <a:t>CWIC</a:t>
            </a:r>
            <a:endParaRPr lang="en-US" dirty="0"/>
          </a:p>
        </c:rich>
      </c:tx>
      <c:layout>
        <c:manualLayout>
          <c:xMode val="edge"/>
          <c:yMode val="edge"/>
          <c:x val="0.11786209044037349"/>
          <c:y val="0"/>
        </c:manualLayout>
      </c:layout>
    </c:title>
    <c:plotArea>
      <c:layout>
        <c:manualLayout>
          <c:layoutTarget val="inner"/>
          <c:xMode val="edge"/>
          <c:yMode val="edge"/>
          <c:x val="6.0941050999667103E-2"/>
          <c:y val="0.13816007623084611"/>
          <c:w val="0.59349580456052664"/>
          <c:h val="0.79516143505422476"/>
        </c:manualLayout>
      </c:layout>
      <c:scatterChart>
        <c:scatterStyle val="lineMarker"/>
        <c:ser>
          <c:idx val="0"/>
          <c:order val="0"/>
          <c:tx>
            <c:v>source1-cat1-RU60</c:v>
          </c:tx>
          <c:spPr>
            <a:ln w="28575">
              <a:noFill/>
            </a:ln>
          </c:spPr>
          <c:xVal>
            <c:numRef>
              <c:f>'WB Sorted (TR DCM)'!$C$2</c:f>
              <c:numCache>
                <c:formatCode>0.00</c:formatCode>
                <c:ptCount val="1"/>
                <c:pt idx="0">
                  <c:v>7.23</c:v>
                </c:pt>
              </c:numCache>
            </c:numRef>
          </c:xVal>
          <c:yVal>
            <c:numRef>
              <c:f>'WB Sorted (TR DCM)'!$D$2</c:f>
              <c:numCache>
                <c:formatCode>0.00</c:formatCode>
                <c:ptCount val="1"/>
                <c:pt idx="0">
                  <c:v>14.88</c:v>
                </c:pt>
              </c:numCache>
            </c:numRef>
          </c:yVal>
        </c:ser>
        <c:ser>
          <c:idx val="2"/>
          <c:order val="1"/>
          <c:tx>
            <c:strRef>
              <c:f>'WB Sorted (TR DCM)'!$G$4</c:f>
              <c:strCache>
                <c:ptCount val="1"/>
                <c:pt idx="0">
                  <c:v>source6-cat1-RU60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'WB Sorted (TR DCM)'!$C$4</c:f>
              <c:numCache>
                <c:formatCode>0.00</c:formatCode>
                <c:ptCount val="1"/>
                <c:pt idx="0">
                  <c:v>0.60000000000000031</c:v>
                </c:pt>
              </c:numCache>
            </c:numRef>
          </c:xVal>
          <c:yVal>
            <c:numRef>
              <c:f>'WB Sorted (TR DCM)'!$D$4</c:f>
              <c:numCache>
                <c:formatCode>0.00</c:formatCode>
                <c:ptCount val="1"/>
                <c:pt idx="0">
                  <c:v>5.6</c:v>
                </c:pt>
              </c:numCache>
            </c:numRef>
          </c:yVal>
        </c:ser>
        <c:ser>
          <c:idx val="3"/>
          <c:order val="2"/>
          <c:tx>
            <c:strRef>
              <c:f>'WB Sorted (TR DCM)'!$G$5</c:f>
              <c:strCache>
                <c:ptCount val="1"/>
                <c:pt idx="0">
                  <c:v>source8-cat1-RU60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DCM)'!$C$5:$C$8</c:f>
              <c:numCache>
                <c:formatCode>0.00</c:formatCode>
                <c:ptCount val="4"/>
                <c:pt idx="0">
                  <c:v>-3</c:v>
                </c:pt>
                <c:pt idx="1">
                  <c:v>-3</c:v>
                </c:pt>
                <c:pt idx="2">
                  <c:v>-7</c:v>
                </c:pt>
                <c:pt idx="3">
                  <c:v>-9</c:v>
                </c:pt>
              </c:numCache>
            </c:numRef>
          </c:xVal>
          <c:yVal>
            <c:numRef>
              <c:f>'WB Sorted (TR DCM)'!$D$5:$D$9</c:f>
              <c:numCache>
                <c:formatCode>0.00</c:formatCode>
                <c:ptCount val="5"/>
                <c:pt idx="0">
                  <c:v>3</c:v>
                </c:pt>
                <c:pt idx="1">
                  <c:v>-5</c:v>
                </c:pt>
                <c:pt idx="2">
                  <c:v>-7</c:v>
                </c:pt>
                <c:pt idx="3">
                  <c:v>-13</c:v>
                </c:pt>
                <c:pt idx="4">
                  <c:v>5.94</c:v>
                </c:pt>
              </c:numCache>
            </c:numRef>
          </c:yVal>
        </c:ser>
        <c:ser>
          <c:idx val="4"/>
          <c:order val="3"/>
          <c:tx>
            <c:strRef>
              <c:f>'WB Sorted (TR DCM)'!$G$9</c:f>
              <c:strCache>
                <c:ptCount val="1"/>
                <c:pt idx="0">
                  <c:v>source10-cat1-RU60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DCM)'!$C$9</c:f>
              <c:numCache>
                <c:formatCode>0.00</c:formatCode>
                <c:ptCount val="1"/>
                <c:pt idx="0">
                  <c:v>1.6300000000000001</c:v>
                </c:pt>
              </c:numCache>
            </c:numRef>
          </c:xVal>
          <c:yVal>
            <c:numRef>
              <c:f>'WB Sorted (TR DCM)'!$D$9</c:f>
              <c:numCache>
                <c:formatCode>0.00</c:formatCode>
                <c:ptCount val="1"/>
                <c:pt idx="0">
                  <c:v>5.94</c:v>
                </c:pt>
              </c:numCache>
            </c:numRef>
          </c:yVal>
        </c:ser>
        <c:ser>
          <c:idx val="5"/>
          <c:order val="4"/>
          <c:tx>
            <c:strRef>
              <c:f>'WB Sorted (TR DCM)'!$G$10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DCM)'!$C$10:$C$11</c:f>
              <c:numCache>
                <c:formatCode>0.00</c:formatCode>
                <c:ptCount val="2"/>
                <c:pt idx="0">
                  <c:v>3.71</c:v>
                </c:pt>
                <c:pt idx="1">
                  <c:v>3.98</c:v>
                </c:pt>
              </c:numCache>
            </c:numRef>
          </c:xVal>
          <c:yVal>
            <c:numRef>
              <c:f>'WB Sorted (TR DCM)'!$D$10:$D$11</c:f>
              <c:numCache>
                <c:formatCode>0.00</c:formatCode>
                <c:ptCount val="2"/>
                <c:pt idx="0">
                  <c:v>16.5</c:v>
                </c:pt>
                <c:pt idx="1">
                  <c:v>17.850000000000001</c:v>
                </c:pt>
              </c:numCache>
            </c:numRef>
          </c:yVal>
        </c:ser>
        <c:ser>
          <c:idx val="6"/>
          <c:order val="5"/>
          <c:tx>
            <c:strRef>
              <c:f>'WB Sorted (TR DCM)'!$G$12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DCM)'!$C$12:$C$13</c:f>
              <c:numCache>
                <c:formatCode>0.00</c:formatCode>
                <c:ptCount val="2"/>
                <c:pt idx="0">
                  <c:v>7.9700000000000024</c:v>
                </c:pt>
                <c:pt idx="1">
                  <c:v>7.64</c:v>
                </c:pt>
              </c:numCache>
            </c:numRef>
          </c:xVal>
          <c:yVal>
            <c:numRef>
              <c:f>'WB Sorted (TR DCM)'!$D$12:$D$13</c:f>
              <c:numCache>
                <c:formatCode>0.00</c:formatCode>
                <c:ptCount val="2"/>
                <c:pt idx="0">
                  <c:v>14.69</c:v>
                </c:pt>
                <c:pt idx="1">
                  <c:v>14.239999999999998</c:v>
                </c:pt>
              </c:numCache>
            </c:numRef>
          </c:yVal>
        </c:ser>
        <c:ser>
          <c:idx val="7"/>
          <c:order val="6"/>
          <c:tx>
            <c:strRef>
              <c:f>'WB Sorted (TR DCM)'!$G$14</c:f>
              <c:strCache>
                <c:ptCount val="1"/>
                <c:pt idx="0">
                  <c:v>source6-cat2-RU60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10"/>
            <c:spPr>
              <a:solidFill>
                <a:srgbClr val="0070C0"/>
              </a:solidFill>
            </c:spPr>
          </c:marker>
          <c:xVal>
            <c:numRef>
              <c:f>'WB Sorted (TR DCM)'!$C$14:$C$15</c:f>
              <c:numCache>
                <c:formatCode>0.00</c:formatCode>
                <c:ptCount val="2"/>
                <c:pt idx="0">
                  <c:v>1.7</c:v>
                </c:pt>
                <c:pt idx="1">
                  <c:v>1.9000000000000001</c:v>
                </c:pt>
              </c:numCache>
            </c:numRef>
          </c:xVal>
          <c:yVal>
            <c:numRef>
              <c:f>'WB Sorted (TR DCM)'!$D$14:$D$15</c:f>
              <c:numCache>
                <c:formatCode>0.00</c:formatCode>
                <c:ptCount val="2"/>
                <c:pt idx="0">
                  <c:v>6.3</c:v>
                </c:pt>
                <c:pt idx="1">
                  <c:v>12.7</c:v>
                </c:pt>
              </c:numCache>
            </c:numRef>
          </c:yVal>
        </c:ser>
        <c:ser>
          <c:idx val="8"/>
          <c:order val="7"/>
          <c:tx>
            <c:strRef>
              <c:f>'WB Sorted (TR DCM)'!$G$16</c:f>
              <c:strCache>
                <c:ptCount val="1"/>
                <c:pt idx="0">
                  <c:v>source11-cat2-RU60</c:v>
                </c:pt>
              </c:strCache>
            </c:strRef>
          </c:tx>
          <c:spPr>
            <a:ln w="28575">
              <a:noFill/>
            </a:ln>
          </c:spPr>
          <c:xVal>
            <c:numRef>
              <c:f>'WB Sorted (TR DCM)'!$C$16:$C$17</c:f>
              <c:numCache>
                <c:formatCode>0.00</c:formatCode>
                <c:ptCount val="2"/>
                <c:pt idx="0">
                  <c:v>3.71</c:v>
                </c:pt>
                <c:pt idx="1">
                  <c:v>3.98</c:v>
                </c:pt>
              </c:numCache>
            </c:numRef>
          </c:xVal>
          <c:yVal>
            <c:numRef>
              <c:f>'WB Sorted (TR DCM)'!$D$16:$D$17</c:f>
              <c:numCache>
                <c:formatCode>0.00</c:formatCode>
                <c:ptCount val="2"/>
                <c:pt idx="0">
                  <c:v>16.5</c:v>
                </c:pt>
                <c:pt idx="1">
                  <c:v>17.850000000000001</c:v>
                </c:pt>
              </c:numCache>
            </c:numRef>
          </c:yVal>
        </c:ser>
        <c:ser>
          <c:idx val="9"/>
          <c:order val="8"/>
          <c:tx>
            <c:strRef>
              <c:f>'WB Sorted (TR DCM)'!$G$18</c:f>
              <c:strCache>
                <c:ptCount val="1"/>
                <c:pt idx="0">
                  <c:v>source8-cat3-RU60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'WB Sorted (TR DCM)'!$C$18:$C$19</c:f>
              <c:numCache>
                <c:formatCode>0.00</c:formatCode>
                <c:ptCount val="2"/>
                <c:pt idx="0">
                  <c:v>-4</c:v>
                </c:pt>
                <c:pt idx="1">
                  <c:v>-3</c:v>
                </c:pt>
              </c:numCache>
            </c:numRef>
          </c:xVal>
          <c:yVal>
            <c:numRef>
              <c:f>'WB Sorted (TR DCM)'!$D$18:$D$19</c:f>
              <c:numCache>
                <c:formatCode>0.00</c:formatCode>
                <c:ptCount val="2"/>
                <c:pt idx="0">
                  <c:v>-3</c:v>
                </c:pt>
                <c:pt idx="1">
                  <c:v>-2</c:v>
                </c:pt>
              </c:numCache>
            </c:numRef>
          </c:yVal>
        </c:ser>
        <c:ser>
          <c:idx val="10"/>
          <c:order val="9"/>
          <c:tx>
            <c:strRef>
              <c:f>'WB Sorted (TR DCM)'!$G$20</c:f>
              <c:strCache>
                <c:ptCount val="1"/>
                <c:pt idx="0">
                  <c:v>source1-cat1-RU80/90</c:v>
                </c:pt>
              </c:strCache>
            </c:strRef>
          </c:tx>
          <c:spPr>
            <a:ln w="28575">
              <a:noFill/>
            </a:ln>
          </c:spPr>
          <c:marker>
            <c:symbol val="star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DCM)'!$C$20</c:f>
              <c:numCache>
                <c:formatCode>0.00</c:formatCode>
                <c:ptCount val="1"/>
                <c:pt idx="0">
                  <c:v>20.23</c:v>
                </c:pt>
              </c:numCache>
            </c:numRef>
          </c:xVal>
          <c:yVal>
            <c:numRef>
              <c:f>'WB Sorted (TR DCM)'!$D$20</c:f>
              <c:numCache>
                <c:formatCode>0.00</c:formatCode>
                <c:ptCount val="1"/>
                <c:pt idx="0">
                  <c:v>30.650000000000009</c:v>
                </c:pt>
              </c:numCache>
            </c:numRef>
          </c:yVal>
        </c:ser>
        <c:ser>
          <c:idx val="11"/>
          <c:order val="10"/>
          <c:tx>
            <c:strRef>
              <c:f>'WB Sorted (TR DCM)'!$G$21</c:f>
              <c:strCache>
                <c:ptCount val="1"/>
                <c:pt idx="0">
                  <c:v>source4-cat1-RU80/90</c:v>
                </c:pt>
              </c:strCache>
            </c:strRef>
          </c:tx>
          <c:spPr>
            <a:ln w="28575">
              <a:noFill/>
            </a:ln>
          </c:spPr>
          <c:xVal>
            <c:numRef>
              <c:f>'WB Sorted (TR DCM)'!$C$21:$C$22</c:f>
              <c:numCache>
                <c:formatCode>0.00</c:formatCode>
                <c:ptCount val="2"/>
                <c:pt idx="0">
                  <c:v>11.09</c:v>
                </c:pt>
                <c:pt idx="1">
                  <c:v>15.12</c:v>
                </c:pt>
              </c:numCache>
            </c:numRef>
          </c:xVal>
          <c:yVal>
            <c:numRef>
              <c:f>'WB Sorted (TR DCM)'!$D$21:$D$22</c:f>
              <c:numCache>
                <c:formatCode>0.00</c:formatCode>
                <c:ptCount val="2"/>
                <c:pt idx="0">
                  <c:v>23.68</c:v>
                </c:pt>
                <c:pt idx="1">
                  <c:v>25.37</c:v>
                </c:pt>
              </c:numCache>
            </c:numRef>
          </c:yVal>
        </c:ser>
        <c:ser>
          <c:idx val="12"/>
          <c:order val="11"/>
          <c:tx>
            <c:strRef>
              <c:f>'WB Sorted (TR DCM)'!$G$23</c:f>
              <c:strCache>
                <c:ptCount val="1"/>
                <c:pt idx="0">
                  <c:v>source6-cat1-RU80/90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DCM)'!$C$23</c:f>
              <c:numCache>
                <c:formatCode>0.00</c:formatCode>
                <c:ptCount val="1"/>
                <c:pt idx="0">
                  <c:v>2</c:v>
                </c:pt>
              </c:numCache>
            </c:numRef>
          </c:xVal>
          <c:yVal>
            <c:numRef>
              <c:f>'WB Sorted (TR DCM)'!$D$23</c:f>
              <c:numCache>
                <c:formatCode>0.00</c:formatCode>
                <c:ptCount val="1"/>
                <c:pt idx="0">
                  <c:v>8.5</c:v>
                </c:pt>
              </c:numCache>
            </c:numRef>
          </c:yVal>
        </c:ser>
        <c:ser>
          <c:idx val="13"/>
          <c:order val="12"/>
          <c:tx>
            <c:strRef>
              <c:f>'WB Sorted (TR DCM)'!$G$24</c:f>
              <c:strCache>
                <c:ptCount val="1"/>
                <c:pt idx="0">
                  <c:v>source10-cat1-RU80/90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DCM)'!$C$24:$C$25</c:f>
              <c:numCache>
                <c:formatCode>0.00</c:formatCode>
                <c:ptCount val="2"/>
                <c:pt idx="0">
                  <c:v>2.21</c:v>
                </c:pt>
                <c:pt idx="1">
                  <c:v>3.12</c:v>
                </c:pt>
              </c:numCache>
            </c:numRef>
          </c:xVal>
          <c:yVal>
            <c:numRef>
              <c:f>'WB Sorted (TR DCM)'!$D$24:$D$25</c:f>
              <c:numCache>
                <c:formatCode>0.00</c:formatCode>
                <c:ptCount val="2"/>
                <c:pt idx="0">
                  <c:v>19.11000000000001</c:v>
                </c:pt>
                <c:pt idx="1">
                  <c:v>0</c:v>
                </c:pt>
              </c:numCache>
            </c:numRef>
          </c:yVal>
        </c:ser>
        <c:ser>
          <c:idx val="14"/>
          <c:order val="13"/>
          <c:tx>
            <c:strRef>
              <c:f>'WB Sorted (TR DCM)'!$G$27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DCM)'!$C$27:$C$28</c:f>
              <c:numCache>
                <c:formatCode>0.00</c:formatCode>
                <c:ptCount val="2"/>
                <c:pt idx="0">
                  <c:v>7.4300000000000024</c:v>
                </c:pt>
                <c:pt idx="1">
                  <c:v>7.6499999999999995</c:v>
                </c:pt>
              </c:numCache>
            </c:numRef>
          </c:xVal>
          <c:yVal>
            <c:numRef>
              <c:f>'WB Sorted (TR DCM)'!$D$27:$D$28</c:f>
              <c:numCache>
                <c:formatCode>0.00</c:formatCode>
                <c:ptCount val="2"/>
                <c:pt idx="0">
                  <c:v>22.7</c:v>
                </c:pt>
                <c:pt idx="1">
                  <c:v>23.95999999999999</c:v>
                </c:pt>
              </c:numCache>
            </c:numRef>
          </c:yVal>
        </c:ser>
        <c:ser>
          <c:idx val="18"/>
          <c:order val="14"/>
          <c:tx>
            <c:strRef>
              <c:f>'WB Sorted (TR DCM)'!$G$26</c:f>
              <c:strCache>
                <c:ptCount val="1"/>
                <c:pt idx="0">
                  <c:v>source12-cat1-RU80/90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DCM)'!$C$26</c:f>
              <c:numCache>
                <c:formatCode>0.00</c:formatCode>
                <c:ptCount val="1"/>
                <c:pt idx="0">
                  <c:v>2.4699999999999998</c:v>
                </c:pt>
              </c:numCache>
            </c:numRef>
          </c:xVal>
          <c:yVal>
            <c:numRef>
              <c:f>'WB Sorted (TR DCM)'!$D$26</c:f>
              <c:numCache>
                <c:formatCode>0.00</c:formatCode>
                <c:ptCount val="1"/>
                <c:pt idx="0">
                  <c:v>8.8000000000000007</c:v>
                </c:pt>
              </c:numCache>
            </c:numRef>
          </c:yVal>
        </c:ser>
        <c:ser>
          <c:idx val="15"/>
          <c:order val="15"/>
          <c:tx>
            <c:strRef>
              <c:f>'WB Sorted (TR DCM)'!$G$29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DCM)'!$C$29:$C$32</c:f>
              <c:numCache>
                <c:formatCode>0.00</c:formatCode>
                <c:ptCount val="4"/>
                <c:pt idx="0">
                  <c:v>11.09</c:v>
                </c:pt>
                <c:pt idx="1">
                  <c:v>10.69</c:v>
                </c:pt>
                <c:pt idx="2">
                  <c:v>15.12</c:v>
                </c:pt>
                <c:pt idx="3">
                  <c:v>14.6</c:v>
                </c:pt>
              </c:numCache>
            </c:numRef>
          </c:xVal>
          <c:yVal>
            <c:numRef>
              <c:f>'WB Sorted (TR DCM)'!$D$29:$D$32</c:f>
              <c:numCache>
                <c:formatCode>0.00</c:formatCode>
                <c:ptCount val="4"/>
                <c:pt idx="0">
                  <c:v>23.68</c:v>
                </c:pt>
                <c:pt idx="1">
                  <c:v>23.49</c:v>
                </c:pt>
                <c:pt idx="2">
                  <c:v>25.37</c:v>
                </c:pt>
                <c:pt idx="3">
                  <c:v>24.63000000000001</c:v>
                </c:pt>
              </c:numCache>
            </c:numRef>
          </c:yVal>
        </c:ser>
        <c:ser>
          <c:idx val="16"/>
          <c:order val="16"/>
          <c:tx>
            <c:strRef>
              <c:f>'WB Sorted (TR DCM)'!$G$33</c:f>
              <c:strCache>
                <c:ptCount val="1"/>
                <c:pt idx="0">
                  <c:v>source5-cat2-RU80/90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9"/>
            <c:spPr>
              <a:solidFill>
                <a:srgbClr val="FF0000"/>
              </a:solidFill>
            </c:spPr>
          </c:marker>
          <c:xVal>
            <c:numRef>
              <c:f>'WB Sorted (TR DCM)'!$C$33:$C$34</c:f>
              <c:numCache>
                <c:formatCode>0.00</c:formatCode>
                <c:ptCount val="2"/>
                <c:pt idx="0">
                  <c:v>6.6499999999999995</c:v>
                </c:pt>
                <c:pt idx="1">
                  <c:v>9.75</c:v>
                </c:pt>
              </c:numCache>
            </c:numRef>
          </c:xVal>
          <c:yVal>
            <c:numRef>
              <c:f>'WB Sorted (TR DCM)'!$D$33:$D$34</c:f>
              <c:numCache>
                <c:formatCode>0.00</c:formatCode>
                <c:ptCount val="2"/>
                <c:pt idx="0">
                  <c:v>10.65</c:v>
                </c:pt>
                <c:pt idx="1">
                  <c:v>5.54</c:v>
                </c:pt>
              </c:numCache>
            </c:numRef>
          </c:yVal>
        </c:ser>
        <c:ser>
          <c:idx val="17"/>
          <c:order val="17"/>
          <c:tx>
            <c:strRef>
              <c:f>'WB Sorted (TR DCM)'!$G$35</c:f>
              <c:strCache>
                <c:ptCount val="1"/>
                <c:pt idx="0">
                  <c:v>source6-cat2-RU80/90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DCM)'!$C$35:$C$36</c:f>
              <c:numCache>
                <c:formatCode>0.00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'WB Sorted (TR DCM)'!$D$35:$D$36</c:f>
              <c:numCache>
                <c:formatCode>0.00</c:formatCode>
                <c:ptCount val="2"/>
                <c:pt idx="0">
                  <c:v>4.4000000000000004</c:v>
                </c:pt>
                <c:pt idx="1">
                  <c:v>7.3</c:v>
                </c:pt>
              </c:numCache>
            </c:numRef>
          </c:yVal>
        </c:ser>
        <c:axId val="80510976"/>
        <c:axId val="80513280"/>
      </c:scatterChart>
      <c:valAx>
        <c:axId val="8051097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80513280"/>
        <c:crosses val="autoZero"/>
        <c:crossBetween val="midCat"/>
      </c:valAx>
      <c:valAx>
        <c:axId val="8051328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8051097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7937006117486065"/>
          <c:y val="0.18098652388540579"/>
          <c:w val="0.32062993882513935"/>
          <c:h val="0.76161686844082011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FTP1</a:t>
            </a:r>
            <a:r>
              <a:rPr lang="en-US" baseline="0" dirty="0"/>
              <a:t> traffic, </a:t>
            </a:r>
            <a:r>
              <a:rPr lang="en-US" baseline="0" dirty="0" err="1"/>
              <a:t>subband</a:t>
            </a:r>
            <a:r>
              <a:rPr lang="en-US" baseline="0" dirty="0"/>
              <a:t> </a:t>
            </a:r>
            <a:r>
              <a:rPr lang="en-US" baseline="0" dirty="0" smtClean="0"/>
              <a:t>scheduling</a:t>
            </a:r>
          </a:p>
          <a:p>
            <a:pPr>
              <a:defRPr/>
            </a:pPr>
            <a:r>
              <a:rPr lang="en-US" baseline="0" dirty="0" smtClean="0"/>
              <a:t>CWIC</a:t>
            </a:r>
            <a:endParaRPr lang="en-US" dirty="0"/>
          </a:p>
        </c:rich>
      </c:tx>
      <c:layout/>
    </c:title>
    <c:plotArea>
      <c:layout>
        <c:manualLayout>
          <c:layoutTarget val="inner"/>
          <c:xMode val="edge"/>
          <c:yMode val="edge"/>
          <c:x val="7.9763677086715418E-2"/>
          <c:y val="0.14908930189242578"/>
          <c:w val="0.55035290906701295"/>
          <c:h val="0.78243184656312548"/>
        </c:manualLayout>
      </c:layout>
      <c:scatterChart>
        <c:scatterStyle val="lineMarker"/>
        <c:ser>
          <c:idx val="33"/>
          <c:order val="16"/>
          <c:tx>
            <c:strRef>
              <c:f>'SB Sorted (TR DCM)'!$G$32</c:f>
              <c:strCache>
                <c:ptCount val="1"/>
                <c:pt idx="0">
                  <c:v>source3-cat3-RU80/90</c:v>
                </c:pt>
              </c:strCache>
            </c:strRef>
          </c:tx>
          <c:spPr>
            <a:ln w="28575">
              <a:noFill/>
            </a:ln>
          </c:spPr>
          <c:xVal>
            <c:numRef>
              <c:f>'SB Sorted (TR DCM)'!$C$32:$C$33</c:f>
              <c:numCache>
                <c:formatCode>0.00</c:formatCode>
                <c:ptCount val="2"/>
                <c:pt idx="0">
                  <c:v>8.2399999999999984</c:v>
                </c:pt>
                <c:pt idx="1">
                  <c:v>11.09</c:v>
                </c:pt>
              </c:numCache>
            </c:numRef>
          </c:xVal>
          <c:yVal>
            <c:numRef>
              <c:f>'SB Sorted (TR DCM)'!$D$32:$D$34</c:f>
              <c:numCache>
                <c:formatCode>0.00</c:formatCode>
                <c:ptCount val="3"/>
                <c:pt idx="0">
                  <c:v>2.96</c:v>
                </c:pt>
                <c:pt idx="1">
                  <c:v>3.77</c:v>
                </c:pt>
              </c:numCache>
            </c:numRef>
          </c:yVal>
        </c:ser>
        <c:ser>
          <c:idx val="0"/>
          <c:order val="0"/>
          <c:tx>
            <c:strRef>
              <c:f>'SB Sorted (TR DCM)'!$G$2</c:f>
              <c:strCache>
                <c:ptCount val="1"/>
                <c:pt idx="0">
                  <c:v>source1-cat1-RU60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DCM)'!$C$2</c:f>
              <c:numCache>
                <c:formatCode>0.00</c:formatCode>
                <c:ptCount val="1"/>
                <c:pt idx="0">
                  <c:v>-1.9400000000000006</c:v>
                </c:pt>
              </c:numCache>
            </c:numRef>
          </c:xVal>
          <c:yVal>
            <c:numRef>
              <c:f>'SB Sorted (TR DCM)'!$D$2</c:f>
              <c:numCache>
                <c:formatCode>0.00</c:formatCode>
                <c:ptCount val="1"/>
                <c:pt idx="0">
                  <c:v>-0.29000000000000015</c:v>
                </c:pt>
              </c:numCache>
            </c:numRef>
          </c:yVal>
        </c:ser>
        <c:ser>
          <c:idx val="2"/>
          <c:order val="1"/>
          <c:tx>
            <c:strRef>
              <c:f>'SB Sorted (TR DCM)'!$G$4</c:f>
              <c:strCache>
                <c:ptCount val="1"/>
                <c:pt idx="0">
                  <c:v>source7-cat1-RU60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'SB Sorted (TR DCM)'!$C$4:$C$5</c:f>
              <c:numCache>
                <c:formatCode>0.00</c:formatCode>
                <c:ptCount val="2"/>
                <c:pt idx="0">
                  <c:v>0.2</c:v>
                </c:pt>
                <c:pt idx="1">
                  <c:v>1.7</c:v>
                </c:pt>
              </c:numCache>
            </c:numRef>
          </c:xVal>
          <c:yVal>
            <c:numRef>
              <c:f>'SB Sorted (TR DCM)'!$D$4:$D$5</c:f>
              <c:numCache>
                <c:formatCode>0.00</c:formatCode>
                <c:ptCount val="2"/>
                <c:pt idx="0">
                  <c:v>5.2</c:v>
                </c:pt>
                <c:pt idx="1">
                  <c:v>9.5</c:v>
                </c:pt>
              </c:numCache>
            </c:numRef>
          </c:yVal>
        </c:ser>
        <c:ser>
          <c:idx val="3"/>
          <c:order val="2"/>
          <c:tx>
            <c:strRef>
              <c:f>'SB Sorted (TR DCM)'!$G$6</c:f>
              <c:strCache>
                <c:ptCount val="1"/>
                <c:pt idx="0">
                  <c:v>source12-cat1-RU60</c:v>
                </c:pt>
              </c:strCache>
            </c:strRef>
          </c:tx>
          <c:spPr>
            <a:ln w="28575">
              <a:noFill/>
            </a:ln>
          </c:spPr>
          <c:marker>
            <c:symbol val="star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DCM)'!$C$5</c:f>
              <c:numCache>
                <c:formatCode>0.00</c:formatCode>
                <c:ptCount val="1"/>
                <c:pt idx="0">
                  <c:v>1.7</c:v>
                </c:pt>
              </c:numCache>
            </c:numRef>
          </c:xVal>
          <c:yVal>
            <c:numRef>
              <c:f>'SB Sorted (TR DCM)'!$D$6</c:f>
              <c:numCache>
                <c:formatCode>0.00</c:formatCode>
                <c:ptCount val="1"/>
                <c:pt idx="0">
                  <c:v>1.5</c:v>
                </c:pt>
              </c:numCache>
            </c:numRef>
          </c:yVal>
        </c:ser>
        <c:ser>
          <c:idx val="4"/>
          <c:order val="3"/>
          <c:tx>
            <c:strRef>
              <c:f>'SB Sorted (TR DCM)'!$G$7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'SB Sorted (TR DCM)'!$C$7:$C$8</c:f>
              <c:numCache>
                <c:formatCode>0.00</c:formatCode>
                <c:ptCount val="2"/>
                <c:pt idx="0">
                  <c:v>3.71</c:v>
                </c:pt>
                <c:pt idx="1">
                  <c:v>3.84</c:v>
                </c:pt>
              </c:numCache>
            </c:numRef>
          </c:xVal>
          <c:yVal>
            <c:numRef>
              <c:f>'SB Sorted (TR DCM)'!$D$7:$D$8</c:f>
              <c:numCache>
                <c:formatCode>0.00</c:formatCode>
                <c:ptCount val="2"/>
                <c:pt idx="0">
                  <c:v>8.77</c:v>
                </c:pt>
                <c:pt idx="1">
                  <c:v>8.9500000000000028</c:v>
                </c:pt>
              </c:numCache>
            </c:numRef>
          </c:yVal>
        </c:ser>
        <c:ser>
          <c:idx val="5"/>
          <c:order val="4"/>
          <c:tx>
            <c:strRef>
              <c:f>'SB Sorted (TR DCM)'!$G$9</c:f>
              <c:strCache>
                <c:ptCount val="1"/>
                <c:pt idx="0">
                  <c:v>source3-cat2-RU60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'SB Sorted (TR DCM)'!$C$9</c:f>
              <c:numCache>
                <c:formatCode>0.00</c:formatCode>
                <c:ptCount val="1"/>
                <c:pt idx="0">
                  <c:v>2.62</c:v>
                </c:pt>
              </c:numCache>
            </c:numRef>
          </c:xVal>
          <c:yVal>
            <c:numRef>
              <c:f>'SB Sorted (TR DCM)'!$D$9</c:f>
              <c:numCache>
                <c:formatCode>0.00</c:formatCode>
                <c:ptCount val="1"/>
                <c:pt idx="0">
                  <c:v>4.9400000000000004</c:v>
                </c:pt>
              </c:numCache>
            </c:numRef>
          </c:yVal>
        </c:ser>
        <c:ser>
          <c:idx val="6"/>
          <c:order val="5"/>
          <c:tx>
            <c:strRef>
              <c:f>'SB Sorted (TR DCM)'!$G$10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DCM)'!$C$10:$C$11</c:f>
              <c:numCache>
                <c:formatCode>0.00</c:formatCode>
                <c:ptCount val="2"/>
                <c:pt idx="0">
                  <c:v>2.82</c:v>
                </c:pt>
                <c:pt idx="1">
                  <c:v>2.5099999999999998</c:v>
                </c:pt>
              </c:numCache>
            </c:numRef>
          </c:xVal>
          <c:yVal>
            <c:numRef>
              <c:f>'SB Sorted (TR DCM)'!$D$10:$D$11</c:f>
              <c:numCache>
                <c:formatCode>0.00</c:formatCode>
                <c:ptCount val="2"/>
                <c:pt idx="0">
                  <c:v>3.8899999999999997</c:v>
                </c:pt>
                <c:pt idx="1">
                  <c:v>3.16</c:v>
                </c:pt>
              </c:numCache>
            </c:numRef>
          </c:yVal>
        </c:ser>
        <c:ser>
          <c:idx val="7"/>
          <c:order val="6"/>
          <c:tx>
            <c:strRef>
              <c:f>'SB Sorted (TR DCM)'!$G$12</c:f>
              <c:strCache>
                <c:ptCount val="1"/>
                <c:pt idx="0">
                  <c:v>source3-cat3-RU60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DCM)'!$C$12</c:f>
              <c:numCache>
                <c:formatCode>0.00</c:formatCode>
                <c:ptCount val="1"/>
                <c:pt idx="0">
                  <c:v>4.3</c:v>
                </c:pt>
              </c:numCache>
            </c:numRef>
          </c:xVal>
          <c:yVal>
            <c:numRef>
              <c:f>'SB Sorted (TR DCM)'!$D$12</c:f>
              <c:numCache>
                <c:formatCode>0.00</c:formatCode>
                <c:ptCount val="1"/>
                <c:pt idx="0">
                  <c:v>2.16</c:v>
                </c:pt>
              </c:numCache>
            </c:numRef>
          </c:yVal>
        </c:ser>
        <c:ser>
          <c:idx val="8"/>
          <c:order val="7"/>
          <c:tx>
            <c:strRef>
              <c:f>'SB Sorted (TR DCM)'!$G$13</c:f>
              <c:strCache>
                <c:ptCount val="1"/>
                <c:pt idx="0">
                  <c:v>source1-cat1-RU80/90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DCM)'!$C$13:$C$14</c:f>
              <c:numCache>
                <c:formatCode>0.00</c:formatCode>
                <c:ptCount val="2"/>
                <c:pt idx="0">
                  <c:v>4.25</c:v>
                </c:pt>
                <c:pt idx="1">
                  <c:v>6.1199999999999974</c:v>
                </c:pt>
              </c:numCache>
            </c:numRef>
          </c:xVal>
          <c:yVal>
            <c:numRef>
              <c:f>'SB Sorted (TR DCM)'!$D$13:$D$14</c:f>
              <c:numCache>
                <c:formatCode>0.00</c:formatCode>
                <c:ptCount val="2"/>
                <c:pt idx="0">
                  <c:v>16.38</c:v>
                </c:pt>
                <c:pt idx="1">
                  <c:v>16.239999999999988</c:v>
                </c:pt>
              </c:numCache>
            </c:numRef>
          </c:yVal>
        </c:ser>
        <c:ser>
          <c:idx val="9"/>
          <c:order val="8"/>
          <c:tx>
            <c:strRef>
              <c:f>'SB Sorted (TR DCM)'!$G$15</c:f>
              <c:strCache>
                <c:ptCount val="1"/>
                <c:pt idx="0">
                  <c:v>source4-cat1-RU80/90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DCM)'!$C$15:$C$16</c:f>
              <c:numCache>
                <c:formatCode>0.00</c:formatCode>
                <c:ptCount val="2"/>
                <c:pt idx="0">
                  <c:v>10.77</c:v>
                </c:pt>
                <c:pt idx="1">
                  <c:v>11.09</c:v>
                </c:pt>
              </c:numCache>
            </c:numRef>
          </c:xVal>
          <c:yVal>
            <c:numRef>
              <c:f>'SB Sorted (TR DCM)'!$D$15:$D$16</c:f>
              <c:numCache>
                <c:formatCode>0.00</c:formatCode>
                <c:ptCount val="2"/>
                <c:pt idx="0">
                  <c:v>14.41</c:v>
                </c:pt>
                <c:pt idx="1">
                  <c:v>16.850000000000001</c:v>
                </c:pt>
              </c:numCache>
            </c:numRef>
          </c:yVal>
        </c:ser>
        <c:ser>
          <c:idx val="10"/>
          <c:order val="9"/>
          <c:tx>
            <c:strRef>
              <c:f>'SB Sorted (TR DCM)'!$G$17</c:f>
              <c:strCache>
                <c:ptCount val="1"/>
                <c:pt idx="0">
                  <c:v>source7-cat1-RU80/90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DCM)'!$C$17:$C$19</c:f>
              <c:numCache>
                <c:formatCode>0.00</c:formatCode>
                <c:ptCount val="3"/>
                <c:pt idx="0">
                  <c:v>4.4000000000000004</c:v>
                </c:pt>
                <c:pt idx="1">
                  <c:v>5.0999999999999996</c:v>
                </c:pt>
                <c:pt idx="2">
                  <c:v>6</c:v>
                </c:pt>
              </c:numCache>
            </c:numRef>
          </c:xVal>
          <c:yVal>
            <c:numRef>
              <c:f>'SB Sorted (TR DCM)'!$D$17:$D$19</c:f>
              <c:numCache>
                <c:formatCode>0.00</c:formatCode>
                <c:ptCount val="3"/>
                <c:pt idx="0">
                  <c:v>11</c:v>
                </c:pt>
                <c:pt idx="1">
                  <c:v>11</c:v>
                </c:pt>
                <c:pt idx="2">
                  <c:v>11.1</c:v>
                </c:pt>
              </c:numCache>
            </c:numRef>
          </c:yVal>
        </c:ser>
        <c:ser>
          <c:idx val="11"/>
          <c:order val="10"/>
          <c:tx>
            <c:strRef>
              <c:f>'SB Sorted (TR DCM)'!$G$20</c:f>
              <c:strCache>
                <c:ptCount val="1"/>
                <c:pt idx="0">
                  <c:v>source10-cat1-RU80/90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DCM)'!$C$20:$C$21</c:f>
              <c:numCache>
                <c:formatCode>0.00</c:formatCode>
                <c:ptCount val="2"/>
                <c:pt idx="0">
                  <c:v>0.63000000000000034</c:v>
                </c:pt>
                <c:pt idx="1">
                  <c:v>0.74000000000000032</c:v>
                </c:pt>
              </c:numCache>
            </c:numRef>
          </c:xVal>
          <c:yVal>
            <c:numRef>
              <c:f>'SB Sorted (TR DCM)'!$D$20:$D$21</c:f>
              <c:numCache>
                <c:formatCode>0.00</c:formatCode>
                <c:ptCount val="2"/>
                <c:pt idx="0">
                  <c:v>0.97000000000000031</c:v>
                </c:pt>
                <c:pt idx="1">
                  <c:v>30.39</c:v>
                </c:pt>
              </c:numCache>
            </c:numRef>
          </c:yVal>
        </c:ser>
        <c:ser>
          <c:idx val="12"/>
          <c:order val="11"/>
          <c:tx>
            <c:strRef>
              <c:f>'SB Sorted (TR DCM)'!$G$22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DCM)'!$C$22:$C$23</c:f>
              <c:numCache>
                <c:formatCode>0.00</c:formatCode>
                <c:ptCount val="2"/>
                <c:pt idx="0">
                  <c:v>4.4300000000000024</c:v>
                </c:pt>
                <c:pt idx="1">
                  <c:v>4.54</c:v>
                </c:pt>
              </c:numCache>
            </c:numRef>
          </c:xVal>
          <c:yVal>
            <c:numRef>
              <c:f>'SB Sorted (TR DCM)'!$D$22:$D$23</c:f>
              <c:numCache>
                <c:formatCode>0.00</c:formatCode>
                <c:ptCount val="2"/>
                <c:pt idx="0">
                  <c:v>14.15</c:v>
                </c:pt>
                <c:pt idx="1">
                  <c:v>14.96</c:v>
                </c:pt>
              </c:numCache>
            </c:numRef>
          </c:yVal>
        </c:ser>
        <c:ser>
          <c:idx val="13"/>
          <c:order val="12"/>
          <c:tx>
            <c:strRef>
              <c:f>'SB Sorted (TR DCM)'!$G$24</c:f>
              <c:strCache>
                <c:ptCount val="1"/>
                <c:pt idx="0">
                  <c:v>source3-cat2-RU80/90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DCM)'!$C$24:$C$25</c:f>
              <c:numCache>
                <c:formatCode>0.00</c:formatCode>
                <c:ptCount val="2"/>
                <c:pt idx="0">
                  <c:v>6.84</c:v>
                </c:pt>
                <c:pt idx="1">
                  <c:v>10.43</c:v>
                </c:pt>
              </c:numCache>
            </c:numRef>
          </c:xVal>
          <c:yVal>
            <c:numRef>
              <c:f>'SB Sorted (TR DCM)'!$D$24:$D$25</c:f>
              <c:numCache>
                <c:formatCode>0.00</c:formatCode>
                <c:ptCount val="2"/>
                <c:pt idx="0">
                  <c:v>10.59</c:v>
                </c:pt>
                <c:pt idx="1">
                  <c:v>13.61</c:v>
                </c:pt>
              </c:numCache>
            </c:numRef>
          </c:yVal>
        </c:ser>
        <c:ser>
          <c:idx val="14"/>
          <c:order val="13"/>
          <c:tx>
            <c:strRef>
              <c:f>'SB Sorted (TR DCM)'!$G$26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11"/>
            <c:spPr>
              <a:solidFill>
                <a:srgbClr val="FF0000"/>
              </a:solidFill>
            </c:spPr>
          </c:marker>
          <c:xVal>
            <c:numRef>
              <c:f>'SB Sorted (TR DCM)'!$C$26:$C$29</c:f>
              <c:numCache>
                <c:formatCode>0.00</c:formatCode>
                <c:ptCount val="4"/>
                <c:pt idx="0">
                  <c:v>10.77</c:v>
                </c:pt>
                <c:pt idx="1">
                  <c:v>10.639999999999999</c:v>
                </c:pt>
                <c:pt idx="2">
                  <c:v>11.09</c:v>
                </c:pt>
                <c:pt idx="3">
                  <c:v>10.4</c:v>
                </c:pt>
              </c:numCache>
            </c:numRef>
          </c:xVal>
          <c:yVal>
            <c:numRef>
              <c:f>'SB Sorted (TR DCM)'!$D$26:$D$29</c:f>
              <c:numCache>
                <c:formatCode>0.00</c:formatCode>
                <c:ptCount val="4"/>
                <c:pt idx="0">
                  <c:v>14.41</c:v>
                </c:pt>
                <c:pt idx="1">
                  <c:v>13.77</c:v>
                </c:pt>
                <c:pt idx="2">
                  <c:v>16.850000000000001</c:v>
                </c:pt>
                <c:pt idx="3">
                  <c:v>16.649999999999999</c:v>
                </c:pt>
              </c:numCache>
            </c:numRef>
          </c:yVal>
        </c:ser>
        <c:ser>
          <c:idx val="15"/>
          <c:order val="14"/>
          <c:tx>
            <c:strRef>
              <c:f>'SB Sorted (TR DCM)'!$G$30</c:f>
              <c:strCache>
                <c:ptCount val="1"/>
                <c:pt idx="0">
                  <c:v>source5-cat2-RU80/90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DCM)'!$C$30:$C$31</c:f>
              <c:numCache>
                <c:formatCode>0.00</c:formatCode>
                <c:ptCount val="2"/>
                <c:pt idx="0">
                  <c:v>1.24</c:v>
                </c:pt>
                <c:pt idx="1">
                  <c:v>7.25</c:v>
                </c:pt>
              </c:numCache>
            </c:numRef>
          </c:xVal>
          <c:yVal>
            <c:numRef>
              <c:f>'SB Sorted (TR DCM)'!$D$30:$D$31</c:f>
              <c:numCache>
                <c:formatCode>0.00</c:formatCode>
                <c:ptCount val="2"/>
                <c:pt idx="0">
                  <c:v>3.15</c:v>
                </c:pt>
                <c:pt idx="1">
                  <c:v>4.53</c:v>
                </c:pt>
              </c:numCache>
            </c:numRef>
          </c:yVal>
        </c:ser>
        <c:ser>
          <c:idx val="16"/>
          <c:order val="15"/>
          <c:tx>
            <c:strRef>
              <c:f>'SB Sorted (TR DCM)'!$G$32</c:f>
              <c:strCache>
                <c:ptCount val="1"/>
                <c:pt idx="0">
                  <c:v>source3-cat3-RU80/90</c:v>
                </c:pt>
              </c:strCache>
            </c:strRef>
          </c:tx>
          <c:spPr>
            <a:ln w="28575">
              <a:noFill/>
            </a:ln>
          </c:spPr>
          <c:marker>
            <c:symbol val="star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DCM)'!$C$32:$C$33</c:f>
              <c:numCache>
                <c:formatCode>0.00</c:formatCode>
                <c:ptCount val="2"/>
                <c:pt idx="0">
                  <c:v>8.2399999999999984</c:v>
                </c:pt>
                <c:pt idx="1">
                  <c:v>11.09</c:v>
                </c:pt>
              </c:numCache>
            </c:numRef>
          </c:xVal>
          <c:yVal>
            <c:numRef>
              <c:f>'SB Sorted (TR DCM)'!$D$32:$D$34</c:f>
              <c:numCache>
                <c:formatCode>0.00</c:formatCode>
                <c:ptCount val="3"/>
                <c:pt idx="0">
                  <c:v>2.96</c:v>
                </c:pt>
                <c:pt idx="1">
                  <c:v>3.77</c:v>
                </c:pt>
              </c:numCache>
            </c:numRef>
          </c:yVal>
        </c:ser>
        <c:axId val="97392512"/>
        <c:axId val="97404416"/>
      </c:scatterChart>
      <c:valAx>
        <c:axId val="9739251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97404416"/>
        <c:crosses val="autoZero"/>
        <c:crossBetween val="midCat"/>
      </c:valAx>
      <c:valAx>
        <c:axId val="9740441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97392512"/>
        <c:crosses val="autoZero"/>
        <c:crossBetween val="midCat"/>
      </c:valAx>
    </c:plotArea>
    <c:legend>
      <c:legendPos val="r"/>
      <c:legendEntry>
        <c:idx val="0"/>
        <c:delete val="1"/>
      </c:legendEntry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FTP1</a:t>
            </a:r>
            <a:r>
              <a:rPr lang="en-US" baseline="0"/>
              <a:t> traffic, wideband scheduling, </a:t>
            </a:r>
          </a:p>
          <a:p>
            <a:pPr>
              <a:defRPr/>
            </a:pPr>
            <a:r>
              <a:rPr lang="en-US" baseline="0"/>
              <a:t>R-ML/SLIC</a:t>
            </a:r>
            <a:endParaRPr lang="en-US"/>
          </a:p>
        </c:rich>
      </c:tx>
      <c:layout/>
    </c:title>
    <c:plotArea>
      <c:layout>
        <c:manualLayout>
          <c:layoutTarget val="inner"/>
          <c:xMode val="edge"/>
          <c:yMode val="edge"/>
          <c:x val="6.0914740563346483E-2"/>
          <c:y val="0.16747024185473003"/>
          <c:w val="0.59367130699398873"/>
          <c:h val="0.7602719872309136"/>
        </c:manualLayout>
      </c:layout>
      <c:scatterChart>
        <c:scatterStyle val="lineMarker"/>
        <c:ser>
          <c:idx val="3"/>
          <c:order val="0"/>
          <c:tx>
            <c:strRef>
              <c:f>'WB Sorted (TR DCM)'!$G$5</c:f>
              <c:strCache>
                <c:ptCount val="1"/>
                <c:pt idx="0">
                  <c:v>source8-cat1-RU60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('WB Sorted (TR DCM)'!$C$6,'WB Sorted (TR DCM)'!$C$8)</c:f>
              <c:numCache>
                <c:formatCode>0.00</c:formatCode>
                <c:ptCount val="2"/>
                <c:pt idx="0">
                  <c:v>-3</c:v>
                </c:pt>
                <c:pt idx="1">
                  <c:v>-9</c:v>
                </c:pt>
              </c:numCache>
            </c:numRef>
          </c:xVal>
          <c:yVal>
            <c:numRef>
              <c:f>('WB Sorted (TR DCM)'!$D$6,'WB Sorted (TR DCM)'!$D$8)</c:f>
              <c:numCache>
                <c:formatCode>0.00</c:formatCode>
                <c:ptCount val="2"/>
                <c:pt idx="0">
                  <c:v>-5</c:v>
                </c:pt>
                <c:pt idx="1">
                  <c:v>-13</c:v>
                </c:pt>
              </c:numCache>
            </c:numRef>
          </c:yVal>
        </c:ser>
        <c:ser>
          <c:idx val="5"/>
          <c:order val="1"/>
          <c:tx>
            <c:strRef>
              <c:f>'WB Sorted (TR DCM)'!$G$10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DCM)'!$C$10</c:f>
              <c:numCache>
                <c:formatCode>0.00</c:formatCode>
                <c:ptCount val="1"/>
                <c:pt idx="0">
                  <c:v>3.71</c:v>
                </c:pt>
              </c:numCache>
            </c:numRef>
          </c:xVal>
          <c:yVal>
            <c:numRef>
              <c:f>'WB Sorted (TR DCM)'!$D$10</c:f>
              <c:numCache>
                <c:formatCode>0.00</c:formatCode>
                <c:ptCount val="1"/>
                <c:pt idx="0">
                  <c:v>16.5</c:v>
                </c:pt>
              </c:numCache>
            </c:numRef>
          </c:yVal>
        </c:ser>
        <c:ser>
          <c:idx val="6"/>
          <c:order val="2"/>
          <c:tx>
            <c:strRef>
              <c:f>'WB Sorted (TR DCM)'!$G$12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'WB Sorted (TR DCM)'!$C$13</c:f>
              <c:numCache>
                <c:formatCode>0.00</c:formatCode>
                <c:ptCount val="1"/>
                <c:pt idx="0">
                  <c:v>7.64</c:v>
                </c:pt>
              </c:numCache>
            </c:numRef>
          </c:xVal>
          <c:yVal>
            <c:numRef>
              <c:f>'WB Sorted (TR DCM)'!$D$13</c:f>
              <c:numCache>
                <c:formatCode>0.00</c:formatCode>
                <c:ptCount val="1"/>
                <c:pt idx="0">
                  <c:v>14.239999999999998</c:v>
                </c:pt>
              </c:numCache>
            </c:numRef>
          </c:yVal>
        </c:ser>
        <c:ser>
          <c:idx val="7"/>
          <c:order val="3"/>
          <c:tx>
            <c:strRef>
              <c:f>'WB Sorted (TR DCM)'!$G$14</c:f>
              <c:strCache>
                <c:ptCount val="1"/>
                <c:pt idx="0">
                  <c:v>source6-cat2-RU60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DCM)'!$C$14:$C$15</c:f>
              <c:numCache>
                <c:formatCode>0.00</c:formatCode>
                <c:ptCount val="2"/>
                <c:pt idx="0">
                  <c:v>1.7</c:v>
                </c:pt>
                <c:pt idx="1">
                  <c:v>1.9000000000000001</c:v>
                </c:pt>
              </c:numCache>
            </c:numRef>
          </c:xVal>
          <c:yVal>
            <c:numRef>
              <c:f>'WB Sorted (TR DCM)'!$D$14:$D$15</c:f>
              <c:numCache>
                <c:formatCode>0.00</c:formatCode>
                <c:ptCount val="2"/>
                <c:pt idx="0">
                  <c:v>6.3</c:v>
                </c:pt>
                <c:pt idx="1">
                  <c:v>12.7</c:v>
                </c:pt>
              </c:numCache>
            </c:numRef>
          </c:yVal>
        </c:ser>
        <c:ser>
          <c:idx val="8"/>
          <c:order val="4"/>
          <c:tx>
            <c:strRef>
              <c:f>'WB Sorted (TR DCM)'!$G$16</c:f>
              <c:strCache>
                <c:ptCount val="1"/>
                <c:pt idx="0">
                  <c:v>source11-cat2-RU60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10"/>
            <c:spPr>
              <a:solidFill>
                <a:srgbClr val="0070C0"/>
              </a:solidFill>
            </c:spPr>
          </c:marker>
          <c:xVal>
            <c:numRef>
              <c:f>'WB Sorted (TR DCM)'!$C$16</c:f>
              <c:numCache>
                <c:formatCode>0.00</c:formatCode>
                <c:ptCount val="1"/>
                <c:pt idx="0">
                  <c:v>3.71</c:v>
                </c:pt>
              </c:numCache>
            </c:numRef>
          </c:xVal>
          <c:yVal>
            <c:numRef>
              <c:f>'WB Sorted (TR DCM)'!$D$16</c:f>
              <c:numCache>
                <c:formatCode>0.00</c:formatCode>
                <c:ptCount val="1"/>
                <c:pt idx="0">
                  <c:v>16.5</c:v>
                </c:pt>
              </c:numCache>
            </c:numRef>
          </c:yVal>
        </c:ser>
        <c:ser>
          <c:idx val="9"/>
          <c:order val="5"/>
          <c:tx>
            <c:strRef>
              <c:f>'WB Sorted (TR DCM)'!$G$18</c:f>
              <c:strCache>
                <c:ptCount val="1"/>
                <c:pt idx="0">
                  <c:v>source8-cat3-RU60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DCM)'!$C$19</c:f>
              <c:numCache>
                <c:formatCode>0.00</c:formatCode>
                <c:ptCount val="1"/>
                <c:pt idx="0">
                  <c:v>-3</c:v>
                </c:pt>
              </c:numCache>
            </c:numRef>
          </c:xVal>
          <c:yVal>
            <c:numRef>
              <c:f>'WB Sorted (TR DCM)'!$D$19</c:f>
              <c:numCache>
                <c:formatCode>0.00</c:formatCode>
                <c:ptCount val="1"/>
                <c:pt idx="0">
                  <c:v>-2</c:v>
                </c:pt>
              </c:numCache>
            </c:numRef>
          </c:yVal>
        </c:ser>
        <c:ser>
          <c:idx val="12"/>
          <c:order val="6"/>
          <c:tx>
            <c:strRef>
              <c:f>'WB Sorted (TR DCM)'!$G$23</c:f>
              <c:strCache>
                <c:ptCount val="1"/>
                <c:pt idx="0">
                  <c:v>source6-cat1-RU80/90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DCM)'!$C$23</c:f>
              <c:numCache>
                <c:formatCode>0.00</c:formatCode>
                <c:ptCount val="1"/>
                <c:pt idx="0">
                  <c:v>2</c:v>
                </c:pt>
              </c:numCache>
            </c:numRef>
          </c:xVal>
          <c:yVal>
            <c:numRef>
              <c:f>'WB Sorted (TR DCM)'!$D$23</c:f>
              <c:numCache>
                <c:formatCode>0.00</c:formatCode>
                <c:ptCount val="1"/>
                <c:pt idx="0">
                  <c:v>8.5</c:v>
                </c:pt>
              </c:numCache>
            </c:numRef>
          </c:yVal>
        </c:ser>
        <c:ser>
          <c:idx val="14"/>
          <c:order val="7"/>
          <c:tx>
            <c:strRef>
              <c:f>'WB Sorted (TR DCM)'!$G$27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DCM)'!$C$27:$C$28</c:f>
              <c:numCache>
                <c:formatCode>0.00</c:formatCode>
                <c:ptCount val="2"/>
                <c:pt idx="0">
                  <c:v>7.4300000000000024</c:v>
                </c:pt>
                <c:pt idx="1">
                  <c:v>7.6499999999999995</c:v>
                </c:pt>
              </c:numCache>
            </c:numRef>
          </c:xVal>
          <c:yVal>
            <c:numRef>
              <c:f>'WB Sorted (TR DCM)'!$D$27:$D$28</c:f>
              <c:numCache>
                <c:formatCode>0.00</c:formatCode>
                <c:ptCount val="2"/>
                <c:pt idx="0">
                  <c:v>22.7</c:v>
                </c:pt>
                <c:pt idx="1">
                  <c:v>23.95999999999999</c:v>
                </c:pt>
              </c:numCache>
            </c:numRef>
          </c:yVal>
        </c:ser>
        <c:ser>
          <c:idx val="15"/>
          <c:order val="8"/>
          <c:tx>
            <c:strRef>
              <c:f>'WB Sorted (TR DCM)'!$G$29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('WB Sorted (TR DCM)'!$C$30,'WB Sorted (TR DCM)'!$C$32)</c:f>
              <c:numCache>
                <c:formatCode>0.00</c:formatCode>
                <c:ptCount val="2"/>
                <c:pt idx="0">
                  <c:v>10.69</c:v>
                </c:pt>
                <c:pt idx="1">
                  <c:v>14.6</c:v>
                </c:pt>
              </c:numCache>
            </c:numRef>
          </c:xVal>
          <c:yVal>
            <c:numRef>
              <c:f>('WB Sorted (TR DCM)'!$D$30,'WB Sorted (TR DCM)'!$D$32)</c:f>
              <c:numCache>
                <c:formatCode>0.00</c:formatCode>
                <c:ptCount val="2"/>
                <c:pt idx="0">
                  <c:v>23.49</c:v>
                </c:pt>
                <c:pt idx="1">
                  <c:v>24.63000000000001</c:v>
                </c:pt>
              </c:numCache>
            </c:numRef>
          </c:yVal>
        </c:ser>
        <c:ser>
          <c:idx val="17"/>
          <c:order val="9"/>
          <c:tx>
            <c:strRef>
              <c:f>'WB Sorted (TR DCM)'!$G$35</c:f>
              <c:strCache>
                <c:ptCount val="1"/>
                <c:pt idx="0">
                  <c:v>source6-cat2-RU80/90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DCM)'!$C$35:$C$36</c:f>
              <c:numCache>
                <c:formatCode>0.00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'WB Sorted (TR DCM)'!$D$35:$D$36</c:f>
              <c:numCache>
                <c:formatCode>0.00</c:formatCode>
                <c:ptCount val="2"/>
                <c:pt idx="0">
                  <c:v>4.4000000000000004</c:v>
                </c:pt>
                <c:pt idx="1">
                  <c:v>7.3</c:v>
                </c:pt>
              </c:numCache>
            </c:numRef>
          </c:yVal>
        </c:ser>
        <c:axId val="111204224"/>
        <c:axId val="111510272"/>
      </c:scatterChart>
      <c:valAx>
        <c:axId val="1112042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111510272"/>
        <c:crosses val="autoZero"/>
        <c:crossBetween val="midCat"/>
      </c:valAx>
      <c:valAx>
        <c:axId val="11151027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11120422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6461971597512104"/>
          <c:y val="0.32379713885957118"/>
          <c:w val="0.31858320856765487"/>
          <c:h val="0.49832353696811471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FTP1</a:t>
            </a:r>
            <a:r>
              <a:rPr lang="en-US" baseline="0"/>
              <a:t> traffic, subband scheduling, </a:t>
            </a:r>
          </a:p>
          <a:p>
            <a:pPr>
              <a:defRPr/>
            </a:pPr>
            <a:r>
              <a:rPr lang="en-US" baseline="0"/>
              <a:t>R-ML/SLIC</a:t>
            </a:r>
            <a:endParaRPr lang="en-US"/>
          </a:p>
        </c:rich>
      </c:tx>
      <c:layout/>
    </c:title>
    <c:plotArea>
      <c:layout/>
      <c:scatterChart>
        <c:scatterStyle val="lineMarker"/>
        <c:ser>
          <c:idx val="2"/>
          <c:order val="0"/>
          <c:tx>
            <c:strRef>
              <c:f>'SB Sorted (TR DCM)'!$G$4</c:f>
              <c:strCache>
                <c:ptCount val="1"/>
                <c:pt idx="0">
                  <c:v>source7-cat1-RU60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DCM)'!$C$4</c:f>
              <c:numCache>
                <c:formatCode>0.00</c:formatCode>
                <c:ptCount val="1"/>
                <c:pt idx="0">
                  <c:v>0.2</c:v>
                </c:pt>
              </c:numCache>
            </c:numRef>
          </c:xVal>
          <c:yVal>
            <c:numRef>
              <c:f>'SB Sorted (TR DCM)'!$D$4</c:f>
              <c:numCache>
                <c:formatCode>0.00</c:formatCode>
                <c:ptCount val="1"/>
                <c:pt idx="0">
                  <c:v>5.2</c:v>
                </c:pt>
              </c:numCache>
            </c:numRef>
          </c:yVal>
        </c:ser>
        <c:ser>
          <c:idx val="4"/>
          <c:order val="1"/>
          <c:tx>
            <c:strRef>
              <c:f>'SB Sorted (TR DCM)'!$G$7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DCM)'!$C$7</c:f>
              <c:numCache>
                <c:formatCode>0.00</c:formatCode>
                <c:ptCount val="1"/>
                <c:pt idx="0">
                  <c:v>3.71</c:v>
                </c:pt>
              </c:numCache>
            </c:numRef>
          </c:xVal>
          <c:yVal>
            <c:numRef>
              <c:f>'SB Sorted (TR DCM)'!$D$7</c:f>
              <c:numCache>
                <c:formatCode>0.00</c:formatCode>
                <c:ptCount val="1"/>
                <c:pt idx="0">
                  <c:v>8.77</c:v>
                </c:pt>
              </c:numCache>
            </c:numRef>
          </c:yVal>
        </c:ser>
        <c:ser>
          <c:idx val="5"/>
          <c:order val="2"/>
          <c:tx>
            <c:strRef>
              <c:f>'SB Sorted (TR DCM)'!$G$9</c:f>
              <c:strCache>
                <c:ptCount val="1"/>
                <c:pt idx="0">
                  <c:v>source3-cat2-RU60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DCM)'!$C$9</c:f>
              <c:numCache>
                <c:formatCode>0.00</c:formatCode>
                <c:ptCount val="1"/>
                <c:pt idx="0">
                  <c:v>2.62</c:v>
                </c:pt>
              </c:numCache>
            </c:numRef>
          </c:xVal>
          <c:yVal>
            <c:numRef>
              <c:f>'SB Sorted (TR DCM)'!$D$9</c:f>
              <c:numCache>
                <c:formatCode>0.00</c:formatCode>
                <c:ptCount val="1"/>
                <c:pt idx="0">
                  <c:v>4.9400000000000004</c:v>
                </c:pt>
              </c:numCache>
            </c:numRef>
          </c:yVal>
        </c:ser>
        <c:ser>
          <c:idx val="6"/>
          <c:order val="3"/>
          <c:tx>
            <c:strRef>
              <c:f>'SB Sorted (TR DCM)'!$G$10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DCM)'!$C$11</c:f>
              <c:numCache>
                <c:formatCode>0.00</c:formatCode>
                <c:ptCount val="1"/>
                <c:pt idx="0">
                  <c:v>2.5099999999999998</c:v>
                </c:pt>
              </c:numCache>
            </c:numRef>
          </c:xVal>
          <c:yVal>
            <c:numRef>
              <c:f>'SB Sorted (TR DCM)'!$D$11</c:f>
              <c:numCache>
                <c:formatCode>0.00</c:formatCode>
                <c:ptCount val="1"/>
                <c:pt idx="0">
                  <c:v>3.16</c:v>
                </c:pt>
              </c:numCache>
            </c:numRef>
          </c:yVal>
        </c:ser>
        <c:ser>
          <c:idx val="7"/>
          <c:order val="4"/>
          <c:tx>
            <c:strRef>
              <c:f>'SB Sorted (TR DCM)'!$G$12</c:f>
              <c:strCache>
                <c:ptCount val="1"/>
                <c:pt idx="0">
                  <c:v>source3-cat3-RU60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DCM)'!$C$12</c:f>
              <c:numCache>
                <c:formatCode>0.00</c:formatCode>
                <c:ptCount val="1"/>
                <c:pt idx="0">
                  <c:v>4.3</c:v>
                </c:pt>
              </c:numCache>
            </c:numRef>
          </c:xVal>
          <c:yVal>
            <c:numRef>
              <c:f>'SB Sorted (TR DCM)'!$D$12</c:f>
              <c:numCache>
                <c:formatCode>0.00</c:formatCode>
                <c:ptCount val="1"/>
                <c:pt idx="0">
                  <c:v>2.16</c:v>
                </c:pt>
              </c:numCache>
            </c:numRef>
          </c:yVal>
        </c:ser>
        <c:ser>
          <c:idx val="10"/>
          <c:order val="5"/>
          <c:tx>
            <c:strRef>
              <c:f>'SB Sorted (TR DCM)'!$G$17</c:f>
              <c:strCache>
                <c:ptCount val="1"/>
                <c:pt idx="0">
                  <c:v>source7-cat1-RU80/90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FF0000"/>
              </a:solidFill>
            </c:spPr>
          </c:marker>
          <c:xVal>
            <c:numRef>
              <c:f>('SB Sorted (TR DCM)'!$C$17,'SB Sorted (TR DCM)'!$C$19)</c:f>
              <c:numCache>
                <c:formatCode>0.00</c:formatCode>
                <c:ptCount val="2"/>
                <c:pt idx="0">
                  <c:v>4.4000000000000004</c:v>
                </c:pt>
                <c:pt idx="1">
                  <c:v>6</c:v>
                </c:pt>
              </c:numCache>
            </c:numRef>
          </c:xVal>
          <c:yVal>
            <c:numRef>
              <c:f>('SB Sorted (TR DCM)'!$D$17,'SB Sorted (TR DCM)'!$D$19)</c:f>
              <c:numCache>
                <c:formatCode>0.00</c:formatCode>
                <c:ptCount val="2"/>
                <c:pt idx="0">
                  <c:v>11</c:v>
                </c:pt>
                <c:pt idx="1">
                  <c:v>11.1</c:v>
                </c:pt>
              </c:numCache>
            </c:numRef>
          </c:yVal>
        </c:ser>
        <c:ser>
          <c:idx val="12"/>
          <c:order val="6"/>
          <c:tx>
            <c:strRef>
              <c:f>'SB Sorted (TR DCM)'!$G$22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DCM)'!$C$22</c:f>
              <c:numCache>
                <c:formatCode>0.00</c:formatCode>
                <c:ptCount val="1"/>
                <c:pt idx="0">
                  <c:v>4.4300000000000024</c:v>
                </c:pt>
              </c:numCache>
            </c:numRef>
          </c:xVal>
          <c:yVal>
            <c:numRef>
              <c:f>'SB Sorted (TR DCM)'!$D$22</c:f>
              <c:numCache>
                <c:formatCode>0.00</c:formatCode>
                <c:ptCount val="1"/>
                <c:pt idx="0">
                  <c:v>14.15</c:v>
                </c:pt>
              </c:numCache>
            </c:numRef>
          </c:yVal>
        </c:ser>
        <c:ser>
          <c:idx val="13"/>
          <c:order val="7"/>
          <c:tx>
            <c:strRef>
              <c:f>'SB Sorted (TR DCM)'!$G$24</c:f>
              <c:strCache>
                <c:ptCount val="1"/>
                <c:pt idx="0">
                  <c:v>source3-cat2-RU80/90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DCM)'!$C$24:$C$25</c:f>
              <c:numCache>
                <c:formatCode>0.00</c:formatCode>
                <c:ptCount val="2"/>
                <c:pt idx="0">
                  <c:v>6.84</c:v>
                </c:pt>
                <c:pt idx="1">
                  <c:v>10.43</c:v>
                </c:pt>
              </c:numCache>
            </c:numRef>
          </c:xVal>
          <c:yVal>
            <c:numRef>
              <c:f>'SB Sorted (TR DCM)'!$D$24:$D$25</c:f>
              <c:numCache>
                <c:formatCode>0.00</c:formatCode>
                <c:ptCount val="2"/>
                <c:pt idx="0">
                  <c:v>10.59</c:v>
                </c:pt>
                <c:pt idx="1">
                  <c:v>13.61</c:v>
                </c:pt>
              </c:numCache>
            </c:numRef>
          </c:yVal>
        </c:ser>
        <c:ser>
          <c:idx val="14"/>
          <c:order val="8"/>
          <c:tx>
            <c:strRef>
              <c:f>'SB Sorted (TR DCM)'!$G$26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xVal>
            <c:numRef>
              <c:f>('SB Sorted (TR DCM)'!$C$27,'SB Sorted (TR DCM)'!$C$29)</c:f>
              <c:numCache>
                <c:formatCode>0.00</c:formatCode>
                <c:ptCount val="2"/>
                <c:pt idx="0">
                  <c:v>10.639999999999999</c:v>
                </c:pt>
                <c:pt idx="1">
                  <c:v>10.4</c:v>
                </c:pt>
              </c:numCache>
            </c:numRef>
          </c:xVal>
          <c:yVal>
            <c:numRef>
              <c:f>('SB Sorted (TR DCM)'!$D$27,'SB Sorted (TR DCM)'!$D$29)</c:f>
              <c:numCache>
                <c:formatCode>0.00</c:formatCode>
                <c:ptCount val="2"/>
                <c:pt idx="0">
                  <c:v>13.77</c:v>
                </c:pt>
                <c:pt idx="1">
                  <c:v>16.649999999999999</c:v>
                </c:pt>
              </c:numCache>
            </c:numRef>
          </c:yVal>
        </c:ser>
        <c:ser>
          <c:idx val="16"/>
          <c:order val="9"/>
          <c:tx>
            <c:strRef>
              <c:f>'SB Sorted (TR DCM)'!$G$32</c:f>
              <c:strCache>
                <c:ptCount val="1"/>
                <c:pt idx="0">
                  <c:v>source3-cat3-RU80/90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DCM)'!$C$32:$C$33</c:f>
              <c:numCache>
                <c:formatCode>0.00</c:formatCode>
                <c:ptCount val="2"/>
                <c:pt idx="0">
                  <c:v>8.2399999999999984</c:v>
                </c:pt>
                <c:pt idx="1">
                  <c:v>11.09</c:v>
                </c:pt>
              </c:numCache>
            </c:numRef>
          </c:xVal>
          <c:yVal>
            <c:numRef>
              <c:f>'SB Sorted (TR DCM)'!$D$32:$D$34</c:f>
              <c:numCache>
                <c:formatCode>0.00</c:formatCode>
                <c:ptCount val="3"/>
                <c:pt idx="0">
                  <c:v>2.96</c:v>
                </c:pt>
                <c:pt idx="1">
                  <c:v>3.77</c:v>
                </c:pt>
              </c:numCache>
            </c:numRef>
          </c:yVal>
        </c:ser>
        <c:axId val="121751424"/>
        <c:axId val="121862400"/>
      </c:scatterChart>
      <c:valAx>
        <c:axId val="1217514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121862400"/>
        <c:crosses val="autoZero"/>
        <c:crossBetween val="midCat"/>
      </c:valAx>
      <c:valAx>
        <c:axId val="12186240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121751424"/>
        <c:crosses val="autoZero"/>
        <c:crossBetween val="midCat"/>
      </c:valAx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scatterChart>
        <c:scatterStyle val="lineMarker"/>
        <c:ser>
          <c:idx val="0"/>
          <c:order val="0"/>
          <c:tx>
            <c:v>HW-6430</c:v>
          </c:tx>
          <c:spPr>
            <a:ln w="28575">
              <a:noFill/>
            </a:ln>
          </c:spPr>
          <c:xVal>
            <c:numRef>
              <c:f>'SO+gain'!$A$4:$A$9</c:f>
              <c:numCache>
                <c:formatCode>0.0</c:formatCode>
                <c:ptCount val="6"/>
                <c:pt idx="0">
                  <c:v>60</c:v>
                </c:pt>
                <c:pt idx="1">
                  <c:v>80.599999999999994</c:v>
                </c:pt>
                <c:pt idx="2">
                  <c:v>83</c:v>
                </c:pt>
                <c:pt idx="3">
                  <c:v>59</c:v>
                </c:pt>
                <c:pt idx="4">
                  <c:v>80</c:v>
                </c:pt>
                <c:pt idx="5">
                  <c:v>82</c:v>
                </c:pt>
              </c:numCache>
            </c:numRef>
          </c:xVal>
          <c:yVal>
            <c:numRef>
              <c:f>'SO+gain'!$B$4:$B$9</c:f>
              <c:numCache>
                <c:formatCode>0.0</c:formatCode>
                <c:ptCount val="6"/>
                <c:pt idx="0">
                  <c:v>99</c:v>
                </c:pt>
                <c:pt idx="1">
                  <c:v>99</c:v>
                </c:pt>
                <c:pt idx="2">
                  <c:v>98.5</c:v>
                </c:pt>
                <c:pt idx="3">
                  <c:v>99</c:v>
                </c:pt>
                <c:pt idx="4">
                  <c:v>99</c:v>
                </c:pt>
                <c:pt idx="5">
                  <c:v>98.7</c:v>
                </c:pt>
              </c:numCache>
            </c:numRef>
          </c:yVal>
        </c:ser>
        <c:ser>
          <c:idx val="1"/>
          <c:order val="1"/>
          <c:tx>
            <c:v>Ericsson-7212</c:v>
          </c:tx>
          <c:spPr>
            <a:ln w="28575">
              <a:noFill/>
            </a:ln>
          </c:spPr>
          <c:xVal>
            <c:numRef>
              <c:f>'SO+gain'!$A$10:$A$15</c:f>
              <c:numCache>
                <c:formatCode>0.0</c:formatCode>
                <c:ptCount val="6"/>
                <c:pt idx="0">
                  <c:v>62</c:v>
                </c:pt>
                <c:pt idx="1">
                  <c:v>62</c:v>
                </c:pt>
                <c:pt idx="2">
                  <c:v>60</c:v>
                </c:pt>
                <c:pt idx="3">
                  <c:v>59</c:v>
                </c:pt>
                <c:pt idx="4">
                  <c:v>62</c:v>
                </c:pt>
                <c:pt idx="5">
                  <c:v>62</c:v>
                </c:pt>
              </c:numCache>
            </c:numRef>
          </c:xVal>
          <c:yVal>
            <c:numRef>
              <c:f>'SO+gain'!$B$10:$B$15</c:f>
              <c:numCache>
                <c:formatCode>0.0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98</c:v>
                </c:pt>
                <c:pt idx="3">
                  <c:v>98</c:v>
                </c:pt>
                <c:pt idx="4">
                  <c:v>100</c:v>
                </c:pt>
                <c:pt idx="5">
                  <c:v>100</c:v>
                </c:pt>
              </c:numCache>
            </c:numRef>
          </c:yVal>
        </c:ser>
        <c:ser>
          <c:idx val="2"/>
          <c:order val="2"/>
          <c:tx>
            <c:v>MTK-7191</c:v>
          </c:tx>
          <c:spPr>
            <a:ln w="28575">
              <a:noFill/>
            </a:ln>
          </c:spPr>
          <c:xVal>
            <c:numRef>
              <c:f>'SO+gain'!$A$16:$A$17</c:f>
              <c:numCache>
                <c:formatCode>0.0</c:formatCode>
                <c:ptCount val="2"/>
                <c:pt idx="0">
                  <c:v>54.8</c:v>
                </c:pt>
                <c:pt idx="1">
                  <c:v>76.599999999999994</c:v>
                </c:pt>
              </c:numCache>
            </c:numRef>
          </c:xVal>
          <c:yVal>
            <c:numRef>
              <c:f>'SO+gain'!$B$16:$B$17</c:f>
              <c:numCache>
                <c:formatCode>0.0</c:formatCode>
                <c:ptCount val="2"/>
                <c:pt idx="0">
                  <c:v>99.7</c:v>
                </c:pt>
                <c:pt idx="1">
                  <c:v>99.240000000000023</c:v>
                </c:pt>
              </c:numCache>
            </c:numRef>
          </c:yVal>
        </c:ser>
        <c:ser>
          <c:idx val="3"/>
          <c:order val="3"/>
          <c:tx>
            <c:v>Nokia Net-7541</c:v>
          </c:tx>
          <c:spPr>
            <a:ln w="28575">
              <a:noFill/>
            </a:ln>
          </c:spPr>
          <c:xVal>
            <c:numRef>
              <c:f>'SO+gain'!$A$18:$A$23</c:f>
              <c:numCache>
                <c:formatCode>0.0</c:formatCode>
                <c:ptCount val="6"/>
                <c:pt idx="0">
                  <c:v>65.599999999999994</c:v>
                </c:pt>
                <c:pt idx="1">
                  <c:v>64.7</c:v>
                </c:pt>
                <c:pt idx="2">
                  <c:v>65.599999999999994</c:v>
                </c:pt>
                <c:pt idx="3">
                  <c:v>82.1</c:v>
                </c:pt>
                <c:pt idx="4">
                  <c:v>81.2</c:v>
                </c:pt>
                <c:pt idx="5">
                  <c:v>80.8</c:v>
                </c:pt>
              </c:numCache>
            </c:numRef>
          </c:xVal>
          <c:yVal>
            <c:numRef>
              <c:f>'SO+gain'!$B$18:$B$23</c:f>
              <c:numCache>
                <c:formatCode>0.0</c:formatCode>
                <c:ptCount val="6"/>
                <c:pt idx="0">
                  <c:v>99.3</c:v>
                </c:pt>
                <c:pt idx="1">
                  <c:v>99.4</c:v>
                </c:pt>
                <c:pt idx="2">
                  <c:v>99.32</c:v>
                </c:pt>
                <c:pt idx="3">
                  <c:v>97.9</c:v>
                </c:pt>
                <c:pt idx="4">
                  <c:v>98.23</c:v>
                </c:pt>
                <c:pt idx="5">
                  <c:v>98.27</c:v>
                </c:pt>
              </c:numCache>
            </c:numRef>
          </c:yVal>
        </c:ser>
        <c:ser>
          <c:idx val="4"/>
          <c:order val="4"/>
          <c:tx>
            <c:v>LGE-7456</c:v>
          </c:tx>
          <c:spPr>
            <a:ln w="28575">
              <a:noFill/>
            </a:ln>
          </c:spPr>
          <c:xVal>
            <c:numRef>
              <c:f>'SO+gain'!$A$24:$A$26</c:f>
              <c:numCache>
                <c:formatCode>0.0</c:formatCode>
                <c:ptCount val="3"/>
                <c:pt idx="0">
                  <c:v>60</c:v>
                </c:pt>
                <c:pt idx="1">
                  <c:v>82</c:v>
                </c:pt>
                <c:pt idx="2">
                  <c:v>89</c:v>
                </c:pt>
              </c:numCache>
            </c:numRef>
          </c:xVal>
          <c:yVal>
            <c:numRef>
              <c:f>'SO+gain'!$B$24:$B$26</c:f>
              <c:numCache>
                <c:formatCode>0.0</c:formatCode>
                <c:ptCount val="3"/>
                <c:pt idx="0">
                  <c:v>95.8</c:v>
                </c:pt>
                <c:pt idx="1">
                  <c:v>95.2</c:v>
                </c:pt>
                <c:pt idx="2">
                  <c:v>90.3</c:v>
                </c:pt>
              </c:numCache>
            </c:numRef>
          </c:yVal>
        </c:ser>
        <c:ser>
          <c:idx val="5"/>
          <c:order val="5"/>
          <c:tx>
            <c:v>ZTE-6630</c:v>
          </c:tx>
          <c:spPr>
            <a:ln w="28575">
              <a:noFill/>
            </a:ln>
          </c:spPr>
          <c:xVal>
            <c:numRef>
              <c:f>'SO+gain'!$A$27:$A$28</c:f>
              <c:numCache>
                <c:formatCode>0.0</c:formatCode>
                <c:ptCount val="2"/>
                <c:pt idx="0">
                  <c:v>70.84</c:v>
                </c:pt>
                <c:pt idx="1">
                  <c:v>85.2</c:v>
                </c:pt>
              </c:numCache>
            </c:numRef>
          </c:xVal>
          <c:yVal>
            <c:numRef>
              <c:f>'SO+gain'!$B$27:$B$28</c:f>
              <c:numCache>
                <c:formatCode>0.0</c:formatCode>
                <c:ptCount val="2"/>
                <c:pt idx="0">
                  <c:v>98.7</c:v>
                </c:pt>
                <c:pt idx="1">
                  <c:v>93.82</c:v>
                </c:pt>
              </c:numCache>
            </c:numRef>
          </c:yVal>
        </c:ser>
        <c:ser>
          <c:idx val="6"/>
          <c:order val="6"/>
          <c:tx>
            <c:v>CATT-6599</c:v>
          </c:tx>
          <c:spPr>
            <a:ln w="28575">
              <a:noFill/>
            </a:ln>
          </c:spPr>
          <c:xVal>
            <c:numRef>
              <c:f>'SO+gain'!$A$29:$A$30</c:f>
              <c:numCache>
                <c:formatCode>0.0</c:formatCode>
                <c:ptCount val="2"/>
                <c:pt idx="0">
                  <c:v>69.069999999999993</c:v>
                </c:pt>
                <c:pt idx="1">
                  <c:v>53.71</c:v>
                </c:pt>
              </c:numCache>
            </c:numRef>
          </c:xVal>
          <c:yVal>
            <c:numRef>
              <c:f>'SO+gain'!$B$29:$B$30</c:f>
              <c:numCache>
                <c:formatCode>0.0</c:formatCode>
                <c:ptCount val="2"/>
                <c:pt idx="0">
                  <c:v>98.36999999999999</c:v>
                </c:pt>
                <c:pt idx="1">
                  <c:v>97.940000000000026</c:v>
                </c:pt>
              </c:numCache>
            </c:numRef>
          </c:yVal>
        </c:ser>
        <c:ser>
          <c:idx val="7"/>
          <c:order val="7"/>
          <c:tx>
            <c:v>ALU-6719</c:v>
          </c:tx>
          <c:spPr>
            <a:ln w="28575">
              <a:noFill/>
            </a:ln>
          </c:spPr>
          <c:xVal>
            <c:numRef>
              <c:f>'SO+gain'!$A$31:$A$34</c:f>
              <c:numCache>
                <c:formatCode>0.0</c:formatCode>
                <c:ptCount val="4"/>
                <c:pt idx="0">
                  <c:v>74.39</c:v>
                </c:pt>
                <c:pt idx="1">
                  <c:v>74.430000000000007</c:v>
                </c:pt>
                <c:pt idx="2">
                  <c:v>80.849999999999994</c:v>
                </c:pt>
                <c:pt idx="3">
                  <c:v>80.97</c:v>
                </c:pt>
              </c:numCache>
            </c:numRef>
          </c:xVal>
          <c:yVal>
            <c:numRef>
              <c:f>'SO+gain'!$B$31:$B$34</c:f>
              <c:numCache>
                <c:formatCode>0.0</c:formatCode>
                <c:ptCount val="4"/>
                <c:pt idx="0">
                  <c:v>98.76</c:v>
                </c:pt>
                <c:pt idx="1">
                  <c:v>98.75</c:v>
                </c:pt>
                <c:pt idx="2">
                  <c:v>98.54</c:v>
                </c:pt>
                <c:pt idx="3">
                  <c:v>98.53</c:v>
                </c:pt>
              </c:numCache>
            </c:numRef>
          </c:yVal>
        </c:ser>
        <c:axId val="122820480"/>
        <c:axId val="122822016"/>
      </c:scatterChart>
      <c:valAx>
        <c:axId val="122820480"/>
        <c:scaling>
          <c:orientation val="minMax"/>
          <c:max val="95"/>
          <c:min val="40"/>
        </c:scaling>
        <c:axPos val="b"/>
        <c:majorGridlines/>
        <c:minorGridlines/>
        <c:numFmt formatCode="0.0" sourceLinked="1"/>
        <c:tickLblPos val="nextTo"/>
        <c:crossAx val="122822016"/>
        <c:crosses val="autoZero"/>
        <c:crossBetween val="midCat"/>
        <c:majorUnit val="5"/>
      </c:valAx>
      <c:valAx>
        <c:axId val="122822016"/>
        <c:scaling>
          <c:orientation val="minMax"/>
          <c:max val="100"/>
          <c:min val="70"/>
        </c:scaling>
        <c:axPos val="l"/>
        <c:majorGridlines/>
        <c:minorGridlines/>
        <c:numFmt formatCode="0.0" sourceLinked="1"/>
        <c:tickLblPos val="nextTo"/>
        <c:crossAx val="122820480"/>
        <c:crosses val="autoZero"/>
        <c:crossBetween val="midCat"/>
        <c:majorUnit val="5"/>
      </c:valAx>
    </c:plotArea>
    <c:legend>
      <c:legendPos val="r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scatterChart>
        <c:scatterStyle val="lineMarker"/>
        <c:ser>
          <c:idx val="0"/>
          <c:order val="0"/>
          <c:tx>
            <c:v>HW-6430</c:v>
          </c:tx>
          <c:spPr>
            <a:ln w="28575">
              <a:noFill/>
            </a:ln>
          </c:spPr>
          <c:xVal>
            <c:numRef>
              <c:f>'SO+gain'!$A$40:$A$45</c:f>
              <c:numCache>
                <c:formatCode>0.0</c:formatCode>
                <c:ptCount val="6"/>
                <c:pt idx="0">
                  <c:v>61</c:v>
                </c:pt>
                <c:pt idx="1">
                  <c:v>78</c:v>
                </c:pt>
                <c:pt idx="2">
                  <c:v>87</c:v>
                </c:pt>
                <c:pt idx="3">
                  <c:v>60</c:v>
                </c:pt>
                <c:pt idx="4">
                  <c:v>77</c:v>
                </c:pt>
                <c:pt idx="5">
                  <c:v>86.2</c:v>
                </c:pt>
              </c:numCache>
            </c:numRef>
          </c:xVal>
          <c:yVal>
            <c:numRef>
              <c:f>'SO+gain'!$B$40:$B$45</c:f>
              <c:numCache>
                <c:formatCode>0.0</c:formatCode>
                <c:ptCount val="6"/>
                <c:pt idx="0">
                  <c:v>99</c:v>
                </c:pt>
                <c:pt idx="1">
                  <c:v>99</c:v>
                </c:pt>
                <c:pt idx="2">
                  <c:v>99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</c:numCache>
            </c:numRef>
          </c:yVal>
        </c:ser>
        <c:ser>
          <c:idx val="1"/>
          <c:order val="1"/>
          <c:tx>
            <c:v>MTK-7191</c:v>
          </c:tx>
          <c:spPr>
            <a:ln w="28575">
              <a:noFill/>
            </a:ln>
          </c:spPr>
          <c:xVal>
            <c:numRef>
              <c:f>'SO+gain'!$A$46:$A$48</c:f>
              <c:numCache>
                <c:formatCode>0.0</c:formatCode>
                <c:ptCount val="3"/>
                <c:pt idx="0">
                  <c:v>58.9</c:v>
                </c:pt>
                <c:pt idx="1">
                  <c:v>82</c:v>
                </c:pt>
                <c:pt idx="2">
                  <c:v>86.9</c:v>
                </c:pt>
              </c:numCache>
            </c:numRef>
          </c:xVal>
          <c:yVal>
            <c:numRef>
              <c:f>'SO+gain'!$B$46:$B$48</c:f>
              <c:numCache>
                <c:formatCode>0.0</c:formatCode>
                <c:ptCount val="3"/>
                <c:pt idx="0">
                  <c:v>99.8</c:v>
                </c:pt>
                <c:pt idx="1">
                  <c:v>99.3</c:v>
                </c:pt>
                <c:pt idx="2">
                  <c:v>99.2</c:v>
                </c:pt>
              </c:numCache>
            </c:numRef>
          </c:yVal>
        </c:ser>
        <c:ser>
          <c:idx val="2"/>
          <c:order val="2"/>
          <c:tx>
            <c:v>DCM-7352</c:v>
          </c:tx>
          <c:spPr>
            <a:ln w="28575">
              <a:noFill/>
            </a:ln>
          </c:spPr>
          <c:xVal>
            <c:numRef>
              <c:f>'SO+gain'!$A$49:$A$54</c:f>
              <c:numCache>
                <c:formatCode>0.0</c:formatCode>
                <c:ptCount val="6"/>
                <c:pt idx="0">
                  <c:v>63.14</c:v>
                </c:pt>
                <c:pt idx="1">
                  <c:v>63.48</c:v>
                </c:pt>
                <c:pt idx="2">
                  <c:v>81.5</c:v>
                </c:pt>
                <c:pt idx="3">
                  <c:v>86.990000000000023</c:v>
                </c:pt>
                <c:pt idx="4">
                  <c:v>82.32</c:v>
                </c:pt>
                <c:pt idx="5">
                  <c:v>87.86999999999999</c:v>
                </c:pt>
              </c:numCache>
            </c:numRef>
          </c:xVal>
          <c:yVal>
            <c:numRef>
              <c:f>'SO+gain'!$B$49:$B$54</c:f>
              <c:numCache>
                <c:formatCode>0.0</c:formatCode>
                <c:ptCount val="6"/>
                <c:pt idx="0">
                  <c:v>99.8</c:v>
                </c:pt>
                <c:pt idx="1">
                  <c:v>99.78</c:v>
                </c:pt>
                <c:pt idx="2">
                  <c:v>99.2</c:v>
                </c:pt>
                <c:pt idx="3">
                  <c:v>98.55</c:v>
                </c:pt>
                <c:pt idx="4">
                  <c:v>99.05</c:v>
                </c:pt>
                <c:pt idx="5">
                  <c:v>98.169999999999987</c:v>
                </c:pt>
              </c:numCache>
            </c:numRef>
          </c:yVal>
        </c:ser>
        <c:ser>
          <c:idx val="3"/>
          <c:order val="3"/>
          <c:tx>
            <c:v>Intel-6531</c:v>
          </c:tx>
          <c:spPr>
            <a:ln w="28575">
              <a:noFill/>
            </a:ln>
          </c:spPr>
          <c:xVal>
            <c:numRef>
              <c:f>'SO+gain'!$A$55:$A$57</c:f>
              <c:numCache>
                <c:formatCode>0.0</c:formatCode>
                <c:ptCount val="3"/>
                <c:pt idx="0">
                  <c:v>86.7</c:v>
                </c:pt>
                <c:pt idx="1">
                  <c:v>86.6</c:v>
                </c:pt>
                <c:pt idx="2">
                  <c:v>93.1</c:v>
                </c:pt>
              </c:numCache>
            </c:numRef>
          </c:xVal>
          <c:yVal>
            <c:numRef>
              <c:f>'SO+gain'!$B$55:$B$57</c:f>
              <c:numCache>
                <c:formatCode>0.0</c:formatCode>
                <c:ptCount val="3"/>
                <c:pt idx="0">
                  <c:v>92.4</c:v>
                </c:pt>
                <c:pt idx="1">
                  <c:v>91.9</c:v>
                </c:pt>
                <c:pt idx="2">
                  <c:v>90.9</c:v>
                </c:pt>
              </c:numCache>
            </c:numRef>
          </c:yVal>
        </c:ser>
        <c:ser>
          <c:idx val="4"/>
          <c:order val="4"/>
          <c:tx>
            <c:v>LGE-7454</c:v>
          </c:tx>
          <c:spPr>
            <a:ln w="28575">
              <a:noFill/>
            </a:ln>
          </c:spPr>
          <c:xVal>
            <c:numRef>
              <c:f>'SO+gain'!$A$58:$A$59</c:f>
              <c:numCache>
                <c:formatCode>General</c:formatCode>
                <c:ptCount val="2"/>
                <c:pt idx="0">
                  <c:v>79</c:v>
                </c:pt>
                <c:pt idx="1">
                  <c:v>88</c:v>
                </c:pt>
              </c:numCache>
            </c:numRef>
          </c:xVal>
          <c:yVal>
            <c:numRef>
              <c:f>'SO+gain'!$B$58:$B$59</c:f>
              <c:numCache>
                <c:formatCode>General</c:formatCode>
                <c:ptCount val="2"/>
                <c:pt idx="0">
                  <c:v>96.9</c:v>
                </c:pt>
                <c:pt idx="1">
                  <c:v>94.4</c:v>
                </c:pt>
              </c:numCache>
            </c:numRef>
          </c:yVal>
        </c:ser>
        <c:ser>
          <c:idx val="5"/>
          <c:order val="5"/>
          <c:tx>
            <c:v>ZTE-6630</c:v>
          </c:tx>
          <c:spPr>
            <a:ln w="28575">
              <a:noFill/>
            </a:ln>
          </c:spPr>
          <c:xVal>
            <c:numRef>
              <c:f>'SO+gain'!$A$60:$A$61</c:f>
              <c:numCache>
                <c:formatCode>General</c:formatCode>
                <c:ptCount val="2"/>
                <c:pt idx="0">
                  <c:v>76.099999999999994</c:v>
                </c:pt>
                <c:pt idx="1">
                  <c:v>84.92</c:v>
                </c:pt>
              </c:numCache>
            </c:numRef>
          </c:xVal>
          <c:yVal>
            <c:numRef>
              <c:f>'SO+gain'!$B$60:$B$61</c:f>
              <c:numCache>
                <c:formatCode>General</c:formatCode>
                <c:ptCount val="2"/>
                <c:pt idx="0">
                  <c:v>99.04</c:v>
                </c:pt>
                <c:pt idx="1">
                  <c:v>93.97</c:v>
                </c:pt>
              </c:numCache>
            </c:numRef>
          </c:yVal>
        </c:ser>
        <c:ser>
          <c:idx val="6"/>
          <c:order val="6"/>
          <c:tx>
            <c:v>CATT-6599</c:v>
          </c:tx>
          <c:spPr>
            <a:ln w="28575">
              <a:noFill/>
            </a:ln>
          </c:spPr>
          <c:xVal>
            <c:numRef>
              <c:f>'SO+gain'!$A$62:$A$63</c:f>
              <c:numCache>
                <c:formatCode>General</c:formatCode>
                <c:ptCount val="2"/>
                <c:pt idx="0">
                  <c:v>57.98</c:v>
                </c:pt>
                <c:pt idx="1">
                  <c:v>44.59</c:v>
                </c:pt>
              </c:numCache>
            </c:numRef>
          </c:xVal>
          <c:yVal>
            <c:numRef>
              <c:f>'SO+gain'!$B$62:$B$63</c:f>
              <c:numCache>
                <c:formatCode>General</c:formatCode>
                <c:ptCount val="2"/>
                <c:pt idx="0">
                  <c:v>98.06</c:v>
                </c:pt>
                <c:pt idx="1">
                  <c:v>97.69</c:v>
                </c:pt>
              </c:numCache>
            </c:numRef>
          </c:yVal>
        </c:ser>
        <c:ser>
          <c:idx val="7"/>
          <c:order val="7"/>
          <c:tx>
            <c:v>ALU-6719</c:v>
          </c:tx>
          <c:spPr>
            <a:ln w="28575">
              <a:noFill/>
            </a:ln>
          </c:spPr>
          <c:xVal>
            <c:numRef>
              <c:f>'SO+gain'!$A$64:$A$69</c:f>
              <c:numCache>
                <c:formatCode>General</c:formatCode>
                <c:ptCount val="6"/>
                <c:pt idx="0">
                  <c:v>55.83</c:v>
                </c:pt>
                <c:pt idx="1">
                  <c:v>55.86</c:v>
                </c:pt>
                <c:pt idx="2">
                  <c:v>83.81</c:v>
                </c:pt>
                <c:pt idx="3">
                  <c:v>83.85</c:v>
                </c:pt>
                <c:pt idx="4">
                  <c:v>88.53</c:v>
                </c:pt>
                <c:pt idx="5">
                  <c:v>87.69</c:v>
                </c:pt>
              </c:numCache>
            </c:numRef>
          </c:xVal>
          <c:yVal>
            <c:numRef>
              <c:f>'SO+gain'!$B$64:$B$69</c:f>
              <c:numCache>
                <c:formatCode>General</c:formatCode>
                <c:ptCount val="6"/>
                <c:pt idx="0">
                  <c:v>98.72</c:v>
                </c:pt>
                <c:pt idx="1">
                  <c:v>98.72</c:v>
                </c:pt>
                <c:pt idx="2">
                  <c:v>98.55</c:v>
                </c:pt>
                <c:pt idx="3">
                  <c:v>98.56</c:v>
                </c:pt>
                <c:pt idx="4">
                  <c:v>98.61999999999999</c:v>
                </c:pt>
                <c:pt idx="5">
                  <c:v>98.6</c:v>
                </c:pt>
              </c:numCache>
            </c:numRef>
          </c:yVal>
        </c:ser>
        <c:axId val="123120640"/>
        <c:axId val="139204096"/>
      </c:scatterChart>
      <c:valAx>
        <c:axId val="123120640"/>
        <c:scaling>
          <c:orientation val="minMax"/>
          <c:max val="95"/>
          <c:min val="40"/>
        </c:scaling>
        <c:axPos val="b"/>
        <c:majorGridlines/>
        <c:minorGridlines/>
        <c:numFmt formatCode="0.0" sourceLinked="1"/>
        <c:tickLblPos val="nextTo"/>
        <c:crossAx val="139204096"/>
        <c:crosses val="autoZero"/>
        <c:crossBetween val="midCat"/>
        <c:majorUnit val="5"/>
      </c:valAx>
      <c:valAx>
        <c:axId val="139204096"/>
        <c:scaling>
          <c:orientation val="minMax"/>
          <c:max val="100"/>
          <c:min val="70"/>
        </c:scaling>
        <c:axPos val="l"/>
        <c:majorGridlines/>
        <c:minorGridlines/>
        <c:numFmt formatCode="0.0" sourceLinked="1"/>
        <c:tickLblPos val="nextTo"/>
        <c:crossAx val="123120640"/>
        <c:crosses val="autoZero"/>
        <c:crossBetween val="midCat"/>
        <c:majorUnit val="5"/>
      </c:valAx>
    </c:plotArea>
    <c:legend>
      <c:legendPos val="r"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79512" y="260648"/>
            <a:ext cx="36350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Meeting #70</a:t>
            </a:r>
          </a:p>
          <a:p>
            <a:r>
              <a:rPr lang="en-US" b="1" dirty="0" err="1" smtClean="0"/>
              <a:t>Sitges</a:t>
            </a:r>
            <a:r>
              <a:rPr lang="en-US" b="1" dirty="0" smtClean="0"/>
              <a:t>, Spain, December 7 - 10, 2015</a:t>
            </a:r>
          </a:p>
          <a:p>
            <a:endParaRPr lang="en-US" sz="800" dirty="0" smtClean="0"/>
          </a:p>
          <a:p>
            <a:r>
              <a:rPr lang="en-US" b="1" dirty="0" smtClean="0"/>
              <a:t>Agenda Item: 14.1.1</a:t>
            </a:r>
            <a:endParaRPr lang="en-US" dirty="0" smtClean="0"/>
          </a:p>
          <a:p>
            <a:r>
              <a:rPr lang="en-US" b="1" dirty="0" smtClean="0"/>
              <a:t>Document for: Discussion</a:t>
            </a:r>
            <a:endParaRPr 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7681892" y="26064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RP-151925</a:t>
            </a:r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905348" y="2556193"/>
            <a:ext cx="7339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Motivation on New WI Proposal for MUST</a:t>
            </a:r>
            <a:endParaRPr lang="en-US" sz="32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3563888" y="3429000"/>
            <a:ext cx="1956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MediaTek</a:t>
            </a:r>
            <a:r>
              <a:rPr lang="en-US" sz="2400" b="1" dirty="0" smtClean="0"/>
              <a:t> Inc.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 (cont.)</a:t>
            </a:r>
            <a:endParaRPr lang="en-US" sz="3600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611560" y="2564904"/>
          <a:ext cx="806489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hangingPunct="0"/>
            <a:r>
              <a:rPr lang="en-US" sz="2000" dirty="0" smtClean="0"/>
              <a:t>Serving/Offered traffic ratio versus resource utilization rate for </a:t>
            </a:r>
            <a:r>
              <a:rPr lang="en-US" sz="2000" dirty="0" err="1" smtClean="0"/>
              <a:t>subband</a:t>
            </a:r>
            <a:r>
              <a:rPr lang="en-US" sz="2000" dirty="0" smtClean="0"/>
              <a:t> scheduling</a:t>
            </a:r>
          </a:p>
          <a:p>
            <a:pPr lvl="1" hangingPunct="0"/>
            <a:r>
              <a:rPr lang="en-US" sz="1600" dirty="0" err="1" smtClean="0"/>
              <a:t>Macrocell</a:t>
            </a:r>
            <a:r>
              <a:rPr lang="en-US" sz="1600" dirty="0" smtClean="0"/>
              <a:t>-only deployment is assumed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3886102" y="6217567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RU</a:t>
            </a:r>
            <a:endParaRPr lang="en-US" sz="1400" b="1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323528" y="3431335"/>
            <a:ext cx="400110" cy="17258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sz="1400" b="1" dirty="0" smtClean="0"/>
              <a:t>Serving/Offered Ratio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PMCH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 conclusion in TR 36.859</a:t>
            </a:r>
          </a:p>
          <a:p>
            <a:r>
              <a:rPr lang="en-GB" dirty="0" smtClean="0"/>
              <a:t>Initial evaluation results of MUST for PMCH can be found in R1-156432, R1-157457, R1-155699 and R1-157610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Conclusions of the Study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MUST can increase system capacity as well as improve user experience in certain scenarios at least for 2Tx case</a:t>
            </a:r>
          </a:p>
          <a:p>
            <a:pPr lvl="1"/>
            <a:r>
              <a:rPr lang="en-US" sz="2000" dirty="0" smtClean="0"/>
              <a:t>MUST is generally more beneficial when the network experiences higher traffic load</a:t>
            </a:r>
          </a:p>
          <a:p>
            <a:pPr lvl="1"/>
            <a:r>
              <a:rPr lang="en-US" sz="2000" dirty="0" smtClean="0"/>
              <a:t>MUST is generally more beneficial in user perceived throughput for wideband scheduling case, compared to </a:t>
            </a:r>
            <a:r>
              <a:rPr lang="en-US" sz="2000" dirty="0" err="1" smtClean="0"/>
              <a:t>subband</a:t>
            </a:r>
            <a:r>
              <a:rPr lang="en-US" sz="2000" dirty="0" smtClean="0"/>
              <a:t> scheduling case</a:t>
            </a:r>
          </a:p>
          <a:p>
            <a:pPr lvl="1"/>
            <a:r>
              <a:rPr lang="en-US" sz="2000" dirty="0" smtClean="0"/>
              <a:t>MUST is generally more beneficial in user perceived throughput for cell-edge UEs, compared to other UEs</a:t>
            </a:r>
          </a:p>
          <a:p>
            <a:r>
              <a:rPr lang="en-US" sz="2400" dirty="0" smtClean="0"/>
              <a:t>MUST-far UEs can be legacy UEs when QPSK is applied to MUST-far UEs or the most two significant bits in the modulation symbol are assigned to far UE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References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1800" dirty="0" smtClean="0"/>
              <a:t>Source of system performance in TR36.859 :  </a:t>
            </a:r>
          </a:p>
          <a:p>
            <a:pPr lvl="1"/>
            <a:r>
              <a:rPr lang="en-GB" sz="1600" dirty="0" smtClean="0"/>
              <a:t>Source 1 (MTK-R1-157191)</a:t>
            </a:r>
            <a:endParaRPr lang="en-US" sz="1600" dirty="0" smtClean="0"/>
          </a:p>
          <a:p>
            <a:pPr lvl="1"/>
            <a:r>
              <a:rPr lang="en-GB" sz="1600" dirty="0" smtClean="0"/>
              <a:t>Source 2 (DCM-R1-155931)</a:t>
            </a:r>
            <a:endParaRPr lang="en-US" sz="1600" dirty="0" smtClean="0"/>
          </a:p>
          <a:p>
            <a:pPr lvl="1"/>
            <a:r>
              <a:rPr lang="en-GB" sz="1600" dirty="0" smtClean="0"/>
              <a:t>Source 3 (DCM-R1-157352)</a:t>
            </a:r>
            <a:endParaRPr lang="en-US" sz="1600" dirty="0" smtClean="0"/>
          </a:p>
          <a:p>
            <a:pPr lvl="1"/>
            <a:r>
              <a:rPr lang="en-GB" sz="1600" dirty="0" smtClean="0"/>
              <a:t>Source 4 (Huawei-R1-157558)</a:t>
            </a:r>
            <a:endParaRPr lang="en-US" sz="1600" dirty="0" smtClean="0"/>
          </a:p>
          <a:p>
            <a:pPr lvl="1"/>
            <a:r>
              <a:rPr lang="en-GB" sz="1600" dirty="0" smtClean="0"/>
              <a:t>Source 5 (ZTE-R1-156630)</a:t>
            </a:r>
            <a:endParaRPr lang="en-US" sz="1600" dirty="0" smtClean="0"/>
          </a:p>
          <a:p>
            <a:pPr lvl="1"/>
            <a:r>
              <a:rPr lang="en-GB" sz="1600" dirty="0" smtClean="0"/>
              <a:t>Source 6 (Nokia-R1-157541)</a:t>
            </a:r>
            <a:endParaRPr lang="en-US" sz="1600" dirty="0" smtClean="0"/>
          </a:p>
          <a:p>
            <a:pPr lvl="1"/>
            <a:r>
              <a:rPr lang="en-GB" sz="1600" dirty="0" smtClean="0"/>
              <a:t>Source 7 (Intel-R1-156531)</a:t>
            </a:r>
            <a:endParaRPr lang="en-US" sz="1600" dirty="0" smtClean="0"/>
          </a:p>
          <a:p>
            <a:pPr lvl="1"/>
            <a:r>
              <a:rPr lang="en-GB" sz="1600" dirty="0" smtClean="0"/>
              <a:t>Source 8 (Ericsson-R1-157748)</a:t>
            </a:r>
            <a:endParaRPr lang="en-US" sz="1600" dirty="0" smtClean="0"/>
          </a:p>
          <a:p>
            <a:pPr lvl="1"/>
            <a:r>
              <a:rPr lang="en-GB" sz="1600" dirty="0" smtClean="0"/>
              <a:t>Source 9 (China Telecom-R1-154402)</a:t>
            </a:r>
            <a:endParaRPr lang="en-US" sz="1600" dirty="0" smtClean="0"/>
          </a:p>
          <a:p>
            <a:pPr lvl="1"/>
            <a:r>
              <a:rPr lang="en-GB" sz="1600" dirty="0" smtClean="0"/>
              <a:t>Source10 (LGE R1-157456)</a:t>
            </a:r>
            <a:endParaRPr lang="en-US" sz="1600" dirty="0" smtClean="0"/>
          </a:p>
          <a:p>
            <a:pPr lvl="1"/>
            <a:r>
              <a:rPr lang="en-GB" sz="1600" dirty="0" smtClean="0"/>
              <a:t>Source11 (ALU R1-156719)</a:t>
            </a:r>
            <a:endParaRPr lang="en-US" sz="1600" dirty="0" smtClean="0"/>
          </a:p>
          <a:p>
            <a:pPr lvl="1"/>
            <a:r>
              <a:rPr lang="en-GB" sz="1600" dirty="0" smtClean="0"/>
              <a:t>Source12 (CATT-R1-156599)</a:t>
            </a:r>
            <a:endParaRPr lang="en-US" sz="16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Overview of MUST Study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3GPP study item on MUST was approved at RAN#66 in December 2014</a:t>
            </a:r>
          </a:p>
          <a:p>
            <a:r>
              <a:rPr lang="en-US" sz="2400" dirty="0" smtClean="0"/>
              <a:t>The results and findings of the study are documented in the Technical Report 36.859 v.1.0.1 submitted to RAN#70</a:t>
            </a:r>
          </a:p>
          <a:p>
            <a:r>
              <a:rPr lang="en-US" sz="2400" dirty="0" smtClean="0"/>
              <a:t>It has been identified that MUST can increase system capacity as well as improve user experience in certain scenarios at least for 2Tx case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Candidate Multiuser Superposition Transmission Schemes (1/2)</a:t>
            </a:r>
            <a:endParaRPr 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76521" y="1988840"/>
          <a:ext cx="8390957" cy="3048000"/>
        </p:xfrm>
        <a:graphic>
          <a:graphicData uri="http://schemas.openxmlformats.org/drawingml/2006/table">
            <a:tbl>
              <a:tblPr/>
              <a:tblGrid>
                <a:gridCol w="2467287"/>
                <a:gridCol w="2016224"/>
                <a:gridCol w="1512108"/>
                <a:gridCol w="2395338"/>
              </a:tblGrid>
              <a:tr h="449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Categories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Power ratio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Gray mapping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Label-bit assignment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67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MUST Category 1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adaptive, on component constellations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N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on component constellations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MUST Category 2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adaptive, on component constellations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Y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on the composite constellation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MUST Category 3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N/A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Y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on the composite constellation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Candidate </a:t>
            </a:r>
            <a:r>
              <a:rPr lang="en-GB" sz="3600" dirty="0" err="1" smtClean="0"/>
              <a:t>Multiuser</a:t>
            </a:r>
            <a:r>
              <a:rPr lang="en-GB" sz="3600" dirty="0" smtClean="0"/>
              <a:t> Superposition Transmission Schemes (2/2)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566476"/>
          <a:ext cx="8229600" cy="4958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6275040"/>
              </a:tblGrid>
              <a:tr h="394457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 Diagram</a:t>
                      </a:r>
                      <a:endParaRPr lang="en-US" dirty="0"/>
                    </a:p>
                  </a:txBody>
                  <a:tcPr/>
                </a:tc>
              </a:tr>
              <a:tr h="1477750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512168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574493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lassification of MUST schemes_N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916992"/>
            <a:ext cx="396236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lassification of MUST schemes_SO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2671" y="3429160"/>
            <a:ext cx="383960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lassification of MUST schemes_RE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5045223"/>
            <a:ext cx="5464175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Potential Receiver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MUST-far UEs</a:t>
            </a:r>
          </a:p>
          <a:p>
            <a:pPr lvl="1"/>
            <a:r>
              <a:rPr lang="en-US" dirty="0" smtClean="0"/>
              <a:t>MMSE-IRC receiver can achieve similar link-level performance as R-ML/ML receiver in most of MUST pairing cases, assuming Release 12 EVM requirements for 64QAM</a:t>
            </a:r>
          </a:p>
          <a:p>
            <a:pPr lvl="1"/>
            <a:r>
              <a:rPr lang="en-US" dirty="0" smtClean="0"/>
              <a:t>MUST-far UEs can be legacy UEs when QPSK is applied to MUST-far UEs</a:t>
            </a:r>
          </a:p>
          <a:p>
            <a:r>
              <a:rPr lang="en-US" dirty="0" smtClean="0"/>
              <a:t>MUST-near UEs</a:t>
            </a:r>
          </a:p>
          <a:p>
            <a:pPr lvl="1"/>
            <a:r>
              <a:rPr lang="en-US" dirty="0" smtClean="0"/>
              <a:t>R-ML/ML receiver can achieve similar link-level performance as CWIC receiver in most of MUST pairing cases, assuming Release 12 EVM requirements for 64QAM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Potential MUST Assistance Information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Assistance information required for UE receivers to cancel inter-superposition-layer interference</a:t>
            </a:r>
          </a:p>
          <a:p>
            <a:pPr lvl="1"/>
            <a:r>
              <a:rPr lang="en-US" sz="2000" dirty="0" smtClean="0"/>
              <a:t>Details depending on MUST categories and receiver types</a:t>
            </a:r>
          </a:p>
          <a:p>
            <a:pPr lvl="1"/>
            <a:r>
              <a:rPr lang="en-US" sz="2000" dirty="0" smtClean="0"/>
              <a:t>Full information can be found in </a:t>
            </a:r>
            <a:r>
              <a:rPr lang="en-US" sz="2000" dirty="0" smtClean="0"/>
              <a:t>TR 36.859</a:t>
            </a:r>
            <a:endParaRPr lang="en-US" sz="2000" dirty="0" smtClean="0"/>
          </a:p>
          <a:p>
            <a:r>
              <a:rPr lang="en-US" sz="2400" dirty="0" smtClean="0"/>
              <a:t>Methods for obtaining assistance information</a:t>
            </a:r>
          </a:p>
          <a:p>
            <a:pPr lvl="1"/>
            <a:r>
              <a:rPr lang="en-US" sz="2000" dirty="0" smtClean="0"/>
              <a:t>Blind detection</a:t>
            </a:r>
          </a:p>
          <a:p>
            <a:pPr lvl="1"/>
            <a:r>
              <a:rPr lang="en-US" sz="2000" dirty="0" smtClean="0"/>
              <a:t>Dynamic or higher layer </a:t>
            </a:r>
            <a:r>
              <a:rPr lang="en-US" sz="2000" dirty="0" err="1" smtClean="0"/>
              <a:t>signalling</a:t>
            </a:r>
            <a:endParaRPr lang="en-US" sz="2000" dirty="0" smtClean="0"/>
          </a:p>
          <a:p>
            <a:pPr lvl="1"/>
            <a:r>
              <a:rPr lang="en-US" sz="2000" dirty="0" smtClean="0"/>
              <a:t>Tied to UE’s scheduling information</a:t>
            </a:r>
          </a:p>
          <a:p>
            <a:pPr lvl="1"/>
            <a:r>
              <a:rPr lang="en-US" sz="2000" dirty="0" smtClean="0"/>
              <a:t>Tied to specific UE assumptions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720079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/>
              <a:t>The UPT gain captured in </a:t>
            </a:r>
            <a:r>
              <a:rPr lang="en-GB" sz="2000" dirty="0" smtClean="0"/>
              <a:t>TR 36.859 can </a:t>
            </a:r>
            <a:r>
              <a:rPr lang="en-US" sz="2000" dirty="0" smtClean="0"/>
              <a:t>be summarized as follows:</a:t>
            </a:r>
            <a:endParaRPr lang="en-US" sz="20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79512" y="1844824"/>
          <a:ext cx="4536504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560562" y="1772816"/>
          <a:ext cx="4367414" cy="4859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 (cont.)</a:t>
            </a:r>
            <a:endParaRPr lang="en-US" sz="36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251520" y="1916832"/>
          <a:ext cx="4536504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644008" y="1844824"/>
          <a:ext cx="4283968" cy="4875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/>
              <a:t>The UPT gain captured in </a:t>
            </a:r>
            <a:r>
              <a:rPr lang="en-GB" sz="2000" dirty="0" smtClean="0"/>
              <a:t>TR36.859 can </a:t>
            </a:r>
            <a:r>
              <a:rPr lang="en-US" sz="2000" dirty="0" smtClean="0"/>
              <a:t>be summarized as follows: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 (cont.)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hangingPunct="0"/>
            <a:r>
              <a:rPr lang="en-US" sz="2000" dirty="0" smtClean="0"/>
              <a:t>Serving/Offered traffic ratio versus resource utilization rate for wideband scheduling</a:t>
            </a:r>
          </a:p>
          <a:p>
            <a:pPr lvl="1" hangingPunct="0"/>
            <a:r>
              <a:rPr lang="en-US" sz="1600" dirty="0" err="1" smtClean="0"/>
              <a:t>Macrocell</a:t>
            </a:r>
            <a:r>
              <a:rPr lang="en-US" sz="1600" dirty="0" smtClean="0"/>
              <a:t>-only deployment is assumed</a:t>
            </a:r>
          </a:p>
          <a:p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539552" y="2564904"/>
          <a:ext cx="8280920" cy="373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3995936" y="6309320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RU</a:t>
            </a:r>
            <a:endParaRPr lang="en-US" sz="1400" b="1" dirty="0"/>
          </a:p>
        </p:txBody>
      </p:sp>
      <p:sp>
        <p:nvSpPr>
          <p:cNvPr id="10" name="文字方塊 9"/>
          <p:cNvSpPr txBox="1"/>
          <p:nvPr/>
        </p:nvSpPr>
        <p:spPr>
          <a:xfrm>
            <a:off x="179512" y="3645024"/>
            <a:ext cx="400110" cy="17258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sz="1400" b="1" dirty="0" smtClean="0"/>
              <a:t>Serving/Offered Ratio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8026</TotalTime>
  <Words>632</Words>
  <Application>Microsoft Office PowerPoint</Application>
  <PresentationFormat>On-screen Show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Overview of MUST Study</vt:lpstr>
      <vt:lpstr>Candidate Multiuser Superposition Transmission Schemes (1/2)</vt:lpstr>
      <vt:lpstr>Candidate Multiuser Superposition Transmission Schemes (2/2)</vt:lpstr>
      <vt:lpstr>Potential Receiver Schemes</vt:lpstr>
      <vt:lpstr>Potential MUST Assistance Information</vt:lpstr>
      <vt:lpstr>SLS Results for PDSCH</vt:lpstr>
      <vt:lpstr>SLS Results for PDSCH (cont.)</vt:lpstr>
      <vt:lpstr>SLS Results for PDSCH (cont.)</vt:lpstr>
      <vt:lpstr>SLS Results for PDSCH (cont.)</vt:lpstr>
      <vt:lpstr>SLS Results for PMCH</vt:lpstr>
      <vt:lpstr>Conclusions of the Study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426</cp:revision>
  <dcterms:created xsi:type="dcterms:W3CDTF">2014-08-07T02:43:23Z</dcterms:created>
  <dcterms:modified xsi:type="dcterms:W3CDTF">2015-12-01T05:37:02Z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