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FE373-5F87-4163-90E9-6EB9096F12A4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67C47A-0C7A-4A9E-96AF-74257B1F82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0900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592CC5-5DCA-4D5B-965F-79E2F0ACD96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8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496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32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662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522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2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711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120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28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62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395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445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35BDD-A864-408A-A3B4-ED05290832EE}" type="datetimeFigureOut">
              <a:rPr lang="zh-CN" altLang="en-US" smtClean="0"/>
              <a:t>2015/12/1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BEC874-1D71-43A6-868D-2CC93EDD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879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0"/>
          <p:cNvSpPr txBox="1">
            <a:spLocks noChangeArrowheads="1"/>
          </p:cNvSpPr>
          <p:nvPr/>
        </p:nvSpPr>
        <p:spPr>
          <a:xfrm>
            <a:off x="1097280" y="2429950"/>
            <a:ext cx="9967863" cy="204351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/>
              <a:t>Motivation for new SI on UMTS and LTE joint operation</a:t>
            </a:r>
            <a:endParaRPr lang="zh-CN" altLang="zh-CN" sz="4000" dirty="0"/>
          </a:p>
        </p:txBody>
      </p:sp>
      <p:sp>
        <p:nvSpPr>
          <p:cNvPr id="5" name="矩形 30"/>
          <p:cNvSpPr txBox="1">
            <a:spLocks noChangeArrowheads="1"/>
          </p:cNvSpPr>
          <p:nvPr/>
        </p:nvSpPr>
        <p:spPr>
          <a:xfrm>
            <a:off x="1826886" y="5058715"/>
            <a:ext cx="8769750" cy="1021060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140000"/>
              </a:lnSpc>
              <a:spcBef>
                <a:spcPts val="4200"/>
              </a:spcBef>
              <a:defRPr/>
            </a:pPr>
            <a:r>
              <a:rPr lang="en-US" altLang="zh-CN" sz="2800" kern="0" noProof="0" dirty="0" smtClean="0">
                <a:latin typeface="+mj-lt"/>
                <a:ea typeface="+mj-ea"/>
                <a:cs typeface="Arial" pitchFamily="34" charset="0"/>
              </a:rPr>
              <a:t>China Unicom</a:t>
            </a:r>
            <a:endParaRPr kumimoji="0" lang="zh-CN" altLang="zh-CN" sz="2800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隶书" pitchFamily="49" charset="-122"/>
              <a:cs typeface="+mj-cs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9940" y="208371"/>
            <a:ext cx="11931471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altLang="zh-CN" b="1" dirty="0" smtClean="0"/>
              <a:t>3GPP TSG RAN Meeting #70							</a:t>
            </a:r>
            <a:r>
              <a:rPr lang="en-GB" altLang="zh-CN" b="1" i="1" dirty="0" smtClean="0"/>
              <a:t>		</a:t>
            </a:r>
            <a:r>
              <a:rPr lang="en-GB" altLang="zh-CN" b="1" dirty="0" smtClean="0"/>
              <a:t>RP-151877</a:t>
            </a:r>
            <a:endParaRPr lang="zh-CN" altLang="zh-CN" dirty="0" smtClean="0"/>
          </a:p>
          <a:p>
            <a:r>
              <a:rPr lang="en-GB" altLang="zh-CN" b="1" dirty="0" err="1" smtClean="0"/>
              <a:t>Sitges</a:t>
            </a:r>
            <a:r>
              <a:rPr lang="en-GB" altLang="zh-CN" b="1" dirty="0" smtClean="0"/>
              <a:t>, Spain, December 7 - 10, 2015 	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endParaRPr lang="en-US" altLang="zh-CN" sz="600" b="1" dirty="0" smtClean="0"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r>
              <a:rPr lang="en-US" altLang="zh-CN" sz="1600" b="1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Document for: Discussion</a:t>
            </a:r>
          </a:p>
          <a:p>
            <a:r>
              <a:rPr lang="en-US" altLang="zh-CN" sz="1600" b="1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Agenda Item: 14.1.3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4093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371" y="164638"/>
            <a:ext cx="10176933" cy="984108"/>
          </a:xfrm>
        </p:spPr>
        <p:txBody>
          <a:bodyPr vert="horz" lIns="162580" tIns="81291" rIns="162580" bIns="81291" rtlCol="0" anchor="ctr">
            <a:noAutofit/>
          </a:bodyPr>
          <a:lstStyle/>
          <a:p>
            <a:pPr algn="l"/>
            <a:r>
              <a:rPr lang="en-US" altLang="zh-CN" sz="3733" dirty="0"/>
              <a:t>Motivation for HSPA and LTE Joint Operation</a:t>
            </a:r>
            <a:endParaRPr lang="zh-CN" altLang="en-US" sz="3733" dirty="0"/>
          </a:p>
        </p:txBody>
      </p:sp>
      <p:sp>
        <p:nvSpPr>
          <p:cNvPr id="90" name="Content Placeholder 2"/>
          <p:cNvSpPr txBox="1">
            <a:spLocks/>
          </p:cNvSpPr>
          <p:nvPr/>
        </p:nvSpPr>
        <p:spPr>
          <a:xfrm>
            <a:off x="538507" y="1028734"/>
            <a:ext cx="10934091" cy="5140054"/>
          </a:xfrm>
          <a:prstGeom prst="rect">
            <a:avLst/>
          </a:prstGeom>
        </p:spPr>
        <p:txBody>
          <a:bodyPr/>
          <a:lstStyle/>
          <a:p>
            <a:pPr marL="380990" indent="-38099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kern="0" dirty="0"/>
              <a:t>Limitations of existing mechanisms</a:t>
            </a:r>
          </a:p>
          <a:p>
            <a:pPr marL="990575" lvl="1" indent="-38099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867" dirty="0"/>
              <a:t>Users could only camp on and access to either LTE or HSPA, and users could be scheduled from one RAT to another RAT for inter-RAT load balance. </a:t>
            </a:r>
          </a:p>
          <a:p>
            <a:pPr marL="990575" lvl="1" indent="-38099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867" dirty="0"/>
              <a:t>The </a:t>
            </a:r>
            <a:r>
              <a:rPr lang="en-US" altLang="zh-CN" sz="1867" dirty="0" smtClean="0"/>
              <a:t>user experience </a:t>
            </a:r>
            <a:r>
              <a:rPr lang="en-US" altLang="zh-CN" sz="1867" dirty="0"/>
              <a:t>is restricted by the available radio resource and the channel quality in single RAT.</a:t>
            </a:r>
          </a:p>
          <a:p>
            <a:pPr marL="380990" indent="-38099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kern="0" dirty="0"/>
              <a:t>Benefits of </a:t>
            </a:r>
            <a:r>
              <a:rPr lang="en-US" altLang="zh-CN" sz="2133" dirty="0"/>
              <a:t>HSPA and LTE Joint Operation</a:t>
            </a:r>
          </a:p>
          <a:p>
            <a:pPr marL="990575" lvl="1" indent="-38099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867" dirty="0"/>
              <a:t>Joint operation of HSPA and LTE aims to </a:t>
            </a:r>
            <a:r>
              <a:rPr lang="en-US" altLang="zh-CN" sz="1867" dirty="0" smtClean="0"/>
              <a:t>improve user experience with better radio resource utilization.</a:t>
            </a:r>
            <a:endParaRPr lang="en-US" altLang="zh-CN" sz="1867" dirty="0"/>
          </a:p>
          <a:p>
            <a:pPr marL="1600160" lvl="2" indent="-38099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GB" altLang="zh-CN" sz="1867" dirty="0"/>
              <a:t>Joint operation of CS service of HSPA and PS service of LTE operation to improve radio resource utilization </a:t>
            </a:r>
            <a:r>
              <a:rPr lang="en-GB" altLang="zh-CN" sz="1867" dirty="0" smtClean="0"/>
              <a:t>efficiency</a:t>
            </a:r>
            <a:r>
              <a:rPr lang="en-US" altLang="zh-CN" sz="1867" dirty="0" smtClean="0"/>
              <a:t>. </a:t>
            </a:r>
            <a:endParaRPr lang="en-US" altLang="zh-CN" sz="1867" dirty="0"/>
          </a:p>
          <a:p>
            <a:pPr marL="2057360" lvl="3" indent="-38099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867" dirty="0"/>
              <a:t>It is beneficial for user </a:t>
            </a:r>
            <a:r>
              <a:rPr lang="en-US" altLang="zh-CN" sz="1867" dirty="0" smtClean="0"/>
              <a:t>experience to joint scheduling of CS service of HSPA and PS service of LTE.</a:t>
            </a:r>
          </a:p>
          <a:p>
            <a:pPr marL="1600160" lvl="2" indent="-38099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867" dirty="0" smtClean="0"/>
              <a:t>Radio aggregation </a:t>
            </a:r>
            <a:r>
              <a:rPr lang="en-US" altLang="zh-CN" sz="1867" dirty="0"/>
              <a:t>of </a:t>
            </a:r>
            <a:r>
              <a:rPr lang="en-US" altLang="zh-CN" sz="1867" dirty="0" smtClean="0"/>
              <a:t>both </a:t>
            </a:r>
            <a:r>
              <a:rPr lang="en-US" altLang="zh-CN" sz="1867" dirty="0" smtClean="0"/>
              <a:t>UMTS </a:t>
            </a:r>
            <a:r>
              <a:rPr lang="en-US" altLang="zh-CN" sz="1867" dirty="0"/>
              <a:t>and </a:t>
            </a:r>
            <a:r>
              <a:rPr lang="en-US" altLang="zh-CN" sz="1867" dirty="0" smtClean="0"/>
              <a:t>LTE </a:t>
            </a:r>
            <a:r>
              <a:rPr lang="en-US" altLang="zh-CN" sz="1867" dirty="0" smtClean="0"/>
              <a:t>benefits for user </a:t>
            </a:r>
            <a:r>
              <a:rPr lang="en-US" altLang="zh-CN" sz="1867" dirty="0" smtClean="0"/>
              <a:t>experience.</a:t>
            </a:r>
          </a:p>
          <a:p>
            <a:pPr marL="2057360" lvl="3" indent="-38099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zh-CN" sz="1867" dirty="0" smtClean="0"/>
              <a:t>Data </a:t>
            </a:r>
            <a:r>
              <a:rPr lang="en-US" altLang="zh-CN" sz="1867" dirty="0"/>
              <a:t>splitting </a:t>
            </a:r>
            <a:r>
              <a:rPr lang="en-US" altLang="zh-CN" sz="1867" dirty="0" smtClean="0"/>
              <a:t>in high layer between UMTS and LTE and possible architectures are in the interest of operators.</a:t>
            </a:r>
          </a:p>
          <a:p>
            <a:pPr marL="1600160" lvl="2" indent="-380990">
              <a:spcBef>
                <a:spcPct val="20000"/>
              </a:spcBef>
              <a:buFont typeface="Wingdings" panose="05000000000000000000" pitchFamily="2" charset="2"/>
              <a:buChar char="ü"/>
            </a:pPr>
            <a:endParaRPr lang="en-US" altLang="zh-CN" sz="1867" dirty="0"/>
          </a:p>
        </p:txBody>
      </p:sp>
      <p:sp>
        <p:nvSpPr>
          <p:cNvPr id="63" name="Rectangle 2"/>
          <p:cNvSpPr>
            <a:spLocks noChangeArrowheads="1"/>
          </p:cNvSpPr>
          <p:nvPr/>
        </p:nvSpPr>
        <p:spPr bwMode="auto">
          <a:xfrm>
            <a:off x="719403" y="4672693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sp>
        <p:nvSpPr>
          <p:cNvPr id="88" name="Rectangle 4"/>
          <p:cNvSpPr>
            <a:spLocks noChangeArrowheads="1"/>
          </p:cNvSpPr>
          <p:nvPr/>
        </p:nvSpPr>
        <p:spPr bwMode="auto">
          <a:xfrm>
            <a:off x="6384033" y="4672693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561606447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2000" y="163201"/>
            <a:ext cx="11144069" cy="1039268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/>
              <a:t>Proposal of a New SI</a:t>
            </a:r>
            <a:endParaRPr lang="en-US" sz="3200" dirty="0">
              <a:ea typeface="SimHei" pitchFamily="2" charset="-122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-230819"/>
            <a:ext cx="184682" cy="461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16" tIns="45708" rIns="91416" bIns="45708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40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38507" y="1028734"/>
            <a:ext cx="10934091" cy="4086657"/>
          </a:xfrm>
          <a:prstGeom prst="rect">
            <a:avLst/>
          </a:prstGeom>
        </p:spPr>
        <p:txBody>
          <a:bodyPr/>
          <a:lstStyle/>
          <a:p>
            <a:pPr marL="380990" indent="-38099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133" kern="0" dirty="0"/>
              <a:t>A</a:t>
            </a:r>
            <a:r>
              <a:rPr lang="en-GB" altLang="zh-CN" sz="2133" kern="0" dirty="0"/>
              <a:t> new study item led by RAN3 is proposed, with the following objective</a:t>
            </a:r>
            <a:r>
              <a:rPr lang="en-US" altLang="zh-CN" sz="2133" kern="0" dirty="0"/>
              <a:t>s</a:t>
            </a:r>
          </a:p>
          <a:p>
            <a:pPr marL="990575" lvl="1" indent="-38099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867" dirty="0" smtClean="0"/>
              <a:t>Identify </a:t>
            </a:r>
            <a:r>
              <a:rPr lang="en-US" altLang="zh-CN" sz="1867" dirty="0"/>
              <a:t>typical HSPA and LTE joint operation scenarios </a:t>
            </a:r>
          </a:p>
          <a:p>
            <a:pPr marL="1600160" lvl="2" indent="-38099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867" dirty="0"/>
              <a:t>Identify the scenarios of HSPA and LTE joint operation, such as joint operation of HSPA macro cell and LTE macro cell.</a:t>
            </a:r>
          </a:p>
          <a:p>
            <a:pPr marL="990575" lvl="1" indent="-380990"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en-US" altLang="zh-CN" sz="1867" dirty="0" smtClean="0"/>
              <a:t>Study/Identify </a:t>
            </a:r>
            <a:r>
              <a:rPr lang="en-US" altLang="zh-CN" sz="1867" dirty="0"/>
              <a:t>the possible solutions including architecture, high layers (e.g. PDCP, RLC, RRC) enhancements to support HSPA and LTE joint operation.</a:t>
            </a:r>
          </a:p>
          <a:p>
            <a:pPr marL="1600160" lvl="2" indent="-38099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867" dirty="0"/>
              <a:t>Identify potential architecture impacts for joint CS service of HSPA and PS service of LTE.</a:t>
            </a:r>
          </a:p>
          <a:p>
            <a:pPr marL="1600160" lvl="2" indent="-38099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867" dirty="0"/>
              <a:t>Study possible UP enhancements anchored in UMTS as data splitting only within higher layers.</a:t>
            </a:r>
          </a:p>
          <a:p>
            <a:pPr marL="1600160" lvl="2" indent="-380990">
              <a:spcBef>
                <a:spcPct val="20000"/>
              </a:spcBef>
              <a:buFont typeface="Wingdings" panose="05000000000000000000" pitchFamily="2" charset="2"/>
              <a:buChar char="ü"/>
            </a:pPr>
            <a:r>
              <a:rPr lang="en-US" altLang="zh-CN" sz="1867" dirty="0"/>
              <a:t>Identify possible anchor-in-UMTS based RRC </a:t>
            </a:r>
            <a:r>
              <a:rPr lang="en-US" altLang="zh-CN" sz="1867" dirty="0" err="1"/>
              <a:t>signalling</a:t>
            </a:r>
            <a:r>
              <a:rPr lang="en-US" altLang="zh-CN" sz="1867" dirty="0"/>
              <a:t> configuration and mechanisms.</a:t>
            </a:r>
          </a:p>
        </p:txBody>
      </p:sp>
    </p:spTree>
    <p:extLst>
      <p:ext uri="{BB962C8B-B14F-4D97-AF65-F5344CB8AC3E}">
        <p14:creationId xmlns:p14="http://schemas.microsoft.com/office/powerpoint/2010/main" val="3939712526"/>
      </p:ext>
    </p:extLst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291</Words>
  <Application>Microsoft Office PowerPoint</Application>
  <PresentationFormat>宽屏</PresentationFormat>
  <Paragraphs>26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SimHei</vt:lpstr>
      <vt:lpstr>隶书</vt:lpstr>
      <vt:lpstr>宋体</vt:lpstr>
      <vt:lpstr>Arial</vt:lpstr>
      <vt:lpstr>Calibri</vt:lpstr>
      <vt:lpstr>Calibri Light</vt:lpstr>
      <vt:lpstr>Wingdings</vt:lpstr>
      <vt:lpstr>Office 主题</vt:lpstr>
      <vt:lpstr>PowerPoint 演示文稿</vt:lpstr>
      <vt:lpstr>Motivation for HSPA and LTE Joint Operation</vt:lpstr>
      <vt:lpstr>Proposal of a New SI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曹亘</dc:creator>
  <cp:lastModifiedBy>曹亘</cp:lastModifiedBy>
  <cp:revision>15</cp:revision>
  <dcterms:created xsi:type="dcterms:W3CDTF">2015-12-01T02:09:16Z</dcterms:created>
  <dcterms:modified xsi:type="dcterms:W3CDTF">2015-12-01T09:32:00Z</dcterms:modified>
</cp:coreProperties>
</file>