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59F514B-3025-499A-A1A1-9CE2215AC86B}" type="datetimeFigureOut">
              <a:rPr lang="en-GB" smtClean="0"/>
              <a:t>08/09/2015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41495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59F514B-3025-499A-A1A1-9CE2215AC86B}" type="datetimeFigureOut">
              <a:rPr lang="en-GB" smtClean="0"/>
              <a:t>08/09/2015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1999271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59F514B-3025-499A-A1A1-9CE2215AC86B}" type="datetimeFigureOut">
              <a:rPr lang="en-GB" smtClean="0"/>
              <a:t>08/09/2015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3558205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59F514B-3025-499A-A1A1-9CE2215AC86B}" type="datetimeFigureOut">
              <a:rPr lang="en-GB" smtClean="0"/>
              <a:t>08/09/2015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2789626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9F514B-3025-499A-A1A1-9CE2215AC86B}" type="datetimeFigureOut">
              <a:rPr lang="en-GB" smtClean="0"/>
              <a:t>08/09/2015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1766970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59F514B-3025-499A-A1A1-9CE2215AC86B}" type="datetimeFigureOut">
              <a:rPr lang="en-GB" smtClean="0"/>
              <a:t>08/09/2015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2641965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59F514B-3025-499A-A1A1-9CE2215AC86B}" type="datetimeFigureOut">
              <a:rPr lang="en-GB" smtClean="0"/>
              <a:t>08/09/2015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1099187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59F514B-3025-499A-A1A1-9CE2215AC86B}" type="datetimeFigureOut">
              <a:rPr lang="en-GB" smtClean="0"/>
              <a:t>08/09/2015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3633028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9F514B-3025-499A-A1A1-9CE2215AC86B}" type="datetimeFigureOut">
              <a:rPr lang="en-GB" smtClean="0"/>
              <a:t>08/09/2015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2181175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9F514B-3025-499A-A1A1-9CE2215AC86B}" type="datetimeFigureOut">
              <a:rPr lang="en-GB" smtClean="0"/>
              <a:t>08/09/2015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1557836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9F514B-3025-499A-A1A1-9CE2215AC86B}" type="datetimeFigureOut">
              <a:rPr lang="en-GB" smtClean="0"/>
              <a:t>08/09/2015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01EDCBD-0F62-40AE-81D1-304093B56D87}" type="slidenum">
              <a:rPr lang="en-GB" smtClean="0"/>
              <a:t>‹#›</a:t>
            </a:fld>
            <a:endParaRPr lang="en-GB"/>
          </a:p>
        </p:txBody>
      </p:sp>
    </p:spTree>
    <p:extLst>
      <p:ext uri="{BB962C8B-B14F-4D97-AF65-F5344CB8AC3E}">
        <p14:creationId xmlns:p14="http://schemas.microsoft.com/office/powerpoint/2010/main" val="439639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9F514B-3025-499A-A1A1-9CE2215AC86B}" type="datetimeFigureOut">
              <a:rPr lang="en-GB" smtClean="0"/>
              <a:t>08/09/2015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1EDCBD-0F62-40AE-81D1-304093B56D87}" type="slidenum">
              <a:rPr lang="en-GB" smtClean="0"/>
              <a:t>‹#›</a:t>
            </a:fld>
            <a:endParaRPr lang="en-GB"/>
          </a:p>
        </p:txBody>
      </p:sp>
    </p:spTree>
    <p:extLst>
      <p:ext uri="{BB962C8B-B14F-4D97-AF65-F5344CB8AC3E}">
        <p14:creationId xmlns:p14="http://schemas.microsoft.com/office/powerpoint/2010/main" val="17499451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ftp://www.3gpp.org/tsg_geran/TSG_GERAN/GERAN_62_Valencia/Docs/GP-14042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dirty="0" smtClean="0"/>
              <a:t>Operators’</a:t>
            </a:r>
            <a:r>
              <a:rPr lang="en-GB" dirty="0" smtClean="0">
                <a:solidFill>
                  <a:srgbClr val="FF0000"/>
                </a:solidFill>
              </a:rPr>
              <a:t> </a:t>
            </a:r>
            <a:r>
              <a:rPr lang="en-GB" dirty="0" smtClean="0"/>
              <a:t>view on progressing Cellular </a:t>
            </a:r>
            <a:r>
              <a:rPr lang="en-GB" dirty="0" err="1" smtClean="0"/>
              <a:t>IoT</a:t>
            </a:r>
            <a:r>
              <a:rPr lang="en-GB" dirty="0" smtClean="0"/>
              <a:t> in TSG RAN</a:t>
            </a:r>
            <a:endParaRPr lang="en-GB" dirty="0"/>
          </a:p>
        </p:txBody>
      </p:sp>
      <p:sp>
        <p:nvSpPr>
          <p:cNvPr id="3" name="Subtitle 2"/>
          <p:cNvSpPr>
            <a:spLocks noGrp="1"/>
          </p:cNvSpPr>
          <p:nvPr>
            <p:ph type="subTitle" idx="1"/>
          </p:nvPr>
        </p:nvSpPr>
        <p:spPr>
          <a:xfrm>
            <a:off x="1371600" y="3886200"/>
            <a:ext cx="6400800" cy="2135088"/>
          </a:xfrm>
        </p:spPr>
        <p:txBody>
          <a:bodyPr>
            <a:normAutofit/>
          </a:bodyPr>
          <a:lstStyle/>
          <a:p>
            <a:r>
              <a:rPr lang="en-GB" dirty="0" smtClean="0">
                <a:solidFill>
                  <a:schemeClr val="tx1"/>
                </a:solidFill>
              </a:rPr>
              <a:t>Source: </a:t>
            </a:r>
          </a:p>
          <a:p>
            <a:r>
              <a:rPr lang="en-GB" sz="2400" dirty="0" smtClean="0">
                <a:solidFill>
                  <a:schemeClr val="tx1"/>
                </a:solidFill>
              </a:rPr>
              <a:t>Vodafone, </a:t>
            </a:r>
            <a:r>
              <a:rPr lang="en-GB" sz="2400" dirty="0" smtClean="0">
                <a:solidFill>
                  <a:schemeClr val="tx1"/>
                </a:solidFill>
              </a:rPr>
              <a:t>Telecom Italia </a:t>
            </a:r>
            <a:r>
              <a:rPr lang="en-GB" sz="2400" dirty="0" err="1" smtClean="0">
                <a:solidFill>
                  <a:schemeClr val="tx1"/>
                </a:solidFill>
              </a:rPr>
              <a:t>S.p.A</a:t>
            </a:r>
            <a:r>
              <a:rPr lang="en-GB" sz="2400" dirty="0" smtClean="0">
                <a:solidFill>
                  <a:schemeClr val="tx1"/>
                </a:solidFill>
              </a:rPr>
              <a:t>, China Unicom</a:t>
            </a:r>
          </a:p>
          <a:p>
            <a:r>
              <a:rPr lang="en-GB" sz="2000" dirty="0" smtClean="0">
                <a:solidFill>
                  <a:schemeClr val="tx1"/>
                </a:solidFill>
              </a:rPr>
              <a:t>Agenda item: 14.1.1</a:t>
            </a:r>
          </a:p>
          <a:p>
            <a:endParaRPr lang="en-GB" dirty="0"/>
          </a:p>
        </p:txBody>
      </p:sp>
      <p:sp>
        <p:nvSpPr>
          <p:cNvPr id="4" name="Subtitle 5"/>
          <p:cNvSpPr txBox="1">
            <a:spLocks/>
          </p:cNvSpPr>
          <p:nvPr/>
        </p:nvSpPr>
        <p:spPr>
          <a:xfrm>
            <a:off x="289232" y="204504"/>
            <a:ext cx="4642808" cy="682887"/>
          </a:xfrm>
          <a:prstGeom prst="rect">
            <a:avLst/>
          </a:prstGeom>
          <a:solidFill>
            <a:schemeClr val="bg1"/>
          </a:solidFill>
        </p:spPr>
        <p:txBody>
          <a:bodyPr vert="horz" lIns="0" tIns="0" rIns="0" bIns="0" rtlCol="0" anchor="t" anchorCtr="0">
            <a:noAutofit/>
          </a:bodyPr>
          <a:lstStyle>
            <a:lvl1pPr marL="0" indent="0" algn="l" defTabSz="914400" rtl="0" eaLnBrk="1" latinLnBrk="0" hangingPunct="1">
              <a:spcBef>
                <a:spcPts val="0"/>
              </a:spcBef>
              <a:spcAft>
                <a:spcPts val="600"/>
              </a:spcAft>
              <a:buClr>
                <a:schemeClr val="accent1"/>
              </a:buClr>
              <a:buFont typeface="Arial" pitchFamily="34" charset="0"/>
              <a:buNone/>
              <a:defRPr sz="1600" kern="1200">
                <a:solidFill>
                  <a:schemeClr val="bg1"/>
                </a:solidFill>
                <a:latin typeface="Arial" panose="020B0604020202020204" pitchFamily="34" charset="0"/>
                <a:ea typeface="+mn-ea"/>
                <a:cs typeface="+mn-cs"/>
              </a:defRPr>
            </a:lvl1pPr>
            <a:lvl2pPr marL="457200" indent="0" algn="ctr" defTabSz="914400" rtl="0" eaLnBrk="1" latinLnBrk="0" hangingPunct="1">
              <a:spcBef>
                <a:spcPts val="0"/>
              </a:spcBef>
              <a:spcAft>
                <a:spcPts val="300"/>
              </a:spcAft>
              <a:buClr>
                <a:schemeClr val="accent1"/>
              </a:buClr>
              <a:buFont typeface="Calibri" pitchFamily="34" charset="0"/>
              <a:buNone/>
              <a:defRPr sz="1400" kern="1200">
                <a:solidFill>
                  <a:schemeClr val="tx1">
                    <a:tint val="75000"/>
                  </a:schemeClr>
                </a:solidFill>
                <a:latin typeface="Arial" panose="020B0604020202020204" pitchFamily="34" charset="0"/>
                <a:ea typeface="+mn-ea"/>
                <a:cs typeface="+mn-cs"/>
              </a:defRPr>
            </a:lvl2pPr>
            <a:lvl3pPr marL="914400" indent="0" algn="ctr" defTabSz="914400" rtl="0" eaLnBrk="1" latinLnBrk="0" hangingPunct="1">
              <a:spcBef>
                <a:spcPts val="0"/>
              </a:spcBef>
              <a:spcAft>
                <a:spcPts val="300"/>
              </a:spcAft>
              <a:buClr>
                <a:schemeClr val="accent1"/>
              </a:buClr>
              <a:buFont typeface="Calibri" pitchFamily="34" charset="0"/>
              <a:buNone/>
              <a:defRPr sz="1400" kern="1200">
                <a:solidFill>
                  <a:schemeClr val="tx1">
                    <a:tint val="75000"/>
                  </a:schemeClr>
                </a:solidFill>
                <a:latin typeface="Arial" panose="020B0604020202020204" pitchFamily="34" charset="0"/>
                <a:ea typeface="+mn-ea"/>
                <a:cs typeface="+mn-cs"/>
              </a:defRPr>
            </a:lvl3pPr>
            <a:lvl4pPr marL="1371600" indent="0" algn="ctr" defTabSz="914400" rtl="0" eaLnBrk="1" latinLnBrk="0" hangingPunct="1">
              <a:spcBef>
                <a:spcPct val="20000"/>
              </a:spcBef>
              <a:buClr>
                <a:schemeClr val="accent1"/>
              </a:buClr>
              <a:buFont typeface="Calibri" pitchFamily="34" charset="0"/>
              <a:buNone/>
              <a:defRPr sz="12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Font typeface="Calibri" pitchFamily="34" charset="0"/>
              <a:buNone/>
              <a:defRPr sz="12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GB" sz="1800" b="1" dirty="0" smtClean="0">
                <a:solidFill>
                  <a:schemeClr val="tx1"/>
                </a:solidFill>
              </a:rPr>
              <a:t>3GPP TSG RAN#69  </a:t>
            </a:r>
          </a:p>
          <a:p>
            <a:r>
              <a:rPr lang="en-GB" sz="1800" b="1" dirty="0" smtClean="0">
                <a:solidFill>
                  <a:schemeClr val="tx1"/>
                </a:solidFill>
              </a:rPr>
              <a:t>Phoenix, USA, 14th - 16th September, 2015</a:t>
            </a:r>
          </a:p>
          <a:p>
            <a:r>
              <a:rPr lang="en-GB" sz="1800" b="1" dirty="0" smtClean="0"/>
              <a:t>June 15-18, 2015</a:t>
            </a:r>
            <a:endParaRPr lang="en-GB" sz="1800" b="1" dirty="0"/>
          </a:p>
        </p:txBody>
      </p:sp>
      <p:sp>
        <p:nvSpPr>
          <p:cNvPr id="5" name="Subtitle 5"/>
          <p:cNvSpPr txBox="1">
            <a:spLocks/>
          </p:cNvSpPr>
          <p:nvPr/>
        </p:nvSpPr>
        <p:spPr>
          <a:xfrm>
            <a:off x="6999125" y="294656"/>
            <a:ext cx="2070420" cy="251291"/>
          </a:xfrm>
          <a:prstGeom prst="rect">
            <a:avLst/>
          </a:prstGeom>
          <a:solidFill>
            <a:schemeClr val="bg1"/>
          </a:solidFill>
        </p:spPr>
        <p:txBody>
          <a:bodyPr vert="horz" lIns="0" tIns="0" rIns="0" bIns="0" rtlCol="0" anchor="t" anchorCtr="0">
            <a:noAutofit/>
          </a:bodyPr>
          <a:lstStyle>
            <a:lvl1pPr marL="0" indent="0" algn="l" defTabSz="914400" rtl="0" eaLnBrk="1" latinLnBrk="0" hangingPunct="1">
              <a:spcBef>
                <a:spcPts val="0"/>
              </a:spcBef>
              <a:spcAft>
                <a:spcPts val="600"/>
              </a:spcAft>
              <a:buClr>
                <a:schemeClr val="accent1"/>
              </a:buClr>
              <a:buFont typeface="Arial" pitchFamily="34" charset="0"/>
              <a:buNone/>
              <a:defRPr sz="1600" kern="1200">
                <a:solidFill>
                  <a:schemeClr val="bg1"/>
                </a:solidFill>
                <a:latin typeface="Arial" panose="020B0604020202020204" pitchFamily="34" charset="0"/>
                <a:ea typeface="+mn-ea"/>
                <a:cs typeface="+mn-cs"/>
              </a:defRPr>
            </a:lvl1pPr>
            <a:lvl2pPr marL="457200" indent="0" algn="ctr" defTabSz="914400" rtl="0" eaLnBrk="1" latinLnBrk="0" hangingPunct="1">
              <a:spcBef>
                <a:spcPts val="0"/>
              </a:spcBef>
              <a:spcAft>
                <a:spcPts val="300"/>
              </a:spcAft>
              <a:buClr>
                <a:schemeClr val="accent1"/>
              </a:buClr>
              <a:buFont typeface="Calibri" pitchFamily="34" charset="0"/>
              <a:buNone/>
              <a:defRPr sz="1400" kern="1200">
                <a:solidFill>
                  <a:schemeClr val="tx1">
                    <a:tint val="75000"/>
                  </a:schemeClr>
                </a:solidFill>
                <a:latin typeface="Arial" panose="020B0604020202020204" pitchFamily="34" charset="0"/>
                <a:ea typeface="+mn-ea"/>
                <a:cs typeface="+mn-cs"/>
              </a:defRPr>
            </a:lvl2pPr>
            <a:lvl3pPr marL="914400" indent="0" algn="ctr" defTabSz="914400" rtl="0" eaLnBrk="1" latinLnBrk="0" hangingPunct="1">
              <a:spcBef>
                <a:spcPts val="0"/>
              </a:spcBef>
              <a:spcAft>
                <a:spcPts val="300"/>
              </a:spcAft>
              <a:buClr>
                <a:schemeClr val="accent1"/>
              </a:buClr>
              <a:buFont typeface="Calibri" pitchFamily="34" charset="0"/>
              <a:buNone/>
              <a:defRPr sz="1400" kern="1200">
                <a:solidFill>
                  <a:schemeClr val="tx1">
                    <a:tint val="75000"/>
                  </a:schemeClr>
                </a:solidFill>
                <a:latin typeface="Arial" panose="020B0604020202020204" pitchFamily="34" charset="0"/>
                <a:ea typeface="+mn-ea"/>
                <a:cs typeface="+mn-cs"/>
              </a:defRPr>
            </a:lvl3pPr>
            <a:lvl4pPr marL="1371600" indent="0" algn="ctr" defTabSz="914400" rtl="0" eaLnBrk="1" latinLnBrk="0" hangingPunct="1">
              <a:spcBef>
                <a:spcPct val="20000"/>
              </a:spcBef>
              <a:buClr>
                <a:schemeClr val="accent1"/>
              </a:buClr>
              <a:buFont typeface="Calibri" pitchFamily="34" charset="0"/>
              <a:buNone/>
              <a:defRPr sz="12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Font typeface="Calibri" pitchFamily="34" charset="0"/>
              <a:buNone/>
              <a:defRPr sz="12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r>
              <a:rPr lang="en-GB" sz="1800" b="1" dirty="0" smtClean="0">
                <a:solidFill>
                  <a:schemeClr val="tx1"/>
                </a:solidFill>
              </a:rPr>
              <a:t>RP-151377</a:t>
            </a:r>
            <a:endParaRPr lang="en-GB" sz="1800" b="1" dirty="0">
              <a:solidFill>
                <a:schemeClr val="tx1"/>
              </a:solidFill>
            </a:endParaRPr>
          </a:p>
        </p:txBody>
      </p:sp>
    </p:spTree>
    <p:extLst>
      <p:ext uri="{BB962C8B-B14F-4D97-AF65-F5344CB8AC3E}">
        <p14:creationId xmlns:p14="http://schemas.microsoft.com/office/powerpoint/2010/main" val="31377009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Rationale for 3GPP studies</a:t>
            </a:r>
            <a:endParaRPr lang="en-GB" dirty="0"/>
          </a:p>
        </p:txBody>
      </p:sp>
      <p:sp>
        <p:nvSpPr>
          <p:cNvPr id="3" name="Content Placeholder 2"/>
          <p:cNvSpPr>
            <a:spLocks noGrp="1"/>
          </p:cNvSpPr>
          <p:nvPr>
            <p:ph idx="1"/>
          </p:nvPr>
        </p:nvSpPr>
        <p:spPr>
          <a:xfrm>
            <a:off x="457200" y="1600200"/>
            <a:ext cx="8219256" cy="4525963"/>
          </a:xfrm>
        </p:spPr>
        <p:txBody>
          <a:bodyPr>
            <a:noAutofit/>
          </a:bodyPr>
          <a:lstStyle/>
          <a:p>
            <a:pPr algn="just">
              <a:spcBef>
                <a:spcPts val="480"/>
              </a:spcBef>
              <a:spcAft>
                <a:spcPts val="600"/>
              </a:spcAft>
            </a:pPr>
            <a:r>
              <a:rPr lang="en-US" sz="2400" dirty="0" smtClean="0"/>
              <a:t>3GPP (via TSG GERAN) has been working for </a:t>
            </a:r>
            <a:r>
              <a:rPr lang="en-US" sz="2400" u="sng" dirty="0" smtClean="0"/>
              <a:t>more than 1 year </a:t>
            </a:r>
            <a:r>
              <a:rPr lang="en-US" sz="2400" dirty="0" smtClean="0"/>
              <a:t>on a Feasibility Study for “Cellular System Support for Ultra Low Complexity and Low Throughput Internet of Things” [1]</a:t>
            </a:r>
          </a:p>
          <a:p>
            <a:pPr algn="just"/>
            <a:r>
              <a:rPr lang="en-US" sz="2400" dirty="0" smtClean="0"/>
              <a:t>Why did 3GPP bother with a feasibility study?</a:t>
            </a:r>
          </a:p>
          <a:p>
            <a:pPr lvl="1" algn="just">
              <a:spcAft>
                <a:spcPts val="600"/>
              </a:spcAft>
            </a:pPr>
            <a:r>
              <a:rPr lang="en-US" sz="2000" dirty="0" smtClean="0"/>
              <a:t>A number of operators saw an </a:t>
            </a:r>
            <a:r>
              <a:rPr lang="en-US" sz="2000" u="sng" dirty="0" smtClean="0"/>
              <a:t>urgent need </a:t>
            </a:r>
            <a:r>
              <a:rPr lang="en-US" sz="2000" dirty="0" smtClean="0"/>
              <a:t>for a </a:t>
            </a:r>
            <a:r>
              <a:rPr lang="en-US" sz="2000" u="sng" dirty="0" smtClean="0"/>
              <a:t>competitive Rel-13 cellular IoT solution</a:t>
            </a:r>
            <a:r>
              <a:rPr lang="en-US" sz="2000" dirty="0" smtClean="0"/>
              <a:t>, to </a:t>
            </a:r>
            <a:r>
              <a:rPr lang="en-US" sz="2000" u="sng" dirty="0" smtClean="0"/>
              <a:t>allow cellular operators to be competitive in the IoT market</a:t>
            </a:r>
            <a:endParaRPr lang="en-US" sz="2000" dirty="0" smtClean="0"/>
          </a:p>
          <a:p>
            <a:pPr lvl="1" algn="just">
              <a:spcAft>
                <a:spcPts val="600"/>
              </a:spcAft>
            </a:pPr>
            <a:r>
              <a:rPr lang="en-US" sz="2000" u="sng" dirty="0" smtClean="0"/>
              <a:t>To give sufficient time</a:t>
            </a:r>
            <a:r>
              <a:rPr lang="en-US" sz="2000" dirty="0" smtClean="0"/>
              <a:t> for companies </a:t>
            </a:r>
            <a:r>
              <a:rPr lang="en-US" sz="2000" u="sng" dirty="0" smtClean="0"/>
              <a:t>to develop/contribute proposals</a:t>
            </a:r>
            <a:r>
              <a:rPr lang="en-US" sz="2000" dirty="0" smtClean="0"/>
              <a:t>, and to allow </a:t>
            </a:r>
            <a:r>
              <a:rPr lang="en-US" sz="2000" u="sng" dirty="0" smtClean="0"/>
              <a:t>fair &amp; transparent evaluation</a:t>
            </a:r>
            <a:r>
              <a:rPr lang="en-US" sz="2000" dirty="0" smtClean="0"/>
              <a:t> of proposals to agree a good solution</a:t>
            </a:r>
          </a:p>
          <a:p>
            <a:pPr algn="just"/>
            <a:endParaRPr lang="en-US" sz="1800" dirty="0" smtClean="0"/>
          </a:p>
          <a:p>
            <a:pPr algn="just"/>
            <a:r>
              <a:rPr lang="en-US" sz="1800" dirty="0" smtClean="0"/>
              <a:t>NOTE: The urgency for a solution is highlighted in GSMA LS received by TSG RAN in [2]</a:t>
            </a:r>
          </a:p>
        </p:txBody>
      </p:sp>
    </p:spTree>
    <p:extLst>
      <p:ext uri="{BB962C8B-B14F-4D97-AF65-F5344CB8AC3E}">
        <p14:creationId xmlns:p14="http://schemas.microsoft.com/office/powerpoint/2010/main" val="39241576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Study conclusions</a:t>
            </a:r>
            <a:endParaRPr lang="en-GB" dirty="0"/>
          </a:p>
        </p:txBody>
      </p:sp>
      <p:sp>
        <p:nvSpPr>
          <p:cNvPr id="3" name="Content Placeholder 2"/>
          <p:cNvSpPr>
            <a:spLocks noGrp="1"/>
          </p:cNvSpPr>
          <p:nvPr>
            <p:ph idx="1"/>
          </p:nvPr>
        </p:nvSpPr>
        <p:spPr>
          <a:xfrm>
            <a:off x="423670" y="1628800"/>
            <a:ext cx="8229600" cy="4853136"/>
          </a:xfrm>
        </p:spPr>
        <p:txBody>
          <a:bodyPr>
            <a:normAutofit fontScale="25000" lnSpcReduction="20000"/>
          </a:bodyPr>
          <a:lstStyle/>
          <a:p>
            <a:pPr algn="just">
              <a:lnSpc>
                <a:spcPct val="120000"/>
              </a:lnSpc>
            </a:pPr>
            <a:r>
              <a:rPr lang="en-GB" sz="9600" dirty="0" smtClean="0"/>
              <a:t>The conclusion section of 3GPP TR45.820 states:</a:t>
            </a:r>
          </a:p>
          <a:p>
            <a:pPr algn="just">
              <a:lnSpc>
                <a:spcPct val="120000"/>
              </a:lnSpc>
            </a:pPr>
            <a:endParaRPr lang="en-GB" sz="16000" dirty="0" smtClean="0"/>
          </a:p>
          <a:p>
            <a:pPr marL="0" indent="0" algn="just">
              <a:lnSpc>
                <a:spcPct val="120000"/>
              </a:lnSpc>
              <a:buNone/>
            </a:pPr>
            <a:endParaRPr lang="en-GB" sz="19200" dirty="0" smtClean="0"/>
          </a:p>
          <a:p>
            <a:pPr marL="0" indent="0" algn="just">
              <a:lnSpc>
                <a:spcPct val="120000"/>
              </a:lnSpc>
              <a:buNone/>
            </a:pPr>
            <a:endParaRPr lang="en-GB" sz="4800" dirty="0" smtClean="0">
              <a:solidFill>
                <a:srgbClr val="FF0000"/>
              </a:solidFill>
            </a:endParaRPr>
          </a:p>
          <a:p>
            <a:pPr algn="just">
              <a:lnSpc>
                <a:spcPct val="120000"/>
              </a:lnSpc>
            </a:pPr>
            <a:r>
              <a:rPr lang="en-GB" sz="9600" dirty="0" smtClean="0"/>
              <a:t>Based on discussion at PCG on how to progress the GERAN study item to normative phase, it was decided that one WI can be proposed for TSG RAN approval, targeting Release 13 completion </a:t>
            </a:r>
          </a:p>
          <a:p>
            <a:pPr algn="just">
              <a:lnSpc>
                <a:spcPct val="120000"/>
              </a:lnSpc>
            </a:pPr>
            <a:r>
              <a:rPr lang="en-GB" sz="9600" b="1" dirty="0" smtClean="0"/>
              <a:t>Inline with the above, a work item on NB-</a:t>
            </a:r>
            <a:r>
              <a:rPr lang="en-GB" sz="9600" b="1" dirty="0" err="1" smtClean="0"/>
              <a:t>CIoT</a:t>
            </a:r>
            <a:r>
              <a:rPr lang="en-GB" sz="9600" b="1" dirty="0" smtClean="0"/>
              <a:t> should be approved at RAN#69 that permits timely completion by March 2016 for inclusion in  Rel-13</a:t>
            </a:r>
          </a:p>
          <a:p>
            <a:endParaRPr lang="en-GB" dirty="0" smtClean="0"/>
          </a:p>
          <a:p>
            <a:endParaRPr lang="en-GB" dirty="0" smtClean="0"/>
          </a:p>
          <a:p>
            <a:endParaRPr lang="en-GB"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8558" y="2204864"/>
            <a:ext cx="6979825" cy="1538022"/>
          </a:xfrm>
          <a:prstGeom prst="rect">
            <a:avLst/>
          </a:prstGeom>
          <a:noFill/>
          <a:ln w="38100">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346254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What about Work Item for NB-LTE?</a:t>
            </a:r>
            <a:endParaRPr lang="en-GB" dirty="0"/>
          </a:p>
        </p:txBody>
      </p:sp>
      <p:sp>
        <p:nvSpPr>
          <p:cNvPr id="3" name="Content Placeholder 2"/>
          <p:cNvSpPr>
            <a:spLocks noGrp="1"/>
          </p:cNvSpPr>
          <p:nvPr>
            <p:ph idx="1"/>
          </p:nvPr>
        </p:nvSpPr>
        <p:spPr>
          <a:xfrm>
            <a:off x="457200" y="1600200"/>
            <a:ext cx="7859216" cy="4525963"/>
          </a:xfrm>
        </p:spPr>
        <p:txBody>
          <a:bodyPr>
            <a:normAutofit lnSpcReduction="10000"/>
          </a:bodyPr>
          <a:lstStyle/>
          <a:p>
            <a:pPr algn="just">
              <a:lnSpc>
                <a:spcPct val="120000"/>
              </a:lnSpc>
            </a:pPr>
            <a:r>
              <a:rPr lang="en-GB" sz="2400" dirty="0" smtClean="0"/>
              <a:t>NB-LTE has NOT been fully evaluated, despite having &gt; 1 year notice</a:t>
            </a:r>
          </a:p>
          <a:p>
            <a:pPr lvl="1" algn="just">
              <a:lnSpc>
                <a:spcPct val="120000"/>
              </a:lnSpc>
            </a:pPr>
            <a:r>
              <a:rPr lang="en-GB" sz="2000" dirty="0" smtClean="0"/>
              <a:t>NB-LTE was first proposed to 3GPP GERAN in August 2015 in the last F2F meeting scheduled for the SI. It had not been raised in any of the preceding 9 F2F meetings or 13 </a:t>
            </a:r>
            <a:r>
              <a:rPr lang="en-GB" sz="2000" dirty="0" err="1" smtClean="0"/>
              <a:t>telcos</a:t>
            </a:r>
            <a:r>
              <a:rPr lang="en-GB" sz="2000" dirty="0" smtClean="0"/>
              <a:t> – despite the last </a:t>
            </a:r>
            <a:r>
              <a:rPr lang="en-GB" sz="2000" dirty="0" err="1" smtClean="0"/>
              <a:t>telco</a:t>
            </a:r>
            <a:r>
              <a:rPr lang="en-GB" sz="2000" dirty="0" smtClean="0"/>
              <a:t> only being 6 days before the document deadline for the last f2f </a:t>
            </a:r>
            <a:r>
              <a:rPr lang="en-GB" sz="2000" dirty="0" smtClean="0"/>
              <a:t>meeting</a:t>
            </a:r>
            <a:endParaRPr lang="en-GB" sz="2000" dirty="0" smtClean="0"/>
          </a:p>
          <a:p>
            <a:pPr algn="just">
              <a:lnSpc>
                <a:spcPct val="120000"/>
              </a:lnSpc>
            </a:pPr>
            <a:r>
              <a:rPr lang="en-GB" sz="2400" dirty="0" smtClean="0"/>
              <a:t>Agreeing a NB-LTE work item without a proper evaluation will lead to:</a:t>
            </a:r>
          </a:p>
          <a:p>
            <a:pPr lvl="1" algn="just">
              <a:lnSpc>
                <a:spcPct val="120000"/>
              </a:lnSpc>
            </a:pPr>
            <a:r>
              <a:rPr lang="en-GB" sz="2000" dirty="0" smtClean="0"/>
              <a:t>Companies not engaging properly to Study Items in terms of technical development &amp; evaluation</a:t>
            </a:r>
            <a:endParaRPr lang="en-GB" sz="2400" strike="sngStrike" dirty="0" smtClean="0">
              <a:solidFill>
                <a:srgbClr val="FF0000"/>
              </a:solidFill>
            </a:endParaRPr>
          </a:p>
          <a:p>
            <a:endParaRPr lang="en-GB" dirty="0"/>
          </a:p>
        </p:txBody>
      </p:sp>
    </p:spTree>
    <p:extLst>
      <p:ext uri="{BB962C8B-B14F-4D97-AF65-F5344CB8AC3E}">
        <p14:creationId xmlns:p14="http://schemas.microsoft.com/office/powerpoint/2010/main" val="22563463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What about further studies for NB-LTE in 3GPP?</a:t>
            </a:r>
            <a:endParaRPr lang="en-GB" dirty="0"/>
          </a:p>
        </p:txBody>
      </p:sp>
      <p:sp>
        <p:nvSpPr>
          <p:cNvPr id="3" name="Content Placeholder 2"/>
          <p:cNvSpPr>
            <a:spLocks noGrp="1"/>
          </p:cNvSpPr>
          <p:nvPr>
            <p:ph idx="1"/>
          </p:nvPr>
        </p:nvSpPr>
        <p:spPr>
          <a:xfrm>
            <a:off x="457200" y="1600200"/>
            <a:ext cx="7931224" cy="4525963"/>
          </a:xfrm>
        </p:spPr>
        <p:txBody>
          <a:bodyPr>
            <a:normAutofit lnSpcReduction="10000"/>
          </a:bodyPr>
          <a:lstStyle/>
          <a:p>
            <a:pPr algn="just">
              <a:lnSpc>
                <a:spcPct val="120000"/>
              </a:lnSpc>
            </a:pPr>
            <a:r>
              <a:rPr lang="en-GB" sz="2000" dirty="0" smtClean="0"/>
              <a:t>In principle, the co-sourcing operators have no problem with further studies for NB-LTE within 3GPP, but…</a:t>
            </a:r>
          </a:p>
          <a:p>
            <a:pPr algn="just">
              <a:lnSpc>
                <a:spcPct val="120000"/>
              </a:lnSpc>
            </a:pPr>
            <a:r>
              <a:rPr lang="en-GB" sz="2000" dirty="0" smtClean="0"/>
              <a:t>There is still a concern that NB-LTE meeting time would be allocated in RAN WGs in a way that affects the meeting time and offline time available for NB-</a:t>
            </a:r>
            <a:r>
              <a:rPr lang="en-GB" sz="2000" dirty="0" err="1" smtClean="0"/>
              <a:t>CIoT</a:t>
            </a:r>
            <a:r>
              <a:rPr lang="en-GB" sz="2000" dirty="0" smtClean="0"/>
              <a:t>, and this may impact the completion date of NB-</a:t>
            </a:r>
            <a:r>
              <a:rPr lang="en-GB" sz="2000" dirty="0" err="1" smtClean="0"/>
              <a:t>CIoT</a:t>
            </a:r>
            <a:r>
              <a:rPr lang="en-GB" sz="2000" dirty="0" smtClean="0"/>
              <a:t> </a:t>
            </a:r>
            <a:r>
              <a:rPr lang="en-GB" sz="2000" dirty="0" smtClean="0"/>
              <a:t>specifications</a:t>
            </a:r>
            <a:endParaRPr lang="en-GB" sz="2000" dirty="0" smtClean="0"/>
          </a:p>
          <a:p>
            <a:pPr algn="just">
              <a:lnSpc>
                <a:spcPct val="120000"/>
              </a:lnSpc>
            </a:pPr>
            <a:endParaRPr lang="en-GB" sz="1200" dirty="0" smtClean="0"/>
          </a:p>
          <a:p>
            <a:pPr algn="just">
              <a:lnSpc>
                <a:spcPct val="120000"/>
              </a:lnSpc>
            </a:pPr>
            <a:r>
              <a:rPr lang="en-GB" sz="2400" b="1" dirty="0" smtClean="0"/>
              <a:t>Any meeting time allocated to NB-LTE further studies at RAN#69 should be done in a way as to not impact the (online or offline) time required for progressing the NB C-IOT work item at RAN WG meetings scheduled for NB </a:t>
            </a:r>
            <a:r>
              <a:rPr lang="en-GB" sz="2400" b="1" dirty="0" err="1" smtClean="0"/>
              <a:t>CIoT</a:t>
            </a:r>
            <a:r>
              <a:rPr lang="en-GB" sz="2400" b="1" dirty="0" smtClean="0"/>
              <a:t> work</a:t>
            </a:r>
            <a:endParaRPr lang="en-GB" sz="2000" b="1" dirty="0" smtClean="0"/>
          </a:p>
          <a:p>
            <a:endParaRPr lang="en-GB" dirty="0"/>
          </a:p>
        </p:txBody>
      </p:sp>
    </p:spTree>
    <p:extLst>
      <p:ext uri="{BB962C8B-B14F-4D97-AF65-F5344CB8AC3E}">
        <p14:creationId xmlns:p14="http://schemas.microsoft.com/office/powerpoint/2010/main" val="42164908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 &amp; proposal</a:t>
            </a:r>
            <a:endParaRPr lang="en-GB" dirty="0"/>
          </a:p>
        </p:txBody>
      </p:sp>
      <p:sp>
        <p:nvSpPr>
          <p:cNvPr id="3" name="Content Placeholder 2"/>
          <p:cNvSpPr>
            <a:spLocks noGrp="1"/>
          </p:cNvSpPr>
          <p:nvPr>
            <p:ph idx="1"/>
          </p:nvPr>
        </p:nvSpPr>
        <p:spPr>
          <a:xfrm>
            <a:off x="457200" y="1600200"/>
            <a:ext cx="7931224" cy="4525963"/>
          </a:xfrm>
        </p:spPr>
        <p:txBody>
          <a:bodyPr>
            <a:normAutofit fontScale="92500" lnSpcReduction="10000"/>
          </a:bodyPr>
          <a:lstStyle/>
          <a:p>
            <a:pPr algn="just"/>
            <a:r>
              <a:rPr lang="en-GB" sz="2400" dirty="0" smtClean="0"/>
              <a:t>The co-sourcing mobile operators require a competitive cellular </a:t>
            </a:r>
            <a:r>
              <a:rPr lang="en-GB" sz="2400" dirty="0" err="1" smtClean="0"/>
              <a:t>IoT</a:t>
            </a:r>
            <a:r>
              <a:rPr lang="en-GB" sz="2400" dirty="0" smtClean="0"/>
              <a:t> solution to be specified by 3GPP as soon as possible, i.e. by March 2016, and within Rel-13.</a:t>
            </a:r>
          </a:p>
          <a:p>
            <a:pPr algn="just"/>
            <a:endParaRPr lang="en-GB" sz="2400" dirty="0" smtClean="0"/>
          </a:p>
          <a:p>
            <a:pPr algn="just">
              <a:spcAft>
                <a:spcPts val="600"/>
              </a:spcAft>
            </a:pPr>
            <a:r>
              <a:rPr lang="en-GB" sz="2400" dirty="0" smtClean="0"/>
              <a:t>To achieve the above requirement, the following is proposed:</a:t>
            </a:r>
          </a:p>
          <a:p>
            <a:pPr lvl="1" algn="just">
              <a:spcAft>
                <a:spcPts val="600"/>
              </a:spcAft>
            </a:pPr>
            <a:r>
              <a:rPr lang="en-GB" sz="2400" dirty="0" smtClean="0"/>
              <a:t>Approve the NB-</a:t>
            </a:r>
            <a:r>
              <a:rPr lang="en-GB" sz="2400" dirty="0" err="1" smtClean="0"/>
              <a:t>CIoT</a:t>
            </a:r>
            <a:r>
              <a:rPr lang="en-GB" sz="2400" dirty="0" smtClean="0"/>
              <a:t> work item at RAN#69 and focus on completion within the proposed schedule (inline with PCG decision).</a:t>
            </a:r>
          </a:p>
          <a:p>
            <a:pPr lvl="1" algn="just">
              <a:lnSpc>
                <a:spcPct val="120000"/>
              </a:lnSpc>
              <a:spcAft>
                <a:spcPts val="600"/>
              </a:spcAft>
            </a:pPr>
            <a:r>
              <a:rPr lang="en-GB" sz="2400" dirty="0" smtClean="0"/>
              <a:t>Any meeting time allocated to NB-LTE further studies at RAN#69 should be done in a way as to not impact the (online or offline) time required for progressing the NB CIOT work item at RAN WG meetings scheduled for NB </a:t>
            </a:r>
            <a:r>
              <a:rPr lang="en-GB" sz="2400" dirty="0" err="1" smtClean="0"/>
              <a:t>CIoT</a:t>
            </a:r>
            <a:r>
              <a:rPr lang="en-GB" sz="2400" dirty="0" smtClean="0"/>
              <a:t> work</a:t>
            </a:r>
            <a:endParaRPr lang="en-GB" sz="2400" dirty="0"/>
          </a:p>
        </p:txBody>
      </p:sp>
    </p:spTree>
    <p:extLst>
      <p:ext uri="{BB962C8B-B14F-4D97-AF65-F5344CB8AC3E}">
        <p14:creationId xmlns:p14="http://schemas.microsoft.com/office/powerpoint/2010/main" val="36248290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GB" dirty="0"/>
          </a:p>
        </p:txBody>
      </p:sp>
      <p:sp>
        <p:nvSpPr>
          <p:cNvPr id="3" name="Content Placeholder 2"/>
          <p:cNvSpPr>
            <a:spLocks noGrp="1"/>
          </p:cNvSpPr>
          <p:nvPr>
            <p:ph idx="1"/>
          </p:nvPr>
        </p:nvSpPr>
        <p:spPr/>
        <p:txBody>
          <a:bodyPr>
            <a:normAutofit/>
          </a:bodyPr>
          <a:lstStyle/>
          <a:p>
            <a:pPr marL="0" lvl="0" indent="0">
              <a:buNone/>
            </a:pPr>
            <a:r>
              <a:rPr lang="en-GB" sz="2000" dirty="0" smtClean="0"/>
              <a:t>[1] </a:t>
            </a:r>
            <a:r>
              <a:rPr lang="en-GB" sz="2000" u="sng" dirty="0" smtClean="0">
                <a:hlinkClick r:id="rId2"/>
              </a:rPr>
              <a:t>GP-140421</a:t>
            </a:r>
            <a:r>
              <a:rPr lang="en-GB" sz="2000" dirty="0" smtClean="0"/>
              <a:t>, “New Study Item on Cellular System Support for Ultra Low Complexity and Low Throughput Internet of Things (</a:t>
            </a:r>
            <a:r>
              <a:rPr lang="en-GB" sz="2000" dirty="0" err="1" smtClean="0"/>
              <a:t>FS_IoT_LC</a:t>
            </a:r>
            <a:r>
              <a:rPr lang="en-GB" sz="2000" dirty="0" smtClean="0"/>
              <a:t>) (revision of GP-140418)”, source VODAFONE Group Plc. GERAN#62.</a:t>
            </a:r>
          </a:p>
          <a:p>
            <a:pPr marL="0" indent="0">
              <a:buNone/>
            </a:pPr>
            <a:r>
              <a:rPr lang="en-GB" sz="2000" dirty="0" smtClean="0"/>
              <a:t>[2] RP-15xxxx, LS on the GSMA Mobile </a:t>
            </a:r>
            <a:r>
              <a:rPr lang="en-GB" sz="2000" dirty="0" err="1" smtClean="0"/>
              <a:t>IoT</a:t>
            </a:r>
            <a:r>
              <a:rPr lang="en-GB" sz="2000" dirty="0" smtClean="0"/>
              <a:t> initiative to improve time to market of licensed Low Power Use Case solutions operating in licensed spectrum.</a:t>
            </a:r>
            <a:endParaRPr lang="en-GB" sz="2000" dirty="0"/>
          </a:p>
        </p:txBody>
      </p:sp>
    </p:spTree>
    <p:extLst>
      <p:ext uri="{BB962C8B-B14F-4D97-AF65-F5344CB8AC3E}">
        <p14:creationId xmlns:p14="http://schemas.microsoft.com/office/powerpoint/2010/main" val="6748597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624</Words>
  <Application>Microsoft Office PowerPoint</Application>
  <PresentationFormat>On-screen Show (4:3)</PresentationFormat>
  <Paragraphs>42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Operators’ view on progressing Cellular IoT in TSG RAN</vt:lpstr>
      <vt:lpstr>Rationale for 3GPP studies</vt:lpstr>
      <vt:lpstr>Study conclusions</vt:lpstr>
      <vt:lpstr>What about Work Item for NB-LTE?</vt:lpstr>
      <vt:lpstr>What about further studies for NB-LTE in 3GPP?</vt:lpstr>
      <vt:lpstr>Conclusion &amp; proposal</vt:lpstr>
      <vt:lpstr>References</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 Frost, Vodafone4</dc:creator>
  <cp:lastModifiedBy>Tim Frost, Vodafone4</cp:lastModifiedBy>
  <cp:revision>34</cp:revision>
  <dcterms:created xsi:type="dcterms:W3CDTF">2015-09-01T12:40:31Z</dcterms:created>
  <dcterms:modified xsi:type="dcterms:W3CDTF">2015-09-08T14:55:47Z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