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2" r:id="rId6"/>
    <p:sldId id="263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/>
          <a:lstStyle/>
          <a:p>
            <a:r>
              <a:rPr lang="en-US" altLang="ko-KR" dirty="0" smtClean="0"/>
              <a:t>Time plan for the new SI proposal on LTE-based V2X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31640" y="4509120"/>
            <a:ext cx="6400800" cy="1060103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LG Electronics, CATT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404664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3GPP TSG RAN WG Meeting #68				  RP-150779</a:t>
            </a:r>
          </a:p>
          <a:p>
            <a:r>
              <a:rPr lang="en-US" altLang="ko-KR" dirty="0" err="1" smtClean="0"/>
              <a:t>Malmö</a:t>
            </a:r>
            <a:r>
              <a:rPr lang="en-US" altLang="ko-KR" dirty="0" smtClean="0"/>
              <a:t>, Sweden, June 15 - 18, 2015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1196752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Agenda item: 13.1.1</a:t>
            </a:r>
          </a:p>
          <a:p>
            <a:r>
              <a:rPr lang="en-US" altLang="ko-KR" dirty="0" smtClean="0"/>
              <a:t>Document for: Discussion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 objective in RP-150778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altLang="ko-KR" sz="2000" dirty="0" smtClean="0"/>
              <a:t>1) To </a:t>
            </a:r>
            <a:r>
              <a:rPr lang="en-US" altLang="ko-KR" sz="2000" dirty="0" smtClean="0"/>
              <a:t>define the evaluation methodology for LTE-based V2X </a:t>
            </a:r>
            <a:r>
              <a:rPr lang="en-US" altLang="ko-KR" sz="2000" dirty="0" smtClean="0"/>
              <a:t>services to </a:t>
            </a:r>
            <a:r>
              <a:rPr lang="en-US" altLang="ko-KR" sz="2000" dirty="0" smtClean="0"/>
              <a:t>compare the performance of different technical options, including the following aspects: [RAN1]</a:t>
            </a:r>
          </a:p>
          <a:p>
            <a:pPr>
              <a:buNone/>
            </a:pPr>
            <a:r>
              <a:rPr lang="en-US" altLang="ko-KR" sz="2000" dirty="0" smtClean="0"/>
              <a:t>	a) Deployment </a:t>
            </a:r>
            <a:r>
              <a:rPr lang="en-US" altLang="ko-KR" sz="2000" dirty="0" smtClean="0"/>
              <a:t>scenarios and </a:t>
            </a:r>
            <a:r>
              <a:rPr lang="en-US" altLang="ko-KR" sz="2000" dirty="0" smtClean="0"/>
              <a:t>channel </a:t>
            </a:r>
            <a:r>
              <a:rPr lang="en-US" altLang="ko-KR" sz="2000" dirty="0" smtClean="0"/>
              <a:t>models </a:t>
            </a:r>
            <a:r>
              <a:rPr lang="en-US" altLang="ko-KR" sz="2000" dirty="0" smtClean="0"/>
              <a:t>suitable </a:t>
            </a:r>
            <a:r>
              <a:rPr lang="en-US" altLang="ko-KR" sz="2000" dirty="0" smtClean="0"/>
              <a:t>for vehicular communications</a:t>
            </a:r>
          </a:p>
          <a:p>
            <a:pPr>
              <a:buNone/>
            </a:pPr>
            <a:r>
              <a:rPr lang="en-US" altLang="ko-KR" sz="2000" dirty="0" smtClean="0"/>
              <a:t>	b) Modeling </a:t>
            </a:r>
            <a:r>
              <a:rPr lang="en-US" altLang="ko-KR" sz="2000" dirty="0" smtClean="0"/>
              <a:t>of vehicle density and mobility and its impact on the physical layer operations and performance</a:t>
            </a:r>
          </a:p>
          <a:p>
            <a:pPr>
              <a:buNone/>
            </a:pPr>
            <a:r>
              <a:rPr lang="en-US" altLang="ko-KR" sz="2000" dirty="0" smtClean="0"/>
              <a:t>	c) Traffic </a:t>
            </a:r>
            <a:r>
              <a:rPr lang="en-US" altLang="ko-KR" sz="2000" dirty="0" smtClean="0"/>
              <a:t>models and performance metrics</a:t>
            </a:r>
          </a:p>
          <a:p>
            <a:pPr>
              <a:buNone/>
            </a:pPr>
            <a:r>
              <a:rPr lang="en-US" altLang="ko-KR" sz="2000" dirty="0" smtClean="0"/>
              <a:t>2) To </a:t>
            </a:r>
            <a:r>
              <a:rPr lang="en-US" altLang="ko-KR" sz="2000" dirty="0" smtClean="0"/>
              <a:t>analyze whether/to which extent the existing LTE systems can fulfill the requirements of LTE-based V2X [RAN1, RAN2, RAN3].</a:t>
            </a:r>
          </a:p>
          <a:p>
            <a:pPr>
              <a:buNone/>
            </a:pPr>
            <a:r>
              <a:rPr lang="en-US" altLang="ko-KR" sz="2000" dirty="0" smtClean="0"/>
              <a:t>3) To </a:t>
            </a:r>
            <a:r>
              <a:rPr lang="en-US" altLang="ko-KR" sz="2000" dirty="0" smtClean="0"/>
              <a:t>identify and evaluate technical options for enhancements to the physical layers, </a:t>
            </a:r>
            <a:r>
              <a:rPr lang="en-US" altLang="ko-KR" sz="2000" dirty="0" smtClean="0"/>
              <a:t>radio protocols</a:t>
            </a:r>
            <a:r>
              <a:rPr lang="en-US" altLang="ko-KR" sz="2000" dirty="0" smtClean="0"/>
              <a:t>, and RAN interfaces in LTE uplink, downlink, and </a:t>
            </a:r>
            <a:r>
              <a:rPr lang="en-US" altLang="ko-KR" sz="2000" dirty="0" err="1" smtClean="0"/>
              <a:t>sidelink</a:t>
            </a:r>
            <a:r>
              <a:rPr lang="en-US" altLang="ko-KR" sz="2000" dirty="0" smtClean="0"/>
              <a:t> to enable/facilitate LTE-based V2X services [RAN1, RAN2, RAN3]</a:t>
            </a:r>
          </a:p>
          <a:p>
            <a:pPr>
              <a:buNone/>
            </a:pPr>
            <a:endParaRPr lang="ko-KR" alt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TU proposal in RP-150778</a:t>
            </a:r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592" y="1412776"/>
            <a:ext cx="8173872" cy="4865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Time plan for RAN1</a:t>
            </a:r>
            <a:endParaRPr lang="ko-KR" altLang="en-US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</p:nvPr>
        </p:nvGraphicFramePr>
        <p:xfrm>
          <a:off x="457200" y="1382999"/>
          <a:ext cx="8229600" cy="53583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2472"/>
                <a:gridCol w="2232248"/>
                <a:gridCol w="4834880"/>
              </a:tblGrid>
              <a:tr h="688843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Q3/2015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RAN1#82 (1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Start discussing the evaluation methodology</a:t>
                      </a:r>
                      <a:endParaRPr lang="ko-KR" altLang="en-US" dirty="0"/>
                    </a:p>
                  </a:txBody>
                  <a:tcPr/>
                </a:tc>
              </a:tr>
              <a:tr h="688843">
                <a:tc rowSpan="2"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Q4/2015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RAN1#82bis (1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Conclude the evaluation methodology</a:t>
                      </a:r>
                      <a:endParaRPr lang="ko-KR" altLang="en-US" dirty="0"/>
                    </a:p>
                  </a:txBody>
                  <a:tcPr/>
                </a:tc>
              </a:tr>
              <a:tr h="68884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RAN1#83 (1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Start RAN1 level gap analysis with the initial evaluation results</a:t>
                      </a:r>
                      <a:endParaRPr lang="ko-KR" altLang="en-US" dirty="0"/>
                    </a:p>
                  </a:txBody>
                  <a:tcPr/>
                </a:tc>
              </a:tr>
              <a:tr h="688843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Q1/2016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RAN1#84 (2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Conclude RAN1 level gap analysis with updated evaluation results</a:t>
                      </a:r>
                    </a:p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Start discussing potential enhancement areas</a:t>
                      </a:r>
                      <a:endParaRPr lang="ko-KR" altLang="en-US" dirty="0"/>
                    </a:p>
                  </a:txBody>
                  <a:tcPr/>
                </a:tc>
              </a:tr>
              <a:tr h="688843">
                <a:tc rowSpan="2"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Q2/2016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RAN1#84bis (4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dirty="0" smtClean="0"/>
                        <a:t> 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Initial identification of enhancement options</a:t>
                      </a:r>
                    </a:p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Initial evaluation results of the options</a:t>
                      </a:r>
                      <a:endParaRPr lang="ko-KR" altLang="en-US" dirty="0"/>
                    </a:p>
                  </a:txBody>
                  <a:tcPr/>
                </a:tc>
              </a:tr>
              <a:tr h="68884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RAN1#85 (4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dirty="0" smtClean="0"/>
                        <a:t> 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Conclude the identification of enhancement options with updated evaluation results</a:t>
                      </a:r>
                    </a:p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Complete the study</a:t>
                      </a:r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Time plan for RAN2</a:t>
            </a:r>
            <a:endParaRPr lang="ko-KR" altLang="en-US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</p:nvPr>
        </p:nvGraphicFramePr>
        <p:xfrm>
          <a:off x="457200" y="1382999"/>
          <a:ext cx="8229600" cy="50840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2472"/>
                <a:gridCol w="2232248"/>
                <a:gridCol w="4834880"/>
              </a:tblGrid>
              <a:tr h="688843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Q3/2015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RAN2#91 (0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endParaRPr lang="ko-KR" altLang="en-US" dirty="0"/>
                    </a:p>
                  </a:txBody>
                  <a:tcPr/>
                </a:tc>
              </a:tr>
              <a:tr h="688843">
                <a:tc rowSpan="2"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Q4/2015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RAN2#91bis (0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endParaRPr lang="ko-KR" altLang="en-US" dirty="0"/>
                    </a:p>
                  </a:txBody>
                  <a:tcPr/>
                </a:tc>
              </a:tr>
              <a:tr h="68884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RAN2#92 (0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endParaRPr lang="ko-KR" altLang="en-US" dirty="0"/>
                    </a:p>
                  </a:txBody>
                  <a:tcPr/>
                </a:tc>
              </a:tr>
              <a:tr h="688843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Q1/2016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RAN2#93 (2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Start RAN2 level gap analysis potentially using the evaluation results in RAN1</a:t>
                      </a:r>
                    </a:p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Start discussing potential enhancement areas</a:t>
                      </a:r>
                      <a:endParaRPr lang="ko-KR" altLang="en-US" dirty="0"/>
                    </a:p>
                  </a:txBody>
                  <a:tcPr/>
                </a:tc>
              </a:tr>
              <a:tr h="688843">
                <a:tc rowSpan="2"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Q2/2016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RAN2#93bis (3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dirty="0" smtClean="0"/>
                        <a:t> 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Conclude RAN2 level gap analysis</a:t>
                      </a:r>
                    </a:p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Initial identification of enhancement options</a:t>
                      </a:r>
                      <a:endParaRPr lang="ko-KR" altLang="en-US" dirty="0"/>
                    </a:p>
                  </a:txBody>
                  <a:tcPr/>
                </a:tc>
              </a:tr>
              <a:tr h="68884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RAN2#94 (3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dirty="0" smtClean="0"/>
                        <a:t> 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Conclude the identification of enhancement options</a:t>
                      </a:r>
                    </a:p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Complete the study</a:t>
                      </a:r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Time plan for RAN3</a:t>
            </a:r>
            <a:endParaRPr lang="ko-KR" altLang="en-US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</p:nvPr>
        </p:nvGraphicFramePr>
        <p:xfrm>
          <a:off x="457200" y="1382999"/>
          <a:ext cx="8229600" cy="50840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2472"/>
                <a:gridCol w="2232248"/>
                <a:gridCol w="4834880"/>
              </a:tblGrid>
              <a:tr h="688843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Q3/2015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RAN3#89 (0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endParaRPr lang="ko-KR" altLang="en-US" dirty="0"/>
                    </a:p>
                  </a:txBody>
                  <a:tcPr/>
                </a:tc>
              </a:tr>
              <a:tr h="688843">
                <a:tc rowSpan="2"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Q4/2015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RAN3#89bis (0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endParaRPr lang="ko-KR" altLang="en-US" dirty="0"/>
                    </a:p>
                  </a:txBody>
                  <a:tcPr/>
                </a:tc>
              </a:tr>
              <a:tr h="68884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RAN3#90 (0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endParaRPr lang="ko-KR" altLang="en-US" dirty="0"/>
                    </a:p>
                  </a:txBody>
                  <a:tcPr/>
                </a:tc>
              </a:tr>
              <a:tr h="688843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Q1/2016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RAN3#91 (1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Start RAN3 level gap analysis potentially using the evaluation results in RAN1</a:t>
                      </a:r>
                    </a:p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Start discussing potential enhancement areas</a:t>
                      </a:r>
                      <a:endParaRPr lang="ko-KR" altLang="en-US" dirty="0"/>
                    </a:p>
                  </a:txBody>
                  <a:tcPr/>
                </a:tc>
              </a:tr>
              <a:tr h="688843">
                <a:tc rowSpan="2"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Q2/2016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RAN3#91bis (2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dirty="0" smtClean="0"/>
                        <a:t> 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Conclude RAN3 level gap analysis</a:t>
                      </a:r>
                    </a:p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Initial identification of enhancement options</a:t>
                      </a:r>
                      <a:endParaRPr lang="ko-KR" altLang="en-US" dirty="0"/>
                    </a:p>
                  </a:txBody>
                  <a:tcPr/>
                </a:tc>
              </a:tr>
              <a:tr h="68884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RAN3#92 (2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dirty="0" smtClean="0"/>
                        <a:t> 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Conclude the identification of enhancement options</a:t>
                      </a:r>
                    </a:p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Complete the study</a:t>
                      </a:r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329</Words>
  <Application>Microsoft Office PowerPoint</Application>
  <PresentationFormat>화면 슬라이드 쇼(4:3)</PresentationFormat>
  <Paragraphs>68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Time plan for the new SI proposal on LTE-based V2X</vt:lpstr>
      <vt:lpstr>SI objective in RP-150778</vt:lpstr>
      <vt:lpstr>TU proposal in RP-150778</vt:lpstr>
      <vt:lpstr>Time plan for RAN1</vt:lpstr>
      <vt:lpstr>Time plan for RAN2</vt:lpstr>
      <vt:lpstr>Time plan for RAN3</vt:lpstr>
    </vt:vector>
  </TitlesOfParts>
  <Company>R&amp;D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 plan for the new SI proposal on LTE-based V2X</dc:title>
  <dc:creator>Microsoft Corporation</dc:creator>
  <cp:lastModifiedBy>Hanbyul Seo</cp:lastModifiedBy>
  <cp:revision>10</cp:revision>
  <dcterms:created xsi:type="dcterms:W3CDTF">2006-10-05T04:04:58Z</dcterms:created>
  <dcterms:modified xsi:type="dcterms:W3CDTF">2015-06-09T04:33:33Z</dcterms:modified>
</cp:coreProperties>
</file>