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5" r:id="rId4"/>
    <p:sldId id="264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44" autoAdjust="0"/>
    <p:restoredTop sz="94660"/>
  </p:normalViewPr>
  <p:slideViewPr>
    <p:cSldViewPr>
      <p:cViewPr varScale="1">
        <p:scale>
          <a:sx n="93" d="100"/>
          <a:sy n="93" d="100"/>
        </p:scale>
        <p:origin x="906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20531-0E6D-43E9-96AE-92FE5A0662A6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51EDA-72CA-48DD-A474-7A255016D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1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8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794CA4-D937-4EE5-8677-E2C8B9453992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570305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Visio___2.vsdx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892033"/>
          </a:xfrm>
        </p:spPr>
        <p:txBody>
          <a:bodyPr>
            <a:normAutofit/>
          </a:bodyPr>
          <a:lstStyle/>
          <a:p>
            <a:r>
              <a:rPr lang="en-US" altLang="zh-CN" sz="2400" b="1" dirty="0" smtClean="0"/>
              <a:t>Motivation for New SI: </a:t>
            </a:r>
            <a:r>
              <a:rPr lang="en-US" altLang="zh-CN" sz="2400" b="1" dirty="0"/>
              <a:t>HSPA and LTE Joint Operation</a:t>
            </a:r>
            <a:endParaRPr lang="zh-CN" altLang="en-US" sz="24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759882"/>
            <a:ext cx="6400800" cy="521196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China Unicom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8304" y="195486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RP-150821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49492"/>
            <a:ext cx="3500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 smtClean="0"/>
              <a:t>3GPP TSG </a:t>
            </a:r>
            <a:r>
              <a:rPr lang="en-GB" altLang="zh-CN" b="1" dirty="0" smtClean="0"/>
              <a:t>RAN#68</a:t>
            </a:r>
            <a:endParaRPr lang="en-GB" altLang="zh-CN" b="1" dirty="0" smtClean="0"/>
          </a:p>
          <a:p>
            <a:r>
              <a:rPr lang="en-GB" altLang="zh-CN" b="1" dirty="0"/>
              <a:t>Malmö, Sweden, 15 - 18 June </a:t>
            </a:r>
            <a:r>
              <a:rPr lang="en-GB" altLang="zh-CN" b="1" dirty="0" smtClean="0"/>
              <a:t>2015</a:t>
            </a:r>
          </a:p>
          <a:p>
            <a:r>
              <a:rPr lang="en-GB" altLang="zh-CN" b="1" dirty="0" smtClean="0"/>
              <a:t>Document </a:t>
            </a:r>
            <a:r>
              <a:rPr lang="en-GB" altLang="zh-CN" b="1" dirty="0" smtClean="0"/>
              <a:t>for : approval</a:t>
            </a:r>
          </a:p>
          <a:p>
            <a:r>
              <a:rPr lang="en-GB" altLang="zh-CN" b="1" dirty="0" smtClean="0"/>
              <a:t>Agenda Item: 13.1.3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23478"/>
            <a:ext cx="7632700" cy="738081"/>
          </a:xfrm>
        </p:spPr>
        <p:txBody>
          <a:bodyPr lIns="121935" tIns="60968" rIns="121935" bIns="60968">
            <a:noAutofit/>
          </a:bodyPr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</a:rPr>
              <a:t>Motivation for </a:t>
            </a:r>
            <a:r>
              <a:rPr lang="en-US" altLang="zh-CN" sz="2800" dirty="0"/>
              <a:t>HSPA and LTE Joint Operation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403880" y="771550"/>
            <a:ext cx="8200568" cy="3064993"/>
          </a:xfrm>
          <a:prstGeom prst="rect">
            <a:avLst/>
          </a:prstGeom>
        </p:spPr>
        <p:txBody>
          <a:bodyPr/>
          <a:lstStyle/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kern="0" dirty="0" smtClean="0"/>
              <a:t>Limitations of existing mechanisms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Users </a:t>
            </a:r>
            <a:r>
              <a:rPr lang="en-US" altLang="zh-CN" sz="1400" dirty="0"/>
              <a:t>could only camp on and access to either LTE or HSPA, and users could be scheduled from one RAT to another RAT for inter-RAT load balance. 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The data rate is restricted by the available radio resource and the channel </a:t>
            </a:r>
            <a:r>
              <a:rPr lang="en-US" altLang="zh-CN" sz="1400" dirty="0" smtClean="0"/>
              <a:t>quality in single RAT.</a:t>
            </a:r>
            <a:endParaRPr lang="en-US" altLang="zh-CN" sz="1400" dirty="0"/>
          </a:p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kern="0" dirty="0" smtClean="0">
                <a:latin typeface="+mn-lt"/>
                <a:ea typeface="+mn-ea"/>
              </a:rPr>
              <a:t>Benefits of </a:t>
            </a:r>
            <a:r>
              <a:rPr lang="en-US" altLang="zh-CN" sz="1600" dirty="0"/>
              <a:t>HSPA and LTE Joint </a:t>
            </a:r>
            <a:r>
              <a:rPr lang="en-US" altLang="zh-CN" sz="1600" dirty="0" smtClean="0"/>
              <a:t>Operation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Joint operation of HSPA and LTE aims to achieve the benefits on capacity boosting in the existing spectrum</a:t>
            </a:r>
            <a:r>
              <a:rPr lang="en-US" altLang="zh-CN" sz="1400" dirty="0" smtClean="0"/>
              <a:t>.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DC-HSPA/3C-HSPA could provide </a:t>
            </a:r>
            <a:r>
              <a:rPr lang="en-US" altLang="zh-CN" sz="1400" dirty="0" smtClean="0"/>
              <a:t>42Mbps/63Mbps, </a:t>
            </a:r>
            <a:r>
              <a:rPr lang="en-US" altLang="zh-CN" sz="1400" dirty="0"/>
              <a:t>which is a competitive data rate of Cate 3 LTE terminal with 100Mbps in 20MHz bandwidth</a:t>
            </a:r>
            <a:r>
              <a:rPr lang="en-US" altLang="zh-CN" sz="1400" dirty="0" smtClean="0"/>
              <a:t>.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Solutions </a:t>
            </a:r>
            <a:r>
              <a:rPr lang="en-US" altLang="zh-CN" sz="1400" dirty="0"/>
              <a:t>of HSPA and LTE joint operation </a:t>
            </a:r>
            <a:r>
              <a:rPr lang="en-US" altLang="zh-CN" sz="1400" dirty="0" smtClean="0"/>
              <a:t>aims to improve </a:t>
            </a:r>
            <a:r>
              <a:rPr lang="en-US" altLang="zh-CN" sz="1400" dirty="0"/>
              <a:t>the robustness of mobility as well as maintain the high data rate experience of users. </a:t>
            </a:r>
            <a:endParaRPr lang="en-US" altLang="zh-CN" sz="1400" dirty="0" smtClean="0"/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It is beneficial for user enhancing mobility performance during the discussion of HSPA and LTE joint operation, </a:t>
            </a:r>
            <a:r>
              <a:rPr lang="en-US" altLang="zh-CN" sz="1400" dirty="0" err="1" smtClean="0"/>
              <a:t>e.g</a:t>
            </a:r>
            <a:r>
              <a:rPr lang="en-US" altLang="zh-CN" sz="1400" dirty="0" smtClean="0"/>
              <a:t>, </a:t>
            </a:r>
            <a:r>
              <a:rPr lang="en-US" altLang="zh-CN" sz="1400" dirty="0"/>
              <a:t>CS voice over UMTS while high data rate of PS service over </a:t>
            </a:r>
            <a:r>
              <a:rPr lang="en-US" altLang="zh-CN" sz="1400" dirty="0" smtClean="0"/>
              <a:t>LTE.</a:t>
            </a:r>
            <a:endParaRPr lang="en-US" altLang="zh-CN" sz="1400" dirty="0"/>
          </a:p>
        </p:txBody>
      </p:sp>
      <p:sp>
        <p:nvSpPr>
          <p:cNvPr id="63" name="Rectangle 2"/>
          <p:cNvSpPr>
            <a:spLocks noChangeArrowheads="1"/>
          </p:cNvSpPr>
          <p:nvPr/>
        </p:nvSpPr>
        <p:spPr bwMode="auto">
          <a:xfrm>
            <a:off x="539552" y="368918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" name="对象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137391"/>
              </p:ext>
            </p:extLst>
          </p:nvPr>
        </p:nvGraphicFramePr>
        <p:xfrm>
          <a:off x="417959" y="3948673"/>
          <a:ext cx="4010025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Visio" r:id="rId3" imgW="9991591" imgH="3152824" progId="Visio.Drawing.15">
                  <p:embed/>
                </p:oleObj>
              </mc:Choice>
              <mc:Fallback>
                <p:oleObj name="Visio" r:id="rId3" imgW="9991591" imgH="315282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959" y="3948673"/>
                        <a:ext cx="4010025" cy="126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" name="Rectangle 4"/>
          <p:cNvSpPr>
            <a:spLocks noChangeArrowheads="1"/>
          </p:cNvSpPr>
          <p:nvPr/>
        </p:nvSpPr>
        <p:spPr bwMode="auto">
          <a:xfrm>
            <a:off x="4788024" y="368918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" name="对象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154169"/>
              </p:ext>
            </p:extLst>
          </p:nvPr>
        </p:nvGraphicFramePr>
        <p:xfrm>
          <a:off x="4666431" y="3948673"/>
          <a:ext cx="4010025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Visio" r:id="rId5" imgW="9991591" imgH="3152824" progId="Visio.Drawing.15">
                  <p:embed/>
                </p:oleObj>
              </mc:Choice>
              <mc:Fallback>
                <p:oleObj name="Visio" r:id="rId5" imgW="9991591" imgH="3152824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6431" y="3948673"/>
                        <a:ext cx="4010025" cy="126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3118583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000" y="122400"/>
            <a:ext cx="8358052" cy="779451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 smtClean="0"/>
              <a:t>Proposal of a New SI</a:t>
            </a:r>
            <a:endParaRPr lang="en-US" sz="2400" dirty="0">
              <a:ea typeface="SimHei" pitchFamily="2" charset="-122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03880" y="771550"/>
            <a:ext cx="8200568" cy="3064993"/>
          </a:xfrm>
          <a:prstGeom prst="rect">
            <a:avLst/>
          </a:prstGeom>
        </p:spPr>
        <p:txBody>
          <a:bodyPr/>
          <a:lstStyle/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kern="0" dirty="0"/>
              <a:t>A</a:t>
            </a:r>
            <a:r>
              <a:rPr lang="en-GB" altLang="zh-CN" sz="1600" kern="0" dirty="0"/>
              <a:t> new study item led by RAN3 is proposed, with the following objective</a:t>
            </a:r>
            <a:r>
              <a:rPr lang="en-US" altLang="zh-CN" sz="1600" kern="0" dirty="0" smtClean="0"/>
              <a:t>s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Identify typical HSPA and LTE joint operation scenarios, such as joint operation of HSPA macro cell and LTE macro cell.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Study/Identify the possible solutions including architecture, PDCP and/or RLC function enhancements, RRC enhancement to support HSPA and LTE joint operation</a:t>
            </a:r>
            <a:r>
              <a:rPr lang="en-US" altLang="zh-CN" sz="1400" dirty="0" smtClean="0"/>
              <a:t>.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Identify potential architecture impacts for the support of signalling configurations of joint HSPA and LTE operation on both UP and CP.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Identify possible UP functionalities anchored in UMTS as data splitting only within PDCP and RLC layers.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Identify possible anchor-in-UMTS based RRC signalling configuration and mechanisms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218741956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055" descr="色条 拷贝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5141"/>
            <a:ext cx="9144000" cy="277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vivianting\Desktop\12341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195486"/>
            <a:ext cx="1152128" cy="68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2915816" y="2139702"/>
            <a:ext cx="331174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4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Thank you!</a:t>
            </a:r>
            <a:endParaRPr lang="zh-CN" altLang="en-US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</TotalTime>
  <Words>318</Words>
  <Application>Microsoft Office PowerPoint</Application>
  <PresentationFormat>全屏显示(16:9)</PresentationFormat>
  <Paragraphs>26</Paragraphs>
  <Slides>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SimHei</vt:lpstr>
      <vt:lpstr>宋体</vt:lpstr>
      <vt:lpstr>Arial</vt:lpstr>
      <vt:lpstr>Calibri</vt:lpstr>
      <vt:lpstr>Wingdings</vt:lpstr>
      <vt:lpstr>Office 主题</vt:lpstr>
      <vt:lpstr>Visio</vt:lpstr>
      <vt:lpstr>Motivation for New SI: HSPA and LTE Joint Operation</vt:lpstr>
      <vt:lpstr>Motivation for HSPA and LTE Joint Operation</vt:lpstr>
      <vt:lpstr>Proposal of a New SI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Study Item Proposal: Study on Interference cancelation for spectrum refarming HSPA and LTE joint operation</dc:title>
  <dc:creator/>
  <cp:lastModifiedBy>China Unicom</cp:lastModifiedBy>
  <cp:revision>20</cp:revision>
  <dcterms:created xsi:type="dcterms:W3CDTF">2014-11-13T03:15:41Z</dcterms:created>
  <dcterms:modified xsi:type="dcterms:W3CDTF">2015-06-09T13:56:26Z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1423642045</vt:lpwstr>
  </property>
</Properties>
</file>