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158" autoAdjust="0"/>
  </p:normalViewPr>
  <p:slideViewPr>
    <p:cSldViewPr snapToGrid="0" snapToObjects="1">
      <p:cViewPr varScale="1">
        <p:scale>
          <a:sx n="107" d="100"/>
          <a:sy n="107" d="100"/>
        </p:scale>
        <p:origin x="-14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Qualcomm, DoCoMo, Ericsson, MediaTek, Huawei, HiSilicon, </a:t>
            </a:r>
            <a:r>
              <a:rPr lang="en-US" sz="2400" smtClean="0"/>
              <a:t>Deutsche </a:t>
            </a:r>
            <a:r>
              <a:rPr lang="en-US" sz="2400" smtClean="0"/>
              <a:t>Telekom, NEC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RP</a:t>
            </a:r>
            <a:r>
              <a:rPr lang="en-US" sz="2400" dirty="0" smtClean="0"/>
              <a:t>-142253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Proposed approval 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000" dirty="0" smtClean="0"/>
              <a:t>RAN1</a:t>
            </a:r>
          </a:p>
          <a:p>
            <a:pPr lvl="1"/>
            <a:r>
              <a:rPr lang="en-US" sz="1800" b="1" dirty="0" smtClean="0"/>
              <a:t>LTE </a:t>
            </a:r>
            <a:r>
              <a:rPr lang="en-US" sz="1800" b="1" dirty="0"/>
              <a:t>CA </a:t>
            </a:r>
            <a:r>
              <a:rPr lang="en-US" sz="1800" b="1" dirty="0" smtClean="0"/>
              <a:t>&gt;5 carriers</a:t>
            </a:r>
          </a:p>
          <a:p>
            <a:pPr lvl="2"/>
            <a:r>
              <a:rPr lang="en-US" sz="1600" dirty="0" smtClean="0"/>
              <a:t>Up to 32 carriers</a:t>
            </a:r>
          </a:p>
          <a:p>
            <a:pPr lvl="1"/>
            <a:r>
              <a:rPr lang="en-US" sz="1800" b="1" dirty="0" smtClean="0"/>
              <a:t>LTE D2D enhancements</a:t>
            </a:r>
          </a:p>
          <a:p>
            <a:pPr lvl="2"/>
            <a:r>
              <a:rPr lang="en-US" sz="1600" dirty="0">
                <a:solidFill>
                  <a:srgbClr val="000000"/>
                </a:solidFill>
              </a:rPr>
              <a:t>Include TR phase with radio requirements for V2V</a:t>
            </a:r>
          </a:p>
          <a:p>
            <a:pPr lvl="1"/>
            <a:r>
              <a:rPr lang="en-US" sz="1800" b="1" dirty="0" smtClean="0">
                <a:solidFill>
                  <a:srgbClr val="000000"/>
                </a:solidFill>
              </a:rPr>
              <a:t>Enhanced MU</a:t>
            </a:r>
          </a:p>
          <a:p>
            <a:pPr lvl="2"/>
            <a:r>
              <a:rPr lang="en-US" sz="1600" dirty="0">
                <a:solidFill>
                  <a:srgbClr val="000000"/>
                </a:solidFill>
              </a:rPr>
              <a:t>O</a:t>
            </a:r>
            <a:r>
              <a:rPr lang="en-US" sz="1600" dirty="0" smtClean="0">
                <a:solidFill>
                  <a:srgbClr val="000000"/>
                </a:solidFill>
              </a:rPr>
              <a:t>nly </a:t>
            </a:r>
            <a:r>
              <a:rPr lang="en-US" sz="1600" dirty="0" smtClean="0"/>
              <a:t>m</a:t>
            </a:r>
            <a:r>
              <a:rPr lang="en-US" sz="1600" dirty="0" smtClean="0"/>
              <a:t>ulti</a:t>
            </a:r>
            <a:r>
              <a:rPr lang="en-US" sz="1600" dirty="0"/>
              <a:t>-user superposition coding in power domain (</a:t>
            </a:r>
            <a:r>
              <a:rPr lang="en-US" sz="1600" dirty="0" err="1"/>
              <a:t>ie</a:t>
            </a:r>
            <a:r>
              <a:rPr lang="en-US" sz="1600" dirty="0"/>
              <a:t> same </a:t>
            </a:r>
            <a:r>
              <a:rPr lang="en-US" sz="1600" dirty="0" err="1"/>
              <a:t>precoder</a:t>
            </a:r>
            <a:r>
              <a:rPr lang="en-US" sz="1600" dirty="0"/>
              <a:t> is used for both UEs)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2"/>
            <a:r>
              <a:rPr lang="en-US" sz="1600" dirty="0" smtClean="0">
                <a:solidFill>
                  <a:srgbClr val="000000"/>
                </a:solidFill>
              </a:rPr>
              <a:t>SI only in Rel-13</a:t>
            </a:r>
            <a:endParaRPr lang="en-US" sz="1600" dirty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2000" dirty="0" smtClean="0"/>
              <a:t>RAN2 &amp; RAN4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No </a:t>
            </a:r>
            <a:r>
              <a:rPr lang="en-US" sz="1800" dirty="0">
                <a:solidFill>
                  <a:srgbClr val="FF0000"/>
                </a:solidFill>
              </a:rPr>
              <a:t>proposal is made in this </a:t>
            </a:r>
            <a:r>
              <a:rPr lang="en-US" sz="1800" dirty="0" smtClean="0">
                <a:solidFill>
                  <a:srgbClr val="FF0000"/>
                </a:solidFill>
              </a:rPr>
              <a:t>WF</a:t>
            </a:r>
          </a:p>
          <a:p>
            <a:pPr lvl="1"/>
            <a:endParaRPr lang="en-US" sz="1800" b="1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250328"/>
              </p:ext>
            </p:extLst>
          </p:nvPr>
        </p:nvGraphicFramePr>
        <p:xfrm>
          <a:off x="138048" y="181075"/>
          <a:ext cx="8571663" cy="6097309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2447791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  <a:gridCol w="382742"/>
              </a:tblGrid>
              <a:tr h="329143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b="1" dirty="0" smtClean="0">
                          <a:solidFill>
                            <a:srgbClr val="FF0000"/>
                          </a:solidFill>
                        </a:rPr>
                        <a:t>Q1</a:t>
                      </a:r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b="1" dirty="0" smtClean="0">
                          <a:solidFill>
                            <a:srgbClr val="FF0000"/>
                          </a:solidFill>
                        </a:rPr>
                        <a:t>Q2</a:t>
                      </a:r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50" b="1" dirty="0" smtClean="0">
                          <a:solidFill>
                            <a:srgbClr val="FF0000"/>
                          </a:solidFill>
                        </a:rPr>
                        <a:t>Q3</a:t>
                      </a:r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960">
                <a:tc>
                  <a:txBody>
                    <a:bodyPr/>
                    <a:lstStyle/>
                    <a:p>
                      <a:endParaRPr lang="en-US" sz="10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R1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R2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R1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R2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R1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R2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R1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R2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available</a:t>
                      </a:r>
                      <a:endParaRPr 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7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CA enhancements 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.37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3.5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D2D enhancements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Enhanced MU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LTE-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WiFi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aggr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LTE-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WiFi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mobility 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enh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.25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eDRX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MDT for VoLTE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Idle mode distr. 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multicarr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Latency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Single Cell PTM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UL Bearer Split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UL 64QAM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4X RX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CRS IC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MMSE IRC Rx for LTE BS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971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LTE for high speed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rgbClr r="0" g="0" b="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7627" y="6494057"/>
            <a:ext cx="8482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TUs to be finalized as part of specific SI/WI discussion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77013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8606</TotalTime>
  <Words>267</Words>
  <Application>Microsoft Macintosh PowerPoint</Application>
  <PresentationFormat>On-screen Show (4:3)</PresentationFormat>
  <Paragraphs>141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RAN #66 approval</vt:lpstr>
      <vt:lpstr>Proposed approval – LTE items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Qualcomm Casaccia v7</cp:lastModifiedBy>
  <cp:revision>91</cp:revision>
  <dcterms:created xsi:type="dcterms:W3CDTF">2014-11-25T09:37:20Z</dcterms:created>
  <dcterms:modified xsi:type="dcterms:W3CDTF">2014-12-10T19:30:47Z</dcterms:modified>
</cp:coreProperties>
</file>