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51" r:id="rId2"/>
  </p:sldMasterIdLst>
  <p:notesMasterIdLst>
    <p:notesMasterId r:id="rId12"/>
  </p:notesMasterIdLst>
  <p:handoutMasterIdLst>
    <p:handoutMasterId r:id="rId13"/>
  </p:handoutMasterIdLst>
  <p:sldIdLst>
    <p:sldId id="613" r:id="rId3"/>
    <p:sldId id="660" r:id="rId4"/>
    <p:sldId id="666" r:id="rId5"/>
    <p:sldId id="670" r:id="rId6"/>
    <p:sldId id="671" r:id="rId7"/>
    <p:sldId id="669" r:id="rId8"/>
    <p:sldId id="565" r:id="rId9"/>
    <p:sldId id="667" r:id="rId10"/>
    <p:sldId id="668" r:id="rId11"/>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30" autoAdjust="0"/>
    <p:restoredTop sz="93924" autoAdjust="0"/>
  </p:normalViewPr>
  <p:slideViewPr>
    <p:cSldViewPr snapToGrid="0" snapToObjects="1">
      <p:cViewPr varScale="1">
        <p:scale>
          <a:sx n="97" d="100"/>
          <a:sy n="97" d="100"/>
        </p:scale>
        <p:origin x="354" y="90"/>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12/2/2014</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t>1</a:t>
            </a:fld>
            <a:endParaRPr lang="en-US" dirty="0"/>
          </a:p>
        </p:txBody>
      </p:sp>
    </p:spTree>
    <p:extLst>
      <p:ext uri="{BB962C8B-B14F-4D97-AF65-F5344CB8AC3E}">
        <p14:creationId xmlns:p14="http://schemas.microsoft.com/office/powerpoint/2010/main" val="737123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solidFill>
                  <a:prstClr val="black"/>
                </a:solidFill>
                <a:latin typeface="Calibri"/>
              </a:rPr>
              <a:pPr/>
              <a:t>7</a:t>
            </a:fld>
            <a:endParaRPr lang="en-US" dirty="0">
              <a:solidFill>
                <a:prstClr val="black"/>
              </a:solidFill>
              <a:latin typeface="Calibri"/>
            </a:endParaRPr>
          </a:p>
        </p:txBody>
      </p:sp>
    </p:spTree>
    <p:extLst>
      <p:ext uri="{BB962C8B-B14F-4D97-AF65-F5344CB8AC3E}">
        <p14:creationId xmlns:p14="http://schemas.microsoft.com/office/powerpoint/2010/main" val="1113897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smtClean="0">
                  <a:solidFill>
                    <a:schemeClr val="bg1"/>
                  </a:solidFill>
                  <a:latin typeface="Qualcomm Office Regular" pitchFamily="34" charset="0"/>
                </a:rPr>
                <a:t>Qualcomm is a trademark of Qualcomm Incorporated, registered in the United States and other countries. </a:t>
              </a:r>
              <a:br>
                <a:rPr lang="en-US" sz="1000" spc="10" baseline="0" dirty="0" smtClean="0">
                  <a:solidFill>
                    <a:schemeClr val="bg1"/>
                  </a:solidFill>
                  <a:latin typeface="Qualcomm Office Regular" pitchFamily="34" charset="0"/>
                </a:rPr>
              </a:br>
              <a:r>
                <a:rPr lang="en-US" sz="1000" spc="10"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10" baseline="0" dirty="0" smtClean="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smtClean="0">
                  <a:solidFill>
                    <a:srgbClr val="FFFFFF"/>
                  </a:solidFill>
                  <a:latin typeface="Qualcomm Office Bold" pitchFamily="34" charset="0"/>
                  <a:ea typeface="+mj-ea"/>
                  <a:cs typeface="Arial" pitchFamily="34" charset="0"/>
                </a:rPr>
                <a:t>Thank you</a:t>
              </a:r>
              <a:endParaRPr lang="en-US" sz="5400" kern="1200" baseline="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This will be the subtitle line here check it out</a:t>
            </a:r>
            <a:endParaRPr lang="en-US" dirty="0"/>
          </a:p>
        </p:txBody>
      </p:sp>
    </p:spTree>
    <p:extLst>
      <p:ext uri="{BB962C8B-B14F-4D97-AF65-F5344CB8AC3E}">
        <p14:creationId xmlns:p14="http://schemas.microsoft.com/office/powerpoint/2010/main" val="34874471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357614806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69843951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smtClean="0">
                  <a:solidFill>
                    <a:srgbClr val="FFFFFF"/>
                  </a:solidFill>
                  <a:cs typeface="Arial" pitchFamily="34" charset="0"/>
                </a:rPr>
                <a:t>For more information on Qualcomm, visit us at: </a:t>
              </a:r>
              <a:br>
                <a:rPr lang="en-US" sz="2000" dirty="0" smtClean="0">
                  <a:solidFill>
                    <a:srgbClr val="FFFFFF"/>
                  </a:solidFill>
                  <a:cs typeface="Arial" pitchFamily="34" charset="0"/>
                </a:rPr>
              </a:br>
              <a:r>
                <a:rPr lang="en-US" sz="2000" dirty="0" smtClean="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smtClean="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smtClean="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smtClean="0">
                  <a:solidFill>
                    <a:srgbClr val="FFFFFF"/>
                  </a:solidFill>
                  <a:latin typeface="Qualcomm Office Regular" pitchFamily="34" charset="0"/>
                </a:rPr>
                <a:t>QCT</a:t>
              </a:r>
              <a:r>
                <a:rPr sz="1000" spc="10" dirty="0" smtClean="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smtClean="0">
                  <a:solidFill>
                    <a:srgbClr val="FFFFFF"/>
                  </a:solidFill>
                  <a:latin typeface="Qualcomm Office Bold" pitchFamily="34" charset="0"/>
                  <a:ea typeface="+mj-ea"/>
                  <a:cs typeface="Arial" pitchFamily="34" charset="0"/>
                </a:rPr>
                <a:t>Thank you</a:t>
              </a:r>
              <a:endParaRPr lang="en-US" sz="540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smtClean="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This will be the subtitle line here check it out</a:t>
            </a:r>
            <a:endParaRPr lang="en-US" dirty="0"/>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marL="342900" lvl="1" indent="-342900" algn="l" defTabSz="914400" rtl="0" eaLnBrk="1" latinLnBrk="0" hangingPunct="1">
              <a:lnSpc>
                <a:spcPct val="95000"/>
              </a:lnSpc>
              <a:spcBef>
                <a:spcPct val="20000"/>
              </a:spcBef>
              <a:buFontTx/>
              <a:buBlip>
                <a:blip r:embed="rId2"/>
              </a:buBlip>
            </a:pPr>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6"/>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fld id="{0A607DED-8B1E-49A6-A07A-F6DE68304C82}" type="slidenum">
              <a:rPr lang="en-US" sz="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265176" y="1988094"/>
            <a:ext cx="7434720" cy="1138773"/>
          </a:xfrm>
        </p:spPr>
        <p:txBody>
          <a:bodyPr/>
          <a:lstStyle/>
          <a:p>
            <a:r>
              <a:rPr lang="en-US" sz="4000" dirty="0" smtClean="0"/>
              <a:t>Enhanced LTE D2D Proximity </a:t>
            </a:r>
            <a:r>
              <a:rPr lang="en-US" sz="4000" dirty="0"/>
              <a:t>Services: </a:t>
            </a:r>
            <a:r>
              <a:rPr lang="en-US" sz="4000" dirty="0" smtClean="0"/>
              <a:t>Release 13 </a:t>
            </a:r>
            <a:r>
              <a:rPr lang="en-US" sz="4000" smtClean="0"/>
              <a:t>D2D WI</a:t>
            </a:r>
            <a:endParaRPr lang="en-US" sz="4000" dirty="0"/>
          </a:p>
        </p:txBody>
      </p:sp>
      <p:sp>
        <p:nvSpPr>
          <p:cNvPr id="2" name="Subtitle 1"/>
          <p:cNvSpPr>
            <a:spLocks noGrp="1"/>
          </p:cNvSpPr>
          <p:nvPr>
            <p:ph type="subTitle" idx="1"/>
          </p:nvPr>
        </p:nvSpPr>
        <p:spPr>
          <a:xfrm>
            <a:off x="265176" y="122503"/>
            <a:ext cx="6903720" cy="1754326"/>
          </a:xfrm>
        </p:spPr>
        <p:txBody>
          <a:bodyPr/>
          <a:lstStyle/>
          <a:p>
            <a:r>
              <a:rPr lang="en-US" sz="2400" dirty="0"/>
              <a:t>3GPP TSG RAN #</a:t>
            </a:r>
            <a:r>
              <a:rPr lang="en-US" sz="2400" dirty="0" smtClean="0"/>
              <a:t>66</a:t>
            </a:r>
            <a:endParaRPr lang="en-US" sz="2400" dirty="0"/>
          </a:p>
          <a:p>
            <a:r>
              <a:rPr lang="en-GB" sz="2400" dirty="0"/>
              <a:t>Maui, USA, 8-11 December </a:t>
            </a:r>
            <a:r>
              <a:rPr lang="en-GB" sz="2400" dirty="0" smtClean="0"/>
              <a:t>2014</a:t>
            </a:r>
            <a:r>
              <a:rPr lang="en-US" sz="2400" dirty="0" smtClean="0"/>
              <a:t>, Maui, USA</a:t>
            </a:r>
            <a:endParaRPr lang="en-US" sz="2400" dirty="0"/>
          </a:p>
          <a:p>
            <a:endParaRPr lang="en-US" sz="2400" dirty="0"/>
          </a:p>
          <a:p>
            <a:r>
              <a:rPr lang="en-US" sz="2400" dirty="0"/>
              <a:t>Agenda Item  14.1.1</a:t>
            </a:r>
          </a:p>
          <a:p>
            <a:endParaRPr lang="en-US" sz="2400" dirty="0"/>
          </a:p>
        </p:txBody>
      </p:sp>
      <p:sp>
        <p:nvSpPr>
          <p:cNvPr id="4" name="Subtitle 11"/>
          <p:cNvSpPr txBox="1">
            <a:spLocks/>
          </p:cNvSpPr>
          <p:nvPr/>
        </p:nvSpPr>
        <p:spPr bwMode="gray">
          <a:xfrm>
            <a:off x="9998614" y="209508"/>
            <a:ext cx="2008840" cy="37446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2"/>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2"/>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2"/>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en-US" sz="2000" b="1" dirty="0" smtClean="0"/>
              <a:t>RP-141905</a:t>
            </a:r>
            <a:endParaRPr lang="en-US" sz="2000" b="1" dirty="0" smtClean="0"/>
          </a:p>
        </p:txBody>
      </p:sp>
    </p:spTree>
    <p:extLst>
      <p:ext uri="{BB962C8B-B14F-4D97-AF65-F5344CB8AC3E}">
        <p14:creationId xmlns:p14="http://schemas.microsoft.com/office/powerpoint/2010/main" val="181939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8997" y="1596474"/>
            <a:ext cx="11430000" cy="4801314"/>
          </a:xfrm>
        </p:spPr>
        <p:txBody>
          <a:bodyPr/>
          <a:lstStyle/>
          <a:p>
            <a:pPr marL="342900" indent="-342900">
              <a:buFont typeface="Arial" panose="020B0604020202020204" pitchFamily="34" charset="0"/>
              <a:buChar char="•"/>
            </a:pPr>
            <a:r>
              <a:rPr lang="en-US" sz="2000" dirty="0">
                <a:solidFill>
                  <a:schemeClr val="tx1"/>
                </a:solidFill>
              </a:rPr>
              <a:t>Rel-12 RAN WI on Proximity Services opened in March 2014 covering</a:t>
            </a:r>
          </a:p>
          <a:p>
            <a:pPr lvl="2"/>
            <a:r>
              <a:rPr lang="en-US" sz="1600" dirty="0"/>
              <a:t>D2D discovery for in network </a:t>
            </a:r>
          </a:p>
          <a:p>
            <a:pPr lvl="2"/>
            <a:r>
              <a:rPr lang="en-US" sz="1600" dirty="0"/>
              <a:t>D2D  broadcast communication for both in network and out of network coverage</a:t>
            </a:r>
          </a:p>
          <a:p>
            <a:pPr lvl="2"/>
            <a:r>
              <a:rPr lang="en-US" sz="1600" dirty="0" smtClean="0"/>
              <a:t>RAN1 &amp; RAN2 parts should close in December 2014, extension for RAN4</a:t>
            </a:r>
            <a:endParaRPr lang="en-US" sz="1600" dirty="0"/>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solidFill>
                  <a:schemeClr val="tx1"/>
                </a:solidFill>
              </a:rPr>
              <a:t>Rel-13 </a:t>
            </a:r>
            <a:r>
              <a:rPr lang="en-US" sz="2000" dirty="0">
                <a:solidFill>
                  <a:schemeClr val="tx1"/>
                </a:solidFill>
              </a:rPr>
              <a:t>SA2</a:t>
            </a:r>
            <a:r>
              <a:rPr lang="en-US" sz="2000" dirty="0" smtClean="0">
                <a:solidFill>
                  <a:schemeClr val="tx1"/>
                </a:solidFill>
              </a:rPr>
              <a:t> </a:t>
            </a:r>
            <a:r>
              <a:rPr lang="en-US" sz="2000" dirty="0">
                <a:solidFill>
                  <a:schemeClr val="tx1"/>
                </a:solidFill>
              </a:rPr>
              <a:t>WI on Enhanced Proximity Services opened in June 2014</a:t>
            </a:r>
          </a:p>
          <a:p>
            <a:pPr lvl="2" hangingPunct="0"/>
            <a:r>
              <a:rPr lang="en-GB" sz="1600" dirty="0" smtClean="0"/>
              <a:t>ProSe </a:t>
            </a:r>
            <a:r>
              <a:rPr lang="en-GB" sz="1600" dirty="0"/>
              <a:t>Direct Discovery for Public Safety use;</a:t>
            </a:r>
            <a:endParaRPr lang="en-US" sz="1600" dirty="0"/>
          </a:p>
          <a:p>
            <a:pPr lvl="2" hangingPunct="0"/>
            <a:r>
              <a:rPr lang="en-GB" sz="1600" dirty="0"/>
              <a:t>Support for model B ProSe Direct Discovery for all use cases (i.e. open and restricted);</a:t>
            </a:r>
            <a:endParaRPr lang="en-US" sz="1600" dirty="0"/>
          </a:p>
          <a:p>
            <a:pPr lvl="2" hangingPunct="0"/>
            <a:r>
              <a:rPr lang="en-GB" sz="1600" dirty="0" smtClean="0"/>
              <a:t>Status </a:t>
            </a:r>
            <a:r>
              <a:rPr lang="en-GB" sz="1600" dirty="0"/>
              <a:t>determination and reporting, including location status, Presence status, Group </a:t>
            </a:r>
            <a:r>
              <a:rPr lang="en-GB" sz="1600" dirty="0" smtClean="0"/>
              <a:t>status</a:t>
            </a:r>
            <a:endParaRPr lang="en-US" sz="1600" dirty="0"/>
          </a:p>
          <a:p>
            <a:pPr lvl="2" hangingPunct="0"/>
            <a:r>
              <a:rPr lang="en-GB" sz="1600" dirty="0"/>
              <a:t>ProSe </a:t>
            </a:r>
            <a:r>
              <a:rPr lang="en-GB" sz="1600" dirty="0" smtClean="0"/>
              <a:t>UE-UE relays and UE-Network </a:t>
            </a:r>
            <a:r>
              <a:rPr lang="en-GB" sz="1600" dirty="0"/>
              <a:t>relays for Public Safety use; </a:t>
            </a:r>
            <a:endParaRPr lang="en-US" sz="1600" dirty="0"/>
          </a:p>
          <a:p>
            <a:pPr lvl="2" hangingPunct="0"/>
            <a:r>
              <a:rPr lang="en-GB" sz="1600" dirty="0" smtClean="0"/>
              <a:t>ProSe </a:t>
            </a:r>
            <a:r>
              <a:rPr lang="en-GB" sz="1600" dirty="0"/>
              <a:t>Direct Communication one-to-one for Public Safety use;</a:t>
            </a:r>
            <a:endParaRPr lang="en-US" sz="1600" dirty="0"/>
          </a:p>
          <a:p>
            <a:pPr lvl="2" hangingPunct="0"/>
            <a:r>
              <a:rPr lang="en-GB" sz="1600" dirty="0"/>
              <a:t>Requirements for service continuity and </a:t>
            </a:r>
            <a:r>
              <a:rPr lang="en-GB" sz="1600" dirty="0" err="1"/>
              <a:t>QoS</a:t>
            </a:r>
            <a:r>
              <a:rPr lang="en-GB" sz="1600" dirty="0"/>
              <a:t>/priority/pre-emption of ProSe Direct </a:t>
            </a:r>
            <a:r>
              <a:rPr lang="en-GB" sz="1600" dirty="0" smtClean="0"/>
              <a:t>Communication</a:t>
            </a:r>
            <a:endParaRPr lang="en-US" sz="1600" dirty="0"/>
          </a:p>
          <a:p>
            <a:pPr lvl="2"/>
            <a:r>
              <a:rPr lang="en-GB" sz="1600" dirty="0" smtClean="0"/>
              <a:t>Proximity </a:t>
            </a:r>
            <a:r>
              <a:rPr lang="en-GB" sz="1600" dirty="0"/>
              <a:t>estimation e.g. how near or how far a discovered UE is from the discovering UE. </a:t>
            </a:r>
            <a:endParaRPr lang="en-GB" sz="1600" dirty="0" smtClean="0"/>
          </a:p>
          <a:p>
            <a:pPr lvl="1">
              <a:buFont typeface="Arial" panose="020B0604020202020204" pitchFamily="34" charset="0"/>
              <a:buChar char="•"/>
            </a:pPr>
            <a:endParaRPr lang="en-US" dirty="0" smtClean="0"/>
          </a:p>
          <a:p>
            <a:pPr marL="342900" indent="-342900">
              <a:buFont typeface="Arial" pitchFamily="34" charset="0"/>
              <a:buChar char="•"/>
            </a:pPr>
            <a:r>
              <a:rPr lang="en-US" sz="2000" dirty="0" smtClean="0">
                <a:solidFill>
                  <a:schemeClr val="tx1"/>
                </a:solidFill>
              </a:rPr>
              <a:t>Rel-13 </a:t>
            </a:r>
            <a:r>
              <a:rPr lang="en-US" sz="2000" dirty="0">
                <a:solidFill>
                  <a:schemeClr val="tx1"/>
                </a:solidFill>
              </a:rPr>
              <a:t>SA1</a:t>
            </a:r>
            <a:r>
              <a:rPr lang="en-US" sz="2000" dirty="0" smtClean="0">
                <a:solidFill>
                  <a:schemeClr val="tx1"/>
                </a:solidFill>
              </a:rPr>
              <a:t> </a:t>
            </a:r>
            <a:r>
              <a:rPr lang="en-US" sz="2000" dirty="0">
                <a:solidFill>
                  <a:schemeClr val="tx1"/>
                </a:solidFill>
              </a:rPr>
              <a:t>WI on Enhanced Proximity Services </a:t>
            </a:r>
            <a:r>
              <a:rPr lang="en-US" sz="2000" dirty="0" smtClean="0">
                <a:solidFill>
                  <a:schemeClr val="tx1"/>
                </a:solidFill>
              </a:rPr>
              <a:t>completed </a:t>
            </a:r>
            <a:r>
              <a:rPr lang="en-US" sz="2000" dirty="0">
                <a:solidFill>
                  <a:schemeClr val="tx1"/>
                </a:solidFill>
              </a:rPr>
              <a:t>in </a:t>
            </a:r>
            <a:r>
              <a:rPr lang="en-US" sz="2000" dirty="0" smtClean="0">
                <a:solidFill>
                  <a:schemeClr val="tx1"/>
                </a:solidFill>
              </a:rPr>
              <a:t>Aug 2014</a:t>
            </a:r>
            <a:endParaRPr lang="en-US" sz="2000" dirty="0">
              <a:solidFill>
                <a:schemeClr val="tx1"/>
              </a:solidFill>
            </a:endParaRPr>
          </a:p>
        </p:txBody>
      </p:sp>
      <p:sp>
        <p:nvSpPr>
          <p:cNvPr id="3" name="Title 2"/>
          <p:cNvSpPr>
            <a:spLocks noGrp="1"/>
          </p:cNvSpPr>
          <p:nvPr>
            <p:ph type="title"/>
          </p:nvPr>
        </p:nvSpPr>
        <p:spPr>
          <a:xfrm>
            <a:off x="283464" y="736006"/>
            <a:ext cx="11430000" cy="509050"/>
          </a:xfrm>
        </p:spPr>
        <p:txBody>
          <a:bodyPr/>
          <a:lstStyle/>
          <a:p>
            <a:r>
              <a:rPr lang="en-US" dirty="0" smtClean="0"/>
              <a:t>Background</a:t>
            </a:r>
            <a:endParaRPr lang="en-US" dirty="0"/>
          </a:p>
        </p:txBody>
      </p:sp>
      <p:pic>
        <p:nvPicPr>
          <p:cNvPr id="23" name="Picture 22" descr="QUALCOMM_logo_black.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Tree>
    <p:extLst>
      <p:ext uri="{BB962C8B-B14F-4D97-AF65-F5344CB8AC3E}">
        <p14:creationId xmlns:p14="http://schemas.microsoft.com/office/powerpoint/2010/main" val="3286517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231004" y="1933395"/>
            <a:ext cx="11430000" cy="4230389"/>
          </a:xfrm>
        </p:spPr>
        <p:txBody>
          <a:bodyPr/>
          <a:lstStyle/>
          <a:p>
            <a:r>
              <a:rPr lang="en-US" dirty="0" smtClean="0"/>
              <a:t>Complete remaining aspects of direct communication that were not completed in Rel-12</a:t>
            </a:r>
          </a:p>
          <a:p>
            <a:pPr lvl="1"/>
            <a:r>
              <a:rPr lang="en-US" dirty="0" smtClean="0"/>
              <a:t>Some enhancements to direct discovery</a:t>
            </a:r>
            <a:endParaRPr lang="en-US" dirty="0"/>
          </a:p>
          <a:p>
            <a:pPr lvl="1"/>
            <a:r>
              <a:rPr lang="en-US" dirty="0" smtClean="0"/>
              <a:t>Enhancements to support discovery and communication in presence of multi-carrier and inter-PLMN</a:t>
            </a:r>
            <a:endParaRPr lang="en-US" dirty="0"/>
          </a:p>
          <a:p>
            <a:endParaRPr lang="en-US" sz="2000" dirty="0" smtClean="0"/>
          </a:p>
          <a:p>
            <a:r>
              <a:rPr lang="en-US" dirty="0" smtClean="0"/>
              <a:t>Scope of proposed RAN work item</a:t>
            </a:r>
          </a:p>
          <a:p>
            <a:pPr lvl="1"/>
            <a:r>
              <a:rPr lang="en-US" dirty="0" smtClean="0"/>
              <a:t>LTE direct communication enhancements within and outside network coverage =&gt; for PS</a:t>
            </a:r>
          </a:p>
          <a:p>
            <a:pPr lvl="1"/>
            <a:r>
              <a:rPr lang="en-US" dirty="0" smtClean="0"/>
              <a:t>LTE direct discovery enhancements within and outside network coverage =&gt; for PS and commercial</a:t>
            </a:r>
          </a:p>
          <a:p>
            <a:pPr lvl="1"/>
            <a:r>
              <a:rPr lang="en-US" dirty="0" smtClean="0"/>
              <a:t>Enhance multiple carrier and PLMN support within network coverage =&gt; for PS and commercial</a:t>
            </a:r>
            <a:endParaRPr lang="en-US" dirty="0"/>
          </a:p>
          <a:p>
            <a:pPr marL="285750" indent="-285750">
              <a:buFont typeface="Arial" panose="020B0604020202020204" pitchFamily="34" charset="0"/>
              <a:buChar char="•"/>
            </a:pPr>
            <a:endParaRPr lang="en-US" sz="600" dirty="0"/>
          </a:p>
          <a:p>
            <a:pPr marL="457200" lvl="1" indent="0">
              <a:buNone/>
            </a:pPr>
            <a:endParaRPr lang="en-US" sz="1600" dirty="0">
              <a:solidFill>
                <a:srgbClr val="0000FF"/>
              </a:solidFill>
            </a:endParaRPr>
          </a:p>
          <a:p>
            <a:pPr lvl="0"/>
            <a:r>
              <a:rPr lang="en-US" dirty="0" smtClean="0"/>
              <a:t>Planned approval in RAN #66</a:t>
            </a:r>
            <a:endParaRPr lang="en-US" dirty="0"/>
          </a:p>
          <a:p>
            <a:pPr marL="400050">
              <a:buFont typeface="Arial" panose="020B0604020202020204" pitchFamily="34" charset="0"/>
              <a:buChar char="•"/>
            </a:pPr>
            <a:endParaRPr lang="en-US" dirty="0" smtClean="0">
              <a:solidFill>
                <a:srgbClr val="0000FF"/>
              </a:solidFill>
            </a:endParaRPr>
          </a:p>
        </p:txBody>
      </p:sp>
      <p:sp>
        <p:nvSpPr>
          <p:cNvPr id="6" name="Title 5"/>
          <p:cNvSpPr>
            <a:spLocks noGrp="1"/>
          </p:cNvSpPr>
          <p:nvPr>
            <p:ph type="title"/>
          </p:nvPr>
        </p:nvSpPr>
        <p:spPr/>
        <p:txBody>
          <a:bodyPr/>
          <a:lstStyle/>
          <a:p>
            <a:r>
              <a:rPr lang="en-US" dirty="0"/>
              <a:t>Proposed RAN </a:t>
            </a:r>
            <a:r>
              <a:rPr lang="en-US" dirty="0" smtClean="0"/>
              <a:t>Work Item</a:t>
            </a:r>
            <a:endParaRPr lang="en-US" dirty="0"/>
          </a:p>
        </p:txBody>
      </p:sp>
      <p:sp>
        <p:nvSpPr>
          <p:cNvPr id="8" name="Text Placeholder 7"/>
          <p:cNvSpPr>
            <a:spLocks noGrp="1"/>
          </p:cNvSpPr>
          <p:nvPr>
            <p:ph type="body" idx="13"/>
          </p:nvPr>
        </p:nvSpPr>
        <p:spPr/>
        <p:txBody>
          <a:bodyPr/>
          <a:lstStyle/>
          <a:p>
            <a:r>
              <a:rPr lang="en-US" b="1" dirty="0"/>
              <a:t>LTE Device to Device </a:t>
            </a:r>
            <a:r>
              <a:rPr lang="en-US" b="1" dirty="0" smtClean="0"/>
              <a:t>Enhanced </a:t>
            </a:r>
            <a:r>
              <a:rPr lang="en-US" b="1" dirty="0"/>
              <a:t>Proximity Services</a:t>
            </a:r>
            <a:endParaRPr lang="en-US" dirty="0"/>
          </a:p>
        </p:txBody>
      </p:sp>
    </p:spTree>
    <p:extLst>
      <p:ext uri="{BB962C8B-B14F-4D97-AF65-F5344CB8AC3E}">
        <p14:creationId xmlns:p14="http://schemas.microsoft.com/office/powerpoint/2010/main" val="191217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7648" y="1658099"/>
            <a:ext cx="11351398" cy="2212913"/>
          </a:xfrm>
        </p:spPr>
        <p:txBody>
          <a:bodyPr/>
          <a:lstStyle/>
          <a:p>
            <a:r>
              <a:rPr lang="en-US" dirty="0" smtClean="0"/>
              <a:t>Unicast &amp; </a:t>
            </a:r>
            <a:r>
              <a:rPr lang="en-US" dirty="0" err="1" smtClean="0"/>
              <a:t>groupcast</a:t>
            </a:r>
            <a:r>
              <a:rPr lang="en-US" dirty="0" smtClean="0"/>
              <a:t> enhancements</a:t>
            </a:r>
          </a:p>
          <a:p>
            <a:r>
              <a:rPr lang="en-US" dirty="0" smtClean="0"/>
              <a:t>NW to UE relay, UE to UE relay</a:t>
            </a:r>
          </a:p>
          <a:p>
            <a:r>
              <a:rPr lang="en-US" dirty="0" smtClean="0"/>
              <a:t>Service continuity, </a:t>
            </a:r>
            <a:r>
              <a:rPr lang="en-US" dirty="0" err="1" smtClean="0"/>
              <a:t>QoS</a:t>
            </a:r>
            <a:r>
              <a:rPr lang="en-US" dirty="0" smtClean="0"/>
              <a:t>, </a:t>
            </a:r>
          </a:p>
          <a:p>
            <a:r>
              <a:rPr lang="en-US" dirty="0" smtClean="0"/>
              <a:t>Power efficiency, High data rate enhancements</a:t>
            </a:r>
          </a:p>
          <a:p>
            <a:r>
              <a:rPr lang="en-US" dirty="0" smtClean="0"/>
              <a:t>Support for </a:t>
            </a:r>
            <a:r>
              <a:rPr lang="en-US" dirty="0" err="1" smtClean="0"/>
              <a:t>ProSe</a:t>
            </a:r>
            <a:r>
              <a:rPr lang="en-US" dirty="0" smtClean="0"/>
              <a:t> related MCPTT requirements</a:t>
            </a:r>
            <a:endParaRPr lang="en-US" dirty="0"/>
          </a:p>
        </p:txBody>
      </p:sp>
      <p:sp>
        <p:nvSpPr>
          <p:cNvPr id="4" name="Title 3"/>
          <p:cNvSpPr>
            <a:spLocks noGrp="1"/>
          </p:cNvSpPr>
          <p:nvPr>
            <p:ph type="title"/>
          </p:nvPr>
        </p:nvSpPr>
        <p:spPr/>
        <p:txBody>
          <a:bodyPr/>
          <a:lstStyle/>
          <a:p>
            <a:r>
              <a:rPr lang="en-US" dirty="0" smtClean="0"/>
              <a:t>Direct Communication</a:t>
            </a:r>
            <a:endParaRPr lang="en-US" dirty="0"/>
          </a:p>
        </p:txBody>
      </p:sp>
      <p:sp>
        <p:nvSpPr>
          <p:cNvPr id="6" name="Text Placeholder 5"/>
          <p:cNvSpPr>
            <a:spLocks noGrp="1"/>
          </p:cNvSpPr>
          <p:nvPr>
            <p:ph type="body" idx="13"/>
          </p:nvPr>
        </p:nvSpPr>
        <p:spPr>
          <a:xfrm>
            <a:off x="283464" y="1318312"/>
            <a:ext cx="11430000" cy="350865"/>
          </a:xfrm>
        </p:spPr>
        <p:txBody>
          <a:bodyPr/>
          <a:lstStyle/>
          <a:p>
            <a:r>
              <a:rPr lang="en-US" dirty="0" smtClean="0"/>
              <a:t>Continue work on items remaining from the original Rel-12 SID</a:t>
            </a:r>
            <a:endParaRPr lang="en-US" dirty="0"/>
          </a:p>
        </p:txBody>
      </p:sp>
      <p:sp>
        <p:nvSpPr>
          <p:cNvPr id="7" name="Freeform 6"/>
          <p:cNvSpPr>
            <a:spLocks noEditPoints="1"/>
          </p:cNvSpPr>
          <p:nvPr/>
        </p:nvSpPr>
        <p:spPr bwMode="auto">
          <a:xfrm>
            <a:off x="8210895" y="5727472"/>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9" name="Group 8"/>
          <p:cNvGrpSpPr/>
          <p:nvPr/>
        </p:nvGrpSpPr>
        <p:grpSpPr>
          <a:xfrm>
            <a:off x="4869869" y="3757273"/>
            <a:ext cx="722954" cy="2363798"/>
            <a:chOff x="-2506208" y="1418924"/>
            <a:chExt cx="1570837" cy="4914424"/>
          </a:xfrm>
          <a:solidFill>
            <a:sysClr val="window" lastClr="FFFFFF">
              <a:lumMod val="65000"/>
            </a:sysClr>
          </a:solidFill>
        </p:grpSpPr>
        <p:sp>
          <p:nvSpPr>
            <p:cNvPr id="10" name="Freeform 8"/>
            <p:cNvSpPr>
              <a:spLocks noEditPoints="1"/>
            </p:cNvSpPr>
            <p:nvPr/>
          </p:nvSpPr>
          <p:spPr bwMode="auto">
            <a:xfrm>
              <a:off x="-2506208" y="1418924"/>
              <a:ext cx="1570837" cy="1208162"/>
            </a:xfrm>
            <a:custGeom>
              <a:avLst/>
              <a:gdLst>
                <a:gd name="T0" fmla="*/ 1911 w 2114"/>
                <a:gd name="T1" fmla="*/ 468 h 1934"/>
                <a:gd name="T2" fmla="*/ 1720 w 2114"/>
                <a:gd name="T3" fmla="*/ 168 h 1934"/>
                <a:gd name="T4" fmla="*/ 1612 w 2114"/>
                <a:gd name="T5" fmla="*/ 637 h 1934"/>
                <a:gd name="T6" fmla="*/ 1409 w 2114"/>
                <a:gd name="T7" fmla="*/ 0 h 1934"/>
                <a:gd name="T8" fmla="*/ 1302 w 2114"/>
                <a:gd name="T9" fmla="*/ 468 h 1934"/>
                <a:gd name="T10" fmla="*/ 1171 w 2114"/>
                <a:gd name="T11" fmla="*/ 72 h 1934"/>
                <a:gd name="T12" fmla="*/ 932 w 2114"/>
                <a:gd name="T13" fmla="*/ 480 h 1934"/>
                <a:gd name="T14" fmla="*/ 789 w 2114"/>
                <a:gd name="T15" fmla="*/ 96 h 1934"/>
                <a:gd name="T16" fmla="*/ 621 w 2114"/>
                <a:gd name="T17" fmla="*/ 649 h 1934"/>
                <a:gd name="T18" fmla="*/ 478 w 2114"/>
                <a:gd name="T19" fmla="*/ 264 h 1934"/>
                <a:gd name="T20" fmla="*/ 311 w 2114"/>
                <a:gd name="T21" fmla="*/ 817 h 1934"/>
                <a:gd name="T22" fmla="*/ 168 w 2114"/>
                <a:gd name="T23" fmla="*/ 384 h 1934"/>
                <a:gd name="T24" fmla="*/ 72 w 2114"/>
                <a:gd name="T25" fmla="*/ 1357 h 1934"/>
                <a:gd name="T26" fmla="*/ 311 w 2114"/>
                <a:gd name="T27" fmla="*/ 877 h 1934"/>
                <a:gd name="T28" fmla="*/ 526 w 2114"/>
                <a:gd name="T29" fmla="*/ 1177 h 1934"/>
                <a:gd name="T30" fmla="*/ 681 w 2114"/>
                <a:gd name="T31" fmla="*/ 1009 h 1934"/>
                <a:gd name="T32" fmla="*/ 932 w 2114"/>
                <a:gd name="T33" fmla="*/ 877 h 1934"/>
                <a:gd name="T34" fmla="*/ 1171 w 2114"/>
                <a:gd name="T35" fmla="*/ 877 h 1934"/>
                <a:gd name="T36" fmla="*/ 1433 w 2114"/>
                <a:gd name="T37" fmla="*/ 1009 h 1934"/>
                <a:gd name="T38" fmla="*/ 1589 w 2114"/>
                <a:gd name="T39" fmla="*/ 1177 h 1934"/>
                <a:gd name="T40" fmla="*/ 1804 w 2114"/>
                <a:gd name="T41" fmla="*/ 877 h 1934"/>
                <a:gd name="T42" fmla="*/ 2042 w 2114"/>
                <a:gd name="T43" fmla="*/ 1357 h 1934"/>
                <a:gd name="T44" fmla="*/ 203 w 2114"/>
                <a:gd name="T45" fmla="*/ 1357 h 1934"/>
                <a:gd name="T46" fmla="*/ 168 w 2114"/>
                <a:gd name="T47" fmla="*/ 877 h 1934"/>
                <a:gd name="T48" fmla="*/ 454 w 2114"/>
                <a:gd name="T49" fmla="*/ 1237 h 1934"/>
                <a:gd name="T50" fmla="*/ 514 w 2114"/>
                <a:gd name="T51" fmla="*/ 877 h 1934"/>
                <a:gd name="T52" fmla="*/ 478 w 2114"/>
                <a:gd name="T53" fmla="*/ 709 h 1934"/>
                <a:gd name="T54" fmla="*/ 526 w 2114"/>
                <a:gd name="T55" fmla="*/ 817 h 1934"/>
                <a:gd name="T56" fmla="*/ 812 w 2114"/>
                <a:gd name="T57" fmla="*/ 1009 h 1934"/>
                <a:gd name="T58" fmla="*/ 789 w 2114"/>
                <a:gd name="T59" fmla="*/ 877 h 1934"/>
                <a:gd name="T60" fmla="*/ 789 w 2114"/>
                <a:gd name="T61" fmla="*/ 817 h 1934"/>
                <a:gd name="T62" fmla="*/ 812 w 2114"/>
                <a:gd name="T63" fmla="*/ 649 h 1934"/>
                <a:gd name="T64" fmla="*/ 812 w 2114"/>
                <a:gd name="T65" fmla="*/ 649 h 1934"/>
                <a:gd name="T66" fmla="*/ 932 w 2114"/>
                <a:gd name="T67" fmla="*/ 709 h 1934"/>
                <a:gd name="T68" fmla="*/ 836 w 2114"/>
                <a:gd name="T69" fmla="*/ 541 h 1934"/>
                <a:gd name="T70" fmla="*/ 1326 w 2114"/>
                <a:gd name="T71" fmla="*/ 541 h 1934"/>
                <a:gd name="T72" fmla="*/ 1290 w 2114"/>
                <a:gd name="T73" fmla="*/ 709 h 1934"/>
                <a:gd name="T74" fmla="*/ 1290 w 2114"/>
                <a:gd name="T75" fmla="*/ 709 h 1934"/>
                <a:gd name="T76" fmla="*/ 1278 w 2114"/>
                <a:gd name="T77" fmla="*/ 709 h 1934"/>
                <a:gd name="T78" fmla="*/ 1171 w 2114"/>
                <a:gd name="T79" fmla="*/ 541 h 1934"/>
                <a:gd name="T80" fmla="*/ 1290 w 2114"/>
                <a:gd name="T81" fmla="*/ 1009 h 1934"/>
                <a:gd name="T82" fmla="*/ 1409 w 2114"/>
                <a:gd name="T83" fmla="*/ 1009 h 1934"/>
                <a:gd name="T84" fmla="*/ 1636 w 2114"/>
                <a:gd name="T85" fmla="*/ 817 h 1934"/>
                <a:gd name="T86" fmla="*/ 1493 w 2114"/>
                <a:gd name="T87" fmla="*/ 817 h 1934"/>
                <a:gd name="T88" fmla="*/ 1660 w 2114"/>
                <a:gd name="T89" fmla="*/ 1237 h 1934"/>
                <a:gd name="T90" fmla="*/ 1636 w 2114"/>
                <a:gd name="T91" fmla="*/ 1141 h 1934"/>
                <a:gd name="T92" fmla="*/ 1911 w 2114"/>
                <a:gd name="T93" fmla="*/ 1357 h 1934"/>
                <a:gd name="T94" fmla="*/ 2030 w 2114"/>
                <a:gd name="T95" fmla="*/ 1357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14" h="1934">
                  <a:moveTo>
                    <a:pt x="2030" y="348"/>
                  </a:moveTo>
                  <a:cubicBezTo>
                    <a:pt x="1983" y="348"/>
                    <a:pt x="1947" y="360"/>
                    <a:pt x="1947" y="384"/>
                  </a:cubicBezTo>
                  <a:cubicBezTo>
                    <a:pt x="1947" y="432"/>
                    <a:pt x="1947" y="432"/>
                    <a:pt x="1947" y="432"/>
                  </a:cubicBezTo>
                  <a:cubicBezTo>
                    <a:pt x="1923" y="444"/>
                    <a:pt x="1911" y="456"/>
                    <a:pt x="1911" y="468"/>
                  </a:cubicBezTo>
                  <a:cubicBezTo>
                    <a:pt x="1911" y="817"/>
                    <a:pt x="1911" y="817"/>
                    <a:pt x="1911" y="817"/>
                  </a:cubicBezTo>
                  <a:cubicBezTo>
                    <a:pt x="1804" y="817"/>
                    <a:pt x="1804" y="817"/>
                    <a:pt x="1804" y="817"/>
                  </a:cubicBezTo>
                  <a:cubicBezTo>
                    <a:pt x="1804" y="204"/>
                    <a:pt x="1804" y="204"/>
                    <a:pt x="1804" y="204"/>
                  </a:cubicBezTo>
                  <a:cubicBezTo>
                    <a:pt x="1804" y="192"/>
                    <a:pt x="1768" y="168"/>
                    <a:pt x="1720" y="168"/>
                  </a:cubicBezTo>
                  <a:cubicBezTo>
                    <a:pt x="1672" y="168"/>
                    <a:pt x="1636" y="192"/>
                    <a:pt x="1636" y="204"/>
                  </a:cubicBezTo>
                  <a:cubicBezTo>
                    <a:pt x="1636" y="264"/>
                    <a:pt x="1636" y="264"/>
                    <a:pt x="1636" y="264"/>
                  </a:cubicBezTo>
                  <a:cubicBezTo>
                    <a:pt x="1624" y="264"/>
                    <a:pt x="1612" y="288"/>
                    <a:pt x="1612" y="300"/>
                  </a:cubicBezTo>
                  <a:cubicBezTo>
                    <a:pt x="1612" y="637"/>
                    <a:pt x="1612" y="637"/>
                    <a:pt x="1612" y="637"/>
                  </a:cubicBezTo>
                  <a:cubicBezTo>
                    <a:pt x="1612" y="649"/>
                    <a:pt x="1612" y="649"/>
                    <a:pt x="1612" y="649"/>
                  </a:cubicBezTo>
                  <a:cubicBezTo>
                    <a:pt x="1493" y="649"/>
                    <a:pt x="1493" y="649"/>
                    <a:pt x="1493" y="649"/>
                  </a:cubicBezTo>
                  <a:cubicBezTo>
                    <a:pt x="1493" y="36"/>
                    <a:pt x="1493" y="36"/>
                    <a:pt x="1493" y="36"/>
                  </a:cubicBezTo>
                  <a:cubicBezTo>
                    <a:pt x="1493" y="24"/>
                    <a:pt x="1457" y="0"/>
                    <a:pt x="1409" y="0"/>
                  </a:cubicBezTo>
                  <a:cubicBezTo>
                    <a:pt x="1362" y="0"/>
                    <a:pt x="1326" y="24"/>
                    <a:pt x="1326" y="36"/>
                  </a:cubicBezTo>
                  <a:cubicBezTo>
                    <a:pt x="1326" y="96"/>
                    <a:pt x="1326" y="96"/>
                    <a:pt x="1326" y="96"/>
                  </a:cubicBezTo>
                  <a:cubicBezTo>
                    <a:pt x="1314" y="96"/>
                    <a:pt x="1302" y="108"/>
                    <a:pt x="1302" y="132"/>
                  </a:cubicBezTo>
                  <a:cubicBezTo>
                    <a:pt x="1302" y="468"/>
                    <a:pt x="1302" y="468"/>
                    <a:pt x="1302" y="468"/>
                  </a:cubicBezTo>
                  <a:cubicBezTo>
                    <a:pt x="1302" y="480"/>
                    <a:pt x="1302" y="480"/>
                    <a:pt x="1302" y="480"/>
                  </a:cubicBezTo>
                  <a:cubicBezTo>
                    <a:pt x="1171" y="480"/>
                    <a:pt x="1171" y="480"/>
                    <a:pt x="1171" y="480"/>
                  </a:cubicBezTo>
                  <a:cubicBezTo>
                    <a:pt x="1171" y="84"/>
                    <a:pt x="1171" y="84"/>
                    <a:pt x="1171" y="84"/>
                  </a:cubicBezTo>
                  <a:cubicBezTo>
                    <a:pt x="1171" y="84"/>
                    <a:pt x="1171" y="84"/>
                    <a:pt x="1171" y="72"/>
                  </a:cubicBezTo>
                  <a:cubicBezTo>
                    <a:pt x="1171" y="12"/>
                    <a:pt x="1123" y="0"/>
                    <a:pt x="1051" y="0"/>
                  </a:cubicBezTo>
                  <a:cubicBezTo>
                    <a:pt x="992" y="0"/>
                    <a:pt x="944" y="12"/>
                    <a:pt x="932" y="72"/>
                  </a:cubicBezTo>
                  <a:cubicBezTo>
                    <a:pt x="932" y="84"/>
                    <a:pt x="932" y="84"/>
                    <a:pt x="932" y="84"/>
                  </a:cubicBezTo>
                  <a:cubicBezTo>
                    <a:pt x="932" y="480"/>
                    <a:pt x="932" y="480"/>
                    <a:pt x="932" y="480"/>
                  </a:cubicBezTo>
                  <a:cubicBezTo>
                    <a:pt x="812" y="480"/>
                    <a:pt x="812" y="480"/>
                    <a:pt x="812" y="480"/>
                  </a:cubicBezTo>
                  <a:cubicBezTo>
                    <a:pt x="812" y="468"/>
                    <a:pt x="812" y="468"/>
                    <a:pt x="812" y="468"/>
                  </a:cubicBezTo>
                  <a:cubicBezTo>
                    <a:pt x="812" y="132"/>
                    <a:pt x="812" y="132"/>
                    <a:pt x="812" y="132"/>
                  </a:cubicBezTo>
                  <a:cubicBezTo>
                    <a:pt x="812" y="108"/>
                    <a:pt x="800" y="96"/>
                    <a:pt x="789" y="96"/>
                  </a:cubicBezTo>
                  <a:cubicBezTo>
                    <a:pt x="789" y="36"/>
                    <a:pt x="789" y="36"/>
                    <a:pt x="789" y="36"/>
                  </a:cubicBezTo>
                  <a:cubicBezTo>
                    <a:pt x="789" y="24"/>
                    <a:pt x="741" y="0"/>
                    <a:pt x="705" y="0"/>
                  </a:cubicBezTo>
                  <a:cubicBezTo>
                    <a:pt x="657" y="0"/>
                    <a:pt x="621" y="24"/>
                    <a:pt x="621" y="36"/>
                  </a:cubicBezTo>
                  <a:cubicBezTo>
                    <a:pt x="621" y="649"/>
                    <a:pt x="621" y="649"/>
                    <a:pt x="621" y="649"/>
                  </a:cubicBezTo>
                  <a:cubicBezTo>
                    <a:pt x="502" y="649"/>
                    <a:pt x="502" y="649"/>
                    <a:pt x="502" y="649"/>
                  </a:cubicBezTo>
                  <a:cubicBezTo>
                    <a:pt x="502" y="649"/>
                    <a:pt x="502" y="649"/>
                    <a:pt x="502" y="637"/>
                  </a:cubicBezTo>
                  <a:cubicBezTo>
                    <a:pt x="502" y="300"/>
                    <a:pt x="502" y="300"/>
                    <a:pt x="502" y="300"/>
                  </a:cubicBezTo>
                  <a:cubicBezTo>
                    <a:pt x="502" y="288"/>
                    <a:pt x="490" y="264"/>
                    <a:pt x="478" y="264"/>
                  </a:cubicBezTo>
                  <a:cubicBezTo>
                    <a:pt x="478" y="204"/>
                    <a:pt x="478" y="204"/>
                    <a:pt x="478" y="204"/>
                  </a:cubicBezTo>
                  <a:cubicBezTo>
                    <a:pt x="478" y="192"/>
                    <a:pt x="442" y="168"/>
                    <a:pt x="394" y="168"/>
                  </a:cubicBezTo>
                  <a:cubicBezTo>
                    <a:pt x="347" y="168"/>
                    <a:pt x="311" y="192"/>
                    <a:pt x="311" y="204"/>
                  </a:cubicBezTo>
                  <a:cubicBezTo>
                    <a:pt x="311" y="817"/>
                    <a:pt x="311" y="817"/>
                    <a:pt x="311" y="817"/>
                  </a:cubicBezTo>
                  <a:cubicBezTo>
                    <a:pt x="192" y="817"/>
                    <a:pt x="192" y="817"/>
                    <a:pt x="192" y="817"/>
                  </a:cubicBezTo>
                  <a:cubicBezTo>
                    <a:pt x="192" y="468"/>
                    <a:pt x="192" y="468"/>
                    <a:pt x="192" y="468"/>
                  </a:cubicBezTo>
                  <a:cubicBezTo>
                    <a:pt x="192" y="456"/>
                    <a:pt x="180" y="444"/>
                    <a:pt x="168" y="432"/>
                  </a:cubicBezTo>
                  <a:cubicBezTo>
                    <a:pt x="168" y="384"/>
                    <a:pt x="168" y="384"/>
                    <a:pt x="168" y="384"/>
                  </a:cubicBezTo>
                  <a:cubicBezTo>
                    <a:pt x="168" y="360"/>
                    <a:pt x="132" y="348"/>
                    <a:pt x="84" y="348"/>
                  </a:cubicBezTo>
                  <a:cubicBezTo>
                    <a:pt x="36" y="348"/>
                    <a:pt x="0" y="360"/>
                    <a:pt x="0" y="384"/>
                  </a:cubicBezTo>
                  <a:cubicBezTo>
                    <a:pt x="0" y="1321"/>
                    <a:pt x="0" y="1321"/>
                    <a:pt x="0" y="1321"/>
                  </a:cubicBezTo>
                  <a:cubicBezTo>
                    <a:pt x="0" y="1333"/>
                    <a:pt x="36" y="1345"/>
                    <a:pt x="72" y="1357"/>
                  </a:cubicBezTo>
                  <a:cubicBezTo>
                    <a:pt x="72" y="1393"/>
                    <a:pt x="96" y="1429"/>
                    <a:pt x="144" y="1429"/>
                  </a:cubicBezTo>
                  <a:cubicBezTo>
                    <a:pt x="192" y="1429"/>
                    <a:pt x="227" y="1393"/>
                    <a:pt x="227" y="1357"/>
                  </a:cubicBezTo>
                  <a:cubicBezTo>
                    <a:pt x="227" y="877"/>
                    <a:pt x="227" y="877"/>
                    <a:pt x="227" y="877"/>
                  </a:cubicBezTo>
                  <a:cubicBezTo>
                    <a:pt x="311" y="877"/>
                    <a:pt x="311" y="877"/>
                    <a:pt x="311" y="877"/>
                  </a:cubicBezTo>
                  <a:cubicBezTo>
                    <a:pt x="311" y="1141"/>
                    <a:pt x="311" y="1141"/>
                    <a:pt x="311" y="1141"/>
                  </a:cubicBezTo>
                  <a:cubicBezTo>
                    <a:pt x="311" y="1165"/>
                    <a:pt x="335" y="1177"/>
                    <a:pt x="371" y="1177"/>
                  </a:cubicBezTo>
                  <a:cubicBezTo>
                    <a:pt x="371" y="1225"/>
                    <a:pt x="406" y="1261"/>
                    <a:pt x="454" y="1261"/>
                  </a:cubicBezTo>
                  <a:cubicBezTo>
                    <a:pt x="490" y="1261"/>
                    <a:pt x="526" y="1225"/>
                    <a:pt x="526" y="1177"/>
                  </a:cubicBezTo>
                  <a:cubicBezTo>
                    <a:pt x="526" y="877"/>
                    <a:pt x="526" y="877"/>
                    <a:pt x="526" y="877"/>
                  </a:cubicBezTo>
                  <a:cubicBezTo>
                    <a:pt x="621" y="877"/>
                    <a:pt x="621" y="877"/>
                    <a:pt x="621" y="877"/>
                  </a:cubicBezTo>
                  <a:cubicBezTo>
                    <a:pt x="621" y="973"/>
                    <a:pt x="621" y="973"/>
                    <a:pt x="621" y="973"/>
                  </a:cubicBezTo>
                  <a:cubicBezTo>
                    <a:pt x="621" y="997"/>
                    <a:pt x="645" y="1009"/>
                    <a:pt x="681" y="1009"/>
                  </a:cubicBezTo>
                  <a:cubicBezTo>
                    <a:pt x="681" y="1057"/>
                    <a:pt x="717" y="1093"/>
                    <a:pt x="765" y="1093"/>
                  </a:cubicBezTo>
                  <a:cubicBezTo>
                    <a:pt x="800" y="1093"/>
                    <a:pt x="836" y="1057"/>
                    <a:pt x="836" y="1009"/>
                  </a:cubicBezTo>
                  <a:cubicBezTo>
                    <a:pt x="836" y="877"/>
                    <a:pt x="836" y="877"/>
                    <a:pt x="836" y="877"/>
                  </a:cubicBezTo>
                  <a:cubicBezTo>
                    <a:pt x="932" y="877"/>
                    <a:pt x="932" y="877"/>
                    <a:pt x="932" y="877"/>
                  </a:cubicBezTo>
                  <a:cubicBezTo>
                    <a:pt x="932" y="1934"/>
                    <a:pt x="932" y="1934"/>
                    <a:pt x="932" y="1934"/>
                  </a:cubicBezTo>
                  <a:cubicBezTo>
                    <a:pt x="980" y="1934"/>
                    <a:pt x="1015" y="1934"/>
                    <a:pt x="1051" y="1934"/>
                  </a:cubicBezTo>
                  <a:cubicBezTo>
                    <a:pt x="1099" y="1934"/>
                    <a:pt x="1135" y="1934"/>
                    <a:pt x="1171" y="1934"/>
                  </a:cubicBezTo>
                  <a:cubicBezTo>
                    <a:pt x="1171" y="877"/>
                    <a:pt x="1171" y="877"/>
                    <a:pt x="1171" y="877"/>
                  </a:cubicBezTo>
                  <a:cubicBezTo>
                    <a:pt x="1278" y="877"/>
                    <a:pt x="1278" y="877"/>
                    <a:pt x="1278" y="877"/>
                  </a:cubicBezTo>
                  <a:cubicBezTo>
                    <a:pt x="1278" y="1009"/>
                    <a:pt x="1278" y="1009"/>
                    <a:pt x="1278" y="1009"/>
                  </a:cubicBezTo>
                  <a:cubicBezTo>
                    <a:pt x="1278" y="1057"/>
                    <a:pt x="1314" y="1093"/>
                    <a:pt x="1350" y="1093"/>
                  </a:cubicBezTo>
                  <a:cubicBezTo>
                    <a:pt x="1397" y="1093"/>
                    <a:pt x="1433" y="1057"/>
                    <a:pt x="1433" y="1009"/>
                  </a:cubicBezTo>
                  <a:cubicBezTo>
                    <a:pt x="1469" y="1009"/>
                    <a:pt x="1493" y="997"/>
                    <a:pt x="1493" y="973"/>
                  </a:cubicBezTo>
                  <a:cubicBezTo>
                    <a:pt x="1493" y="877"/>
                    <a:pt x="1493" y="877"/>
                    <a:pt x="1493" y="877"/>
                  </a:cubicBezTo>
                  <a:cubicBezTo>
                    <a:pt x="1589" y="877"/>
                    <a:pt x="1589" y="877"/>
                    <a:pt x="1589" y="877"/>
                  </a:cubicBezTo>
                  <a:cubicBezTo>
                    <a:pt x="1589" y="1177"/>
                    <a:pt x="1589" y="1177"/>
                    <a:pt x="1589" y="1177"/>
                  </a:cubicBezTo>
                  <a:cubicBezTo>
                    <a:pt x="1589" y="1225"/>
                    <a:pt x="1612" y="1261"/>
                    <a:pt x="1660" y="1261"/>
                  </a:cubicBezTo>
                  <a:cubicBezTo>
                    <a:pt x="1708" y="1261"/>
                    <a:pt x="1744" y="1225"/>
                    <a:pt x="1744" y="1177"/>
                  </a:cubicBezTo>
                  <a:cubicBezTo>
                    <a:pt x="1780" y="1177"/>
                    <a:pt x="1804" y="1165"/>
                    <a:pt x="1804" y="1141"/>
                  </a:cubicBezTo>
                  <a:cubicBezTo>
                    <a:pt x="1804" y="877"/>
                    <a:pt x="1804" y="877"/>
                    <a:pt x="1804" y="877"/>
                  </a:cubicBezTo>
                  <a:cubicBezTo>
                    <a:pt x="1887" y="877"/>
                    <a:pt x="1887" y="877"/>
                    <a:pt x="1887" y="877"/>
                  </a:cubicBezTo>
                  <a:cubicBezTo>
                    <a:pt x="1887" y="1357"/>
                    <a:pt x="1887" y="1357"/>
                    <a:pt x="1887" y="1357"/>
                  </a:cubicBezTo>
                  <a:cubicBezTo>
                    <a:pt x="1887" y="1393"/>
                    <a:pt x="1923" y="1429"/>
                    <a:pt x="1971" y="1429"/>
                  </a:cubicBezTo>
                  <a:cubicBezTo>
                    <a:pt x="2007" y="1429"/>
                    <a:pt x="2042" y="1393"/>
                    <a:pt x="2042" y="1357"/>
                  </a:cubicBezTo>
                  <a:cubicBezTo>
                    <a:pt x="2078" y="1345"/>
                    <a:pt x="2114" y="1333"/>
                    <a:pt x="2114" y="1321"/>
                  </a:cubicBezTo>
                  <a:cubicBezTo>
                    <a:pt x="2114" y="384"/>
                    <a:pt x="2114" y="384"/>
                    <a:pt x="2114" y="384"/>
                  </a:cubicBezTo>
                  <a:cubicBezTo>
                    <a:pt x="2114" y="360"/>
                    <a:pt x="2066" y="348"/>
                    <a:pt x="2030" y="348"/>
                  </a:cubicBezTo>
                  <a:close/>
                  <a:moveTo>
                    <a:pt x="203" y="1357"/>
                  </a:moveTo>
                  <a:cubicBezTo>
                    <a:pt x="203" y="1381"/>
                    <a:pt x="180" y="1417"/>
                    <a:pt x="144" y="1417"/>
                  </a:cubicBezTo>
                  <a:cubicBezTo>
                    <a:pt x="108" y="1417"/>
                    <a:pt x="84" y="1381"/>
                    <a:pt x="84" y="1357"/>
                  </a:cubicBezTo>
                  <a:cubicBezTo>
                    <a:pt x="132" y="1357"/>
                    <a:pt x="168" y="1333"/>
                    <a:pt x="168" y="1321"/>
                  </a:cubicBezTo>
                  <a:cubicBezTo>
                    <a:pt x="168" y="877"/>
                    <a:pt x="168" y="877"/>
                    <a:pt x="168" y="877"/>
                  </a:cubicBezTo>
                  <a:cubicBezTo>
                    <a:pt x="203" y="877"/>
                    <a:pt x="203" y="877"/>
                    <a:pt x="203" y="877"/>
                  </a:cubicBezTo>
                  <a:lnTo>
                    <a:pt x="203" y="1357"/>
                  </a:lnTo>
                  <a:close/>
                  <a:moveTo>
                    <a:pt x="514" y="1177"/>
                  </a:moveTo>
                  <a:cubicBezTo>
                    <a:pt x="514" y="1213"/>
                    <a:pt x="478" y="1237"/>
                    <a:pt x="454" y="1237"/>
                  </a:cubicBezTo>
                  <a:cubicBezTo>
                    <a:pt x="418" y="1237"/>
                    <a:pt x="394" y="1213"/>
                    <a:pt x="394" y="1189"/>
                  </a:cubicBezTo>
                  <a:cubicBezTo>
                    <a:pt x="442" y="1189"/>
                    <a:pt x="478" y="1165"/>
                    <a:pt x="478" y="1141"/>
                  </a:cubicBezTo>
                  <a:cubicBezTo>
                    <a:pt x="478" y="877"/>
                    <a:pt x="478" y="877"/>
                    <a:pt x="478" y="877"/>
                  </a:cubicBezTo>
                  <a:cubicBezTo>
                    <a:pt x="514" y="877"/>
                    <a:pt x="514" y="877"/>
                    <a:pt x="514" y="877"/>
                  </a:cubicBezTo>
                  <a:lnTo>
                    <a:pt x="514" y="1177"/>
                  </a:lnTo>
                  <a:close/>
                  <a:moveTo>
                    <a:pt x="514" y="817"/>
                  </a:moveTo>
                  <a:cubicBezTo>
                    <a:pt x="478" y="817"/>
                    <a:pt x="478" y="817"/>
                    <a:pt x="478" y="817"/>
                  </a:cubicBezTo>
                  <a:cubicBezTo>
                    <a:pt x="478" y="709"/>
                    <a:pt x="478" y="709"/>
                    <a:pt x="478" y="709"/>
                  </a:cubicBezTo>
                  <a:cubicBezTo>
                    <a:pt x="514" y="709"/>
                    <a:pt x="514" y="709"/>
                    <a:pt x="514" y="709"/>
                  </a:cubicBezTo>
                  <a:lnTo>
                    <a:pt x="514" y="817"/>
                  </a:lnTo>
                  <a:close/>
                  <a:moveTo>
                    <a:pt x="621" y="817"/>
                  </a:moveTo>
                  <a:cubicBezTo>
                    <a:pt x="526" y="817"/>
                    <a:pt x="526" y="817"/>
                    <a:pt x="526" y="817"/>
                  </a:cubicBezTo>
                  <a:cubicBezTo>
                    <a:pt x="526" y="709"/>
                    <a:pt x="526" y="709"/>
                    <a:pt x="526" y="709"/>
                  </a:cubicBezTo>
                  <a:cubicBezTo>
                    <a:pt x="621" y="709"/>
                    <a:pt x="621" y="709"/>
                    <a:pt x="621" y="709"/>
                  </a:cubicBezTo>
                  <a:lnTo>
                    <a:pt x="621" y="817"/>
                  </a:lnTo>
                  <a:close/>
                  <a:moveTo>
                    <a:pt x="812" y="1009"/>
                  </a:moveTo>
                  <a:cubicBezTo>
                    <a:pt x="812" y="1045"/>
                    <a:pt x="789" y="1069"/>
                    <a:pt x="765" y="1069"/>
                  </a:cubicBezTo>
                  <a:cubicBezTo>
                    <a:pt x="729" y="1069"/>
                    <a:pt x="705" y="1045"/>
                    <a:pt x="705" y="1009"/>
                  </a:cubicBezTo>
                  <a:cubicBezTo>
                    <a:pt x="741" y="1009"/>
                    <a:pt x="789" y="997"/>
                    <a:pt x="789" y="973"/>
                  </a:cubicBezTo>
                  <a:cubicBezTo>
                    <a:pt x="789" y="877"/>
                    <a:pt x="789" y="877"/>
                    <a:pt x="789" y="877"/>
                  </a:cubicBezTo>
                  <a:cubicBezTo>
                    <a:pt x="812" y="877"/>
                    <a:pt x="812" y="877"/>
                    <a:pt x="812" y="877"/>
                  </a:cubicBezTo>
                  <a:lnTo>
                    <a:pt x="812" y="1009"/>
                  </a:lnTo>
                  <a:close/>
                  <a:moveTo>
                    <a:pt x="812" y="817"/>
                  </a:moveTo>
                  <a:cubicBezTo>
                    <a:pt x="789" y="817"/>
                    <a:pt x="789" y="817"/>
                    <a:pt x="789" y="817"/>
                  </a:cubicBezTo>
                  <a:cubicBezTo>
                    <a:pt x="789" y="709"/>
                    <a:pt x="789" y="709"/>
                    <a:pt x="789" y="709"/>
                  </a:cubicBezTo>
                  <a:cubicBezTo>
                    <a:pt x="812" y="709"/>
                    <a:pt x="812" y="709"/>
                    <a:pt x="812" y="709"/>
                  </a:cubicBezTo>
                  <a:lnTo>
                    <a:pt x="812" y="817"/>
                  </a:lnTo>
                  <a:close/>
                  <a:moveTo>
                    <a:pt x="812" y="649"/>
                  </a:moveTo>
                  <a:cubicBezTo>
                    <a:pt x="789" y="649"/>
                    <a:pt x="789" y="649"/>
                    <a:pt x="789" y="649"/>
                  </a:cubicBezTo>
                  <a:cubicBezTo>
                    <a:pt x="789" y="541"/>
                    <a:pt x="789" y="541"/>
                    <a:pt x="789" y="541"/>
                  </a:cubicBezTo>
                  <a:cubicBezTo>
                    <a:pt x="812" y="541"/>
                    <a:pt x="812" y="541"/>
                    <a:pt x="812" y="541"/>
                  </a:cubicBezTo>
                  <a:lnTo>
                    <a:pt x="812" y="649"/>
                  </a:lnTo>
                  <a:close/>
                  <a:moveTo>
                    <a:pt x="932" y="817"/>
                  </a:moveTo>
                  <a:cubicBezTo>
                    <a:pt x="836" y="817"/>
                    <a:pt x="836" y="817"/>
                    <a:pt x="836" y="817"/>
                  </a:cubicBezTo>
                  <a:cubicBezTo>
                    <a:pt x="836" y="709"/>
                    <a:pt x="836" y="709"/>
                    <a:pt x="836" y="709"/>
                  </a:cubicBezTo>
                  <a:cubicBezTo>
                    <a:pt x="932" y="709"/>
                    <a:pt x="932" y="709"/>
                    <a:pt x="932" y="709"/>
                  </a:cubicBezTo>
                  <a:lnTo>
                    <a:pt x="932" y="817"/>
                  </a:lnTo>
                  <a:close/>
                  <a:moveTo>
                    <a:pt x="932" y="649"/>
                  </a:moveTo>
                  <a:cubicBezTo>
                    <a:pt x="836" y="649"/>
                    <a:pt x="836" y="649"/>
                    <a:pt x="836" y="649"/>
                  </a:cubicBezTo>
                  <a:cubicBezTo>
                    <a:pt x="836" y="541"/>
                    <a:pt x="836" y="541"/>
                    <a:pt x="836" y="541"/>
                  </a:cubicBezTo>
                  <a:cubicBezTo>
                    <a:pt x="932" y="541"/>
                    <a:pt x="932" y="541"/>
                    <a:pt x="932" y="541"/>
                  </a:cubicBezTo>
                  <a:lnTo>
                    <a:pt x="932" y="649"/>
                  </a:lnTo>
                  <a:close/>
                  <a:moveTo>
                    <a:pt x="1290" y="541"/>
                  </a:moveTo>
                  <a:cubicBezTo>
                    <a:pt x="1326" y="541"/>
                    <a:pt x="1326" y="541"/>
                    <a:pt x="1326" y="541"/>
                  </a:cubicBezTo>
                  <a:cubicBezTo>
                    <a:pt x="1326" y="649"/>
                    <a:pt x="1326" y="649"/>
                    <a:pt x="1326" y="649"/>
                  </a:cubicBezTo>
                  <a:cubicBezTo>
                    <a:pt x="1290" y="649"/>
                    <a:pt x="1290" y="649"/>
                    <a:pt x="1290" y="649"/>
                  </a:cubicBezTo>
                  <a:lnTo>
                    <a:pt x="1290" y="541"/>
                  </a:lnTo>
                  <a:close/>
                  <a:moveTo>
                    <a:pt x="1290" y="709"/>
                  </a:moveTo>
                  <a:cubicBezTo>
                    <a:pt x="1326" y="709"/>
                    <a:pt x="1326" y="709"/>
                    <a:pt x="1326" y="709"/>
                  </a:cubicBezTo>
                  <a:cubicBezTo>
                    <a:pt x="1326" y="817"/>
                    <a:pt x="1326" y="817"/>
                    <a:pt x="1326" y="817"/>
                  </a:cubicBezTo>
                  <a:cubicBezTo>
                    <a:pt x="1290" y="817"/>
                    <a:pt x="1290" y="817"/>
                    <a:pt x="1290" y="817"/>
                  </a:cubicBezTo>
                  <a:lnTo>
                    <a:pt x="1290" y="709"/>
                  </a:lnTo>
                  <a:close/>
                  <a:moveTo>
                    <a:pt x="1278" y="817"/>
                  </a:moveTo>
                  <a:cubicBezTo>
                    <a:pt x="1171" y="817"/>
                    <a:pt x="1171" y="817"/>
                    <a:pt x="1171" y="817"/>
                  </a:cubicBezTo>
                  <a:cubicBezTo>
                    <a:pt x="1171" y="709"/>
                    <a:pt x="1171" y="709"/>
                    <a:pt x="1171" y="709"/>
                  </a:cubicBezTo>
                  <a:cubicBezTo>
                    <a:pt x="1278" y="709"/>
                    <a:pt x="1278" y="709"/>
                    <a:pt x="1278" y="709"/>
                  </a:cubicBezTo>
                  <a:cubicBezTo>
                    <a:pt x="1278" y="817"/>
                    <a:pt x="1278" y="817"/>
                    <a:pt x="1278" y="817"/>
                  </a:cubicBezTo>
                  <a:close/>
                  <a:moveTo>
                    <a:pt x="1278" y="649"/>
                  </a:moveTo>
                  <a:cubicBezTo>
                    <a:pt x="1171" y="649"/>
                    <a:pt x="1171" y="649"/>
                    <a:pt x="1171" y="649"/>
                  </a:cubicBezTo>
                  <a:cubicBezTo>
                    <a:pt x="1171" y="541"/>
                    <a:pt x="1171" y="541"/>
                    <a:pt x="1171" y="541"/>
                  </a:cubicBezTo>
                  <a:cubicBezTo>
                    <a:pt x="1278" y="541"/>
                    <a:pt x="1278" y="541"/>
                    <a:pt x="1278" y="541"/>
                  </a:cubicBezTo>
                  <a:cubicBezTo>
                    <a:pt x="1278" y="649"/>
                    <a:pt x="1278" y="649"/>
                    <a:pt x="1278" y="649"/>
                  </a:cubicBezTo>
                  <a:close/>
                  <a:moveTo>
                    <a:pt x="1350" y="1069"/>
                  </a:moveTo>
                  <a:cubicBezTo>
                    <a:pt x="1326" y="1069"/>
                    <a:pt x="1290" y="1045"/>
                    <a:pt x="1290" y="1009"/>
                  </a:cubicBezTo>
                  <a:cubicBezTo>
                    <a:pt x="1290" y="877"/>
                    <a:pt x="1290" y="877"/>
                    <a:pt x="1290" y="877"/>
                  </a:cubicBezTo>
                  <a:cubicBezTo>
                    <a:pt x="1326" y="877"/>
                    <a:pt x="1326" y="877"/>
                    <a:pt x="1326" y="877"/>
                  </a:cubicBezTo>
                  <a:cubicBezTo>
                    <a:pt x="1326" y="973"/>
                    <a:pt x="1326" y="973"/>
                    <a:pt x="1326" y="973"/>
                  </a:cubicBezTo>
                  <a:cubicBezTo>
                    <a:pt x="1326" y="997"/>
                    <a:pt x="1362" y="1009"/>
                    <a:pt x="1409" y="1009"/>
                  </a:cubicBezTo>
                  <a:cubicBezTo>
                    <a:pt x="1409" y="1045"/>
                    <a:pt x="1386" y="1069"/>
                    <a:pt x="1350" y="1069"/>
                  </a:cubicBezTo>
                  <a:close/>
                  <a:moveTo>
                    <a:pt x="1600" y="709"/>
                  </a:moveTo>
                  <a:cubicBezTo>
                    <a:pt x="1636" y="709"/>
                    <a:pt x="1636" y="709"/>
                    <a:pt x="1636" y="709"/>
                  </a:cubicBezTo>
                  <a:cubicBezTo>
                    <a:pt x="1636" y="817"/>
                    <a:pt x="1636" y="817"/>
                    <a:pt x="1636" y="817"/>
                  </a:cubicBezTo>
                  <a:cubicBezTo>
                    <a:pt x="1600" y="817"/>
                    <a:pt x="1600" y="817"/>
                    <a:pt x="1600" y="817"/>
                  </a:cubicBezTo>
                  <a:lnTo>
                    <a:pt x="1600" y="709"/>
                  </a:lnTo>
                  <a:close/>
                  <a:moveTo>
                    <a:pt x="1589" y="817"/>
                  </a:moveTo>
                  <a:cubicBezTo>
                    <a:pt x="1493" y="817"/>
                    <a:pt x="1493" y="817"/>
                    <a:pt x="1493" y="817"/>
                  </a:cubicBezTo>
                  <a:cubicBezTo>
                    <a:pt x="1493" y="709"/>
                    <a:pt x="1493" y="709"/>
                    <a:pt x="1493" y="709"/>
                  </a:cubicBezTo>
                  <a:cubicBezTo>
                    <a:pt x="1589" y="709"/>
                    <a:pt x="1589" y="709"/>
                    <a:pt x="1589" y="709"/>
                  </a:cubicBezTo>
                  <a:cubicBezTo>
                    <a:pt x="1589" y="817"/>
                    <a:pt x="1589" y="817"/>
                    <a:pt x="1589" y="817"/>
                  </a:cubicBezTo>
                  <a:close/>
                  <a:moveTo>
                    <a:pt x="1660" y="1237"/>
                  </a:moveTo>
                  <a:cubicBezTo>
                    <a:pt x="1624" y="1237"/>
                    <a:pt x="1600" y="1213"/>
                    <a:pt x="1600" y="1177"/>
                  </a:cubicBezTo>
                  <a:cubicBezTo>
                    <a:pt x="1600" y="877"/>
                    <a:pt x="1600" y="877"/>
                    <a:pt x="1600" y="877"/>
                  </a:cubicBezTo>
                  <a:cubicBezTo>
                    <a:pt x="1636" y="877"/>
                    <a:pt x="1636" y="877"/>
                    <a:pt x="1636" y="877"/>
                  </a:cubicBezTo>
                  <a:cubicBezTo>
                    <a:pt x="1636" y="1141"/>
                    <a:pt x="1636" y="1141"/>
                    <a:pt x="1636" y="1141"/>
                  </a:cubicBezTo>
                  <a:cubicBezTo>
                    <a:pt x="1636" y="1165"/>
                    <a:pt x="1672" y="1189"/>
                    <a:pt x="1720" y="1189"/>
                  </a:cubicBezTo>
                  <a:cubicBezTo>
                    <a:pt x="1720" y="1213"/>
                    <a:pt x="1696" y="1237"/>
                    <a:pt x="1660" y="1237"/>
                  </a:cubicBezTo>
                  <a:close/>
                  <a:moveTo>
                    <a:pt x="1971" y="1417"/>
                  </a:moveTo>
                  <a:cubicBezTo>
                    <a:pt x="1935" y="1417"/>
                    <a:pt x="1911" y="1381"/>
                    <a:pt x="1911" y="1357"/>
                  </a:cubicBezTo>
                  <a:cubicBezTo>
                    <a:pt x="1911" y="877"/>
                    <a:pt x="1911" y="877"/>
                    <a:pt x="1911" y="877"/>
                  </a:cubicBezTo>
                  <a:cubicBezTo>
                    <a:pt x="1947" y="877"/>
                    <a:pt x="1947" y="877"/>
                    <a:pt x="1947" y="877"/>
                  </a:cubicBezTo>
                  <a:cubicBezTo>
                    <a:pt x="1947" y="1321"/>
                    <a:pt x="1947" y="1321"/>
                    <a:pt x="1947" y="1321"/>
                  </a:cubicBezTo>
                  <a:cubicBezTo>
                    <a:pt x="1947" y="1333"/>
                    <a:pt x="1983" y="1357"/>
                    <a:pt x="2030" y="1357"/>
                  </a:cubicBezTo>
                  <a:cubicBezTo>
                    <a:pt x="2030" y="1381"/>
                    <a:pt x="1995" y="1417"/>
                    <a:pt x="1971" y="1417"/>
                  </a:cubicBezTo>
                  <a:close/>
                </a:path>
              </a:pathLst>
            </a:custGeom>
            <a:solidFill>
              <a:srgbClr val="665D5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Rectangle 10"/>
            <p:cNvSpPr/>
            <p:nvPr/>
          </p:nvSpPr>
          <p:spPr>
            <a:xfrm>
              <a:off x="-1815810" y="1595204"/>
              <a:ext cx="177800" cy="4738144"/>
            </a:xfrm>
            <a:prstGeom prst="rect">
              <a:avLst/>
            </a:prstGeom>
            <a:solidFill>
              <a:srgbClr val="665D5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mn-ea"/>
                <a:cs typeface="+mn-cs"/>
              </a:endParaRPr>
            </a:p>
          </p:txBody>
        </p:sp>
      </p:grpSp>
      <p:sp>
        <p:nvSpPr>
          <p:cNvPr id="12" name="Freeform 6"/>
          <p:cNvSpPr>
            <a:spLocks noEditPoints="1"/>
          </p:cNvSpPr>
          <p:nvPr/>
        </p:nvSpPr>
        <p:spPr bwMode="auto">
          <a:xfrm>
            <a:off x="7027428" y="4141014"/>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Freeform 6"/>
          <p:cNvSpPr>
            <a:spLocks noEditPoints="1"/>
          </p:cNvSpPr>
          <p:nvPr/>
        </p:nvSpPr>
        <p:spPr bwMode="auto">
          <a:xfrm>
            <a:off x="5838742" y="5525868"/>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6"/>
          <p:cNvSpPr>
            <a:spLocks noEditPoints="1"/>
          </p:cNvSpPr>
          <p:nvPr/>
        </p:nvSpPr>
        <p:spPr bwMode="auto">
          <a:xfrm>
            <a:off x="571574" y="5763943"/>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18" name="Straight Arrow Connector 17"/>
          <p:cNvCxnSpPr/>
          <p:nvPr/>
        </p:nvCxnSpPr>
        <p:spPr>
          <a:xfrm flipV="1">
            <a:off x="3267811" y="4905822"/>
            <a:ext cx="1707710" cy="790936"/>
          </a:xfrm>
          <a:prstGeom prst="straightConnector1">
            <a:avLst/>
          </a:prstGeom>
          <a:noFill/>
          <a:ln w="19050" cap="flat" cmpd="sng" algn="ctr">
            <a:solidFill>
              <a:srgbClr val="00B050"/>
            </a:solidFill>
            <a:prstDash val="dash"/>
            <a:headEnd type="triangle" w="lg" len="lg"/>
            <a:tailEnd type="triangle" w="lg" len="lg"/>
          </a:ln>
          <a:effectLst/>
        </p:spPr>
      </p:cxnSp>
      <p:sp>
        <p:nvSpPr>
          <p:cNvPr id="19" name="Freeform 6"/>
          <p:cNvSpPr>
            <a:spLocks noEditPoints="1"/>
          </p:cNvSpPr>
          <p:nvPr/>
        </p:nvSpPr>
        <p:spPr bwMode="auto">
          <a:xfrm>
            <a:off x="2580903" y="4087285"/>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6"/>
          <p:cNvSpPr>
            <a:spLocks noEditPoints="1"/>
          </p:cNvSpPr>
          <p:nvPr/>
        </p:nvSpPr>
        <p:spPr bwMode="auto">
          <a:xfrm>
            <a:off x="778661" y="4131634"/>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21" name="Straight Arrow Connector 20"/>
          <p:cNvCxnSpPr/>
          <p:nvPr/>
        </p:nvCxnSpPr>
        <p:spPr>
          <a:xfrm>
            <a:off x="6321987" y="5862058"/>
            <a:ext cx="1684854" cy="201602"/>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2" name="Straight Arrow Connector 21"/>
          <p:cNvCxnSpPr/>
          <p:nvPr/>
        </p:nvCxnSpPr>
        <p:spPr>
          <a:xfrm flipV="1">
            <a:off x="6125970" y="4691093"/>
            <a:ext cx="751563" cy="697265"/>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23" name="Straight Arrow Connector 22"/>
          <p:cNvCxnSpPr/>
          <p:nvPr/>
        </p:nvCxnSpPr>
        <p:spPr>
          <a:xfrm>
            <a:off x="7486060" y="4779006"/>
            <a:ext cx="811662" cy="779540"/>
          </a:xfrm>
          <a:prstGeom prst="straightConnector1">
            <a:avLst/>
          </a:prstGeom>
          <a:noFill/>
          <a:ln w="19050" cap="flat" cmpd="sng" algn="ctr">
            <a:solidFill>
              <a:schemeClr val="accent5"/>
            </a:solidFill>
            <a:prstDash val="solid"/>
            <a:headEnd type="triangle" w="lg" len="lg"/>
            <a:tailEnd type="triangle" w="lg" len="lg"/>
          </a:ln>
          <a:effectLst/>
        </p:spPr>
      </p:cxnSp>
      <p:sp>
        <p:nvSpPr>
          <p:cNvPr id="25" name="Left-Right Arrow 24"/>
          <p:cNvSpPr/>
          <p:nvPr/>
        </p:nvSpPr>
        <p:spPr>
          <a:xfrm rot="249824">
            <a:off x="3015905" y="4126463"/>
            <a:ext cx="1972898" cy="615991"/>
          </a:xfrm>
          <a:prstGeom prst="lef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Service Continuity</a:t>
            </a:r>
            <a:endParaRPr lang="en-US" sz="1600" dirty="0"/>
          </a:p>
        </p:txBody>
      </p:sp>
      <p:sp>
        <p:nvSpPr>
          <p:cNvPr id="28" name="Freeform 6"/>
          <p:cNvSpPr>
            <a:spLocks noEditPoints="1"/>
          </p:cNvSpPr>
          <p:nvPr/>
        </p:nvSpPr>
        <p:spPr bwMode="auto">
          <a:xfrm>
            <a:off x="2737247" y="5551314"/>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Rectangle 30"/>
          <p:cNvSpPr/>
          <p:nvPr/>
        </p:nvSpPr>
        <p:spPr bwMode="auto">
          <a:xfrm>
            <a:off x="6394724" y="5313120"/>
            <a:ext cx="1474237" cy="324180"/>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Groupcast</a:t>
            </a:r>
          </a:p>
        </p:txBody>
      </p:sp>
      <p:sp>
        <p:nvSpPr>
          <p:cNvPr id="32" name="Rectangle 31"/>
          <p:cNvSpPr/>
          <p:nvPr/>
        </p:nvSpPr>
        <p:spPr bwMode="auto">
          <a:xfrm>
            <a:off x="1264868" y="3976929"/>
            <a:ext cx="1128174" cy="35139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Unicast</a:t>
            </a:r>
          </a:p>
        </p:txBody>
      </p:sp>
      <p:cxnSp>
        <p:nvCxnSpPr>
          <p:cNvPr id="33" name="Straight Arrow Connector 32"/>
          <p:cNvCxnSpPr/>
          <p:nvPr/>
        </p:nvCxnSpPr>
        <p:spPr>
          <a:xfrm flipH="1">
            <a:off x="1264869" y="4529935"/>
            <a:ext cx="1153134" cy="1"/>
          </a:xfrm>
          <a:prstGeom prst="straightConnector1">
            <a:avLst/>
          </a:prstGeom>
          <a:noFill/>
          <a:ln w="19050" cap="flat" cmpd="sng" algn="ctr">
            <a:solidFill>
              <a:schemeClr val="accent5"/>
            </a:solidFill>
            <a:prstDash val="solid"/>
            <a:headEnd type="triangle" w="lg" len="lg"/>
            <a:tailEnd type="triangle" w="lg" len="lg"/>
          </a:ln>
          <a:effectLst/>
        </p:spPr>
      </p:cxnSp>
      <p:sp>
        <p:nvSpPr>
          <p:cNvPr id="38" name="Rectangle 37"/>
          <p:cNvSpPr/>
          <p:nvPr/>
        </p:nvSpPr>
        <p:spPr bwMode="auto">
          <a:xfrm>
            <a:off x="1923483" y="6254328"/>
            <a:ext cx="1714427" cy="35139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NW to UE Relay</a:t>
            </a:r>
          </a:p>
        </p:txBody>
      </p:sp>
      <p:cxnSp>
        <p:nvCxnSpPr>
          <p:cNvPr id="39" name="Straight Arrow Connector 38"/>
          <p:cNvCxnSpPr/>
          <p:nvPr/>
        </p:nvCxnSpPr>
        <p:spPr>
          <a:xfrm flipV="1">
            <a:off x="1006601" y="5817053"/>
            <a:ext cx="1593337" cy="203998"/>
          </a:xfrm>
          <a:prstGeom prst="straightConnector1">
            <a:avLst/>
          </a:prstGeom>
          <a:noFill/>
          <a:ln w="19050" cap="flat" cmpd="sng" algn="ctr">
            <a:solidFill>
              <a:schemeClr val="accent5"/>
            </a:solidFill>
            <a:prstDash val="solid"/>
            <a:headEnd type="triangle" w="lg" len="lg"/>
            <a:tailEnd type="triangle" w="lg" len="lg"/>
          </a:ln>
          <a:effectLst/>
        </p:spPr>
      </p:cxnSp>
      <p:sp>
        <p:nvSpPr>
          <p:cNvPr id="34" name="Freeform 33"/>
          <p:cNvSpPr>
            <a:spLocks noEditPoints="1"/>
          </p:cNvSpPr>
          <p:nvPr/>
        </p:nvSpPr>
        <p:spPr bwMode="auto">
          <a:xfrm>
            <a:off x="10074896" y="4850500"/>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Freeform 6"/>
          <p:cNvSpPr>
            <a:spLocks noEditPoints="1"/>
          </p:cNvSpPr>
          <p:nvPr/>
        </p:nvSpPr>
        <p:spPr bwMode="auto">
          <a:xfrm>
            <a:off x="9108856" y="3844602"/>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40" name="Straight Arrow Connector 39"/>
          <p:cNvCxnSpPr/>
          <p:nvPr/>
        </p:nvCxnSpPr>
        <p:spPr>
          <a:xfrm flipH="1">
            <a:off x="9641971" y="5334788"/>
            <a:ext cx="332860" cy="786283"/>
          </a:xfrm>
          <a:prstGeom prst="straightConnector1">
            <a:avLst/>
          </a:prstGeom>
          <a:noFill/>
          <a:ln w="19050" cap="flat" cmpd="sng" algn="ctr">
            <a:solidFill>
              <a:schemeClr val="accent5"/>
            </a:solidFill>
            <a:prstDash val="solid"/>
            <a:headEnd type="triangle" w="lg" len="lg"/>
            <a:tailEnd type="triangle" w="lg" len="lg"/>
          </a:ln>
          <a:effectLst/>
        </p:spPr>
      </p:cxnSp>
      <p:cxnSp>
        <p:nvCxnSpPr>
          <p:cNvPr id="41" name="Straight Arrow Connector 40"/>
          <p:cNvCxnSpPr/>
          <p:nvPr/>
        </p:nvCxnSpPr>
        <p:spPr>
          <a:xfrm>
            <a:off x="9477453" y="4340799"/>
            <a:ext cx="501780" cy="630037"/>
          </a:xfrm>
          <a:prstGeom prst="straightConnector1">
            <a:avLst/>
          </a:prstGeom>
          <a:noFill/>
          <a:ln w="19050" cap="flat" cmpd="sng" algn="ctr">
            <a:solidFill>
              <a:schemeClr val="accent5"/>
            </a:solidFill>
            <a:prstDash val="solid"/>
            <a:headEnd type="triangle" w="lg" len="lg"/>
            <a:tailEnd type="triangle" w="lg" len="lg"/>
          </a:ln>
          <a:effectLst/>
        </p:spPr>
      </p:cxnSp>
      <p:sp>
        <p:nvSpPr>
          <p:cNvPr id="42" name="Freeform 6"/>
          <p:cNvSpPr>
            <a:spLocks noEditPoints="1"/>
          </p:cNvSpPr>
          <p:nvPr/>
        </p:nvSpPr>
        <p:spPr bwMode="auto">
          <a:xfrm>
            <a:off x="9412130" y="6180185"/>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Rectangle 42"/>
          <p:cNvSpPr/>
          <p:nvPr/>
        </p:nvSpPr>
        <p:spPr bwMode="auto">
          <a:xfrm>
            <a:off x="9864185" y="4348069"/>
            <a:ext cx="1714427" cy="35139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UE to UE Relay</a:t>
            </a:r>
          </a:p>
        </p:txBody>
      </p:sp>
    </p:spTree>
    <p:extLst>
      <p:ext uri="{BB962C8B-B14F-4D97-AF65-F5344CB8AC3E}">
        <p14:creationId xmlns:p14="http://schemas.microsoft.com/office/powerpoint/2010/main" val="1263962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31004" y="1580337"/>
            <a:ext cx="11430000" cy="4796698"/>
          </a:xfrm>
        </p:spPr>
        <p:txBody>
          <a:bodyPr/>
          <a:lstStyle/>
          <a:p>
            <a:r>
              <a:rPr lang="en-US" dirty="0" smtClean="0"/>
              <a:t>Direct discovery: </a:t>
            </a:r>
          </a:p>
          <a:p>
            <a:pPr lvl="1"/>
            <a:r>
              <a:rPr lang="en-US" dirty="0" smtClean="0"/>
              <a:t>Support for Type 1 discovery out of coverage/partial coverage</a:t>
            </a:r>
          </a:p>
          <a:p>
            <a:pPr lvl="1"/>
            <a:r>
              <a:rPr lang="en-US" dirty="0" smtClean="0"/>
              <a:t>Model </a:t>
            </a:r>
            <a:r>
              <a:rPr lang="en-US" dirty="0"/>
              <a:t>B – </a:t>
            </a:r>
            <a:r>
              <a:rPr lang="en-US" b="1" dirty="0"/>
              <a:t>request/response </a:t>
            </a:r>
            <a:r>
              <a:rPr lang="en-US" b="1" dirty="0" smtClean="0"/>
              <a:t>discovery</a:t>
            </a:r>
          </a:p>
          <a:p>
            <a:pPr lvl="2"/>
            <a:r>
              <a:rPr lang="en-US" dirty="0" smtClean="0"/>
              <a:t>From SA2: </a:t>
            </a:r>
            <a:r>
              <a:rPr lang="en-GB" dirty="0" smtClean="0"/>
              <a:t>support </a:t>
            </a:r>
            <a:r>
              <a:rPr lang="en-GB" dirty="0"/>
              <a:t>for model B ProSe Direct Discovery for all use cases (i.e. open and restricted</a:t>
            </a:r>
            <a:r>
              <a:rPr lang="en-GB" dirty="0" smtClean="0"/>
              <a:t>);</a:t>
            </a:r>
          </a:p>
          <a:p>
            <a:pPr lvl="4"/>
            <a:endParaRPr lang="en-GB" sz="1000" dirty="0"/>
          </a:p>
          <a:p>
            <a:r>
              <a:rPr lang="en-US" dirty="0" smtClean="0"/>
              <a:t>Multiple carrier and PLMN support</a:t>
            </a:r>
          </a:p>
          <a:p>
            <a:pPr lvl="1"/>
            <a:r>
              <a:rPr lang="en-US" dirty="0" smtClean="0"/>
              <a:t>D2D transmissions in </a:t>
            </a:r>
            <a:r>
              <a:rPr lang="en-US" dirty="0"/>
              <a:t>non-serving carrier and/or secondary cell for both communication and </a:t>
            </a:r>
            <a:r>
              <a:rPr lang="en-US" dirty="0" smtClean="0"/>
              <a:t>discovery</a:t>
            </a:r>
          </a:p>
          <a:p>
            <a:pPr lvl="2"/>
            <a:r>
              <a:rPr lang="en-US" dirty="0" smtClean="0"/>
              <a:t>Otherwise D2D devices may become concentrated on a single carrier</a:t>
            </a:r>
          </a:p>
          <a:p>
            <a:pPr lvl="1"/>
            <a:r>
              <a:rPr lang="en-US" dirty="0"/>
              <a:t>Further optimize inter-PLMN and inter-frequency </a:t>
            </a:r>
            <a:r>
              <a:rPr lang="en-US" dirty="0" smtClean="0"/>
              <a:t>discovery</a:t>
            </a:r>
          </a:p>
          <a:p>
            <a:pPr lvl="2"/>
            <a:r>
              <a:rPr lang="en-US" dirty="0" smtClean="0"/>
              <a:t>UEs learn about inter-frequency/PLMN resource pools from serving cell</a:t>
            </a:r>
            <a:endParaRPr lang="en-US" dirty="0"/>
          </a:p>
          <a:p>
            <a:pPr lvl="1"/>
            <a:endParaRPr lang="en-US" dirty="0"/>
          </a:p>
          <a:p>
            <a:pPr lvl="4"/>
            <a:endParaRPr lang="en-US" dirty="0"/>
          </a:p>
          <a:p>
            <a:pPr lvl="2"/>
            <a:endParaRPr lang="en-US" dirty="0" smtClean="0"/>
          </a:p>
          <a:p>
            <a:pPr lvl="1"/>
            <a:endParaRPr lang="en-US" dirty="0" smtClean="0"/>
          </a:p>
        </p:txBody>
      </p:sp>
      <p:sp>
        <p:nvSpPr>
          <p:cNvPr id="4" name="Title 3"/>
          <p:cNvSpPr>
            <a:spLocks noGrp="1"/>
          </p:cNvSpPr>
          <p:nvPr>
            <p:ph type="title"/>
          </p:nvPr>
        </p:nvSpPr>
        <p:spPr>
          <a:xfrm>
            <a:off x="283464" y="638296"/>
            <a:ext cx="11430000" cy="507831"/>
          </a:xfrm>
        </p:spPr>
        <p:txBody>
          <a:bodyPr/>
          <a:lstStyle/>
          <a:p>
            <a:r>
              <a:rPr lang="en-US" dirty="0" smtClean="0"/>
              <a:t>Direct Discovery, Multi-carrier &amp; Inter-PLMN Support</a:t>
            </a:r>
            <a:endParaRPr lang="en-US" dirty="0"/>
          </a:p>
        </p:txBody>
      </p:sp>
      <p:sp>
        <p:nvSpPr>
          <p:cNvPr id="6" name="Text Placeholder 5"/>
          <p:cNvSpPr>
            <a:spLocks noGrp="1"/>
          </p:cNvSpPr>
          <p:nvPr>
            <p:ph type="body" idx="13"/>
          </p:nvPr>
        </p:nvSpPr>
        <p:spPr>
          <a:xfrm>
            <a:off x="283464" y="1213844"/>
            <a:ext cx="11430000" cy="350865"/>
          </a:xfrm>
        </p:spPr>
        <p:txBody>
          <a:bodyPr/>
          <a:lstStyle/>
          <a:p>
            <a:r>
              <a:rPr lang="en-US" dirty="0"/>
              <a:t>E</a:t>
            </a:r>
            <a:r>
              <a:rPr lang="en-US" dirty="0" smtClean="0"/>
              <a:t>nhancements to discovery, multi-carrier, inter-PLMN support </a:t>
            </a:r>
            <a:endParaRPr lang="en-US" dirty="0"/>
          </a:p>
        </p:txBody>
      </p:sp>
      <p:grpSp>
        <p:nvGrpSpPr>
          <p:cNvPr id="55" name="Group 54"/>
          <p:cNvGrpSpPr/>
          <p:nvPr/>
        </p:nvGrpSpPr>
        <p:grpSpPr>
          <a:xfrm>
            <a:off x="5275510" y="5089405"/>
            <a:ext cx="722954" cy="1365333"/>
            <a:chOff x="-2506208" y="1418924"/>
            <a:chExt cx="1570837" cy="4914424"/>
          </a:xfrm>
          <a:solidFill>
            <a:sysClr val="window" lastClr="FFFFFF">
              <a:lumMod val="65000"/>
            </a:sysClr>
          </a:solidFill>
        </p:grpSpPr>
        <p:sp>
          <p:nvSpPr>
            <p:cNvPr id="56" name="Freeform 8"/>
            <p:cNvSpPr>
              <a:spLocks noEditPoints="1"/>
            </p:cNvSpPr>
            <p:nvPr/>
          </p:nvSpPr>
          <p:spPr bwMode="auto">
            <a:xfrm>
              <a:off x="-2506208" y="1418924"/>
              <a:ext cx="1570837" cy="1208162"/>
            </a:xfrm>
            <a:custGeom>
              <a:avLst/>
              <a:gdLst>
                <a:gd name="T0" fmla="*/ 1911 w 2114"/>
                <a:gd name="T1" fmla="*/ 468 h 1934"/>
                <a:gd name="T2" fmla="*/ 1720 w 2114"/>
                <a:gd name="T3" fmla="*/ 168 h 1934"/>
                <a:gd name="T4" fmla="*/ 1612 w 2114"/>
                <a:gd name="T5" fmla="*/ 637 h 1934"/>
                <a:gd name="T6" fmla="*/ 1409 w 2114"/>
                <a:gd name="T7" fmla="*/ 0 h 1934"/>
                <a:gd name="T8" fmla="*/ 1302 w 2114"/>
                <a:gd name="T9" fmla="*/ 468 h 1934"/>
                <a:gd name="T10" fmla="*/ 1171 w 2114"/>
                <a:gd name="T11" fmla="*/ 72 h 1934"/>
                <a:gd name="T12" fmla="*/ 932 w 2114"/>
                <a:gd name="T13" fmla="*/ 480 h 1934"/>
                <a:gd name="T14" fmla="*/ 789 w 2114"/>
                <a:gd name="T15" fmla="*/ 96 h 1934"/>
                <a:gd name="T16" fmla="*/ 621 w 2114"/>
                <a:gd name="T17" fmla="*/ 649 h 1934"/>
                <a:gd name="T18" fmla="*/ 478 w 2114"/>
                <a:gd name="T19" fmla="*/ 264 h 1934"/>
                <a:gd name="T20" fmla="*/ 311 w 2114"/>
                <a:gd name="T21" fmla="*/ 817 h 1934"/>
                <a:gd name="T22" fmla="*/ 168 w 2114"/>
                <a:gd name="T23" fmla="*/ 384 h 1934"/>
                <a:gd name="T24" fmla="*/ 72 w 2114"/>
                <a:gd name="T25" fmla="*/ 1357 h 1934"/>
                <a:gd name="T26" fmla="*/ 311 w 2114"/>
                <a:gd name="T27" fmla="*/ 877 h 1934"/>
                <a:gd name="T28" fmla="*/ 526 w 2114"/>
                <a:gd name="T29" fmla="*/ 1177 h 1934"/>
                <a:gd name="T30" fmla="*/ 681 w 2114"/>
                <a:gd name="T31" fmla="*/ 1009 h 1934"/>
                <a:gd name="T32" fmla="*/ 932 w 2114"/>
                <a:gd name="T33" fmla="*/ 877 h 1934"/>
                <a:gd name="T34" fmla="*/ 1171 w 2114"/>
                <a:gd name="T35" fmla="*/ 877 h 1934"/>
                <a:gd name="T36" fmla="*/ 1433 w 2114"/>
                <a:gd name="T37" fmla="*/ 1009 h 1934"/>
                <a:gd name="T38" fmla="*/ 1589 w 2114"/>
                <a:gd name="T39" fmla="*/ 1177 h 1934"/>
                <a:gd name="T40" fmla="*/ 1804 w 2114"/>
                <a:gd name="T41" fmla="*/ 877 h 1934"/>
                <a:gd name="T42" fmla="*/ 2042 w 2114"/>
                <a:gd name="T43" fmla="*/ 1357 h 1934"/>
                <a:gd name="T44" fmla="*/ 203 w 2114"/>
                <a:gd name="T45" fmla="*/ 1357 h 1934"/>
                <a:gd name="T46" fmla="*/ 168 w 2114"/>
                <a:gd name="T47" fmla="*/ 877 h 1934"/>
                <a:gd name="T48" fmla="*/ 454 w 2114"/>
                <a:gd name="T49" fmla="*/ 1237 h 1934"/>
                <a:gd name="T50" fmla="*/ 514 w 2114"/>
                <a:gd name="T51" fmla="*/ 877 h 1934"/>
                <a:gd name="T52" fmla="*/ 478 w 2114"/>
                <a:gd name="T53" fmla="*/ 709 h 1934"/>
                <a:gd name="T54" fmla="*/ 526 w 2114"/>
                <a:gd name="T55" fmla="*/ 817 h 1934"/>
                <a:gd name="T56" fmla="*/ 812 w 2114"/>
                <a:gd name="T57" fmla="*/ 1009 h 1934"/>
                <a:gd name="T58" fmla="*/ 789 w 2114"/>
                <a:gd name="T59" fmla="*/ 877 h 1934"/>
                <a:gd name="T60" fmla="*/ 789 w 2114"/>
                <a:gd name="T61" fmla="*/ 817 h 1934"/>
                <a:gd name="T62" fmla="*/ 812 w 2114"/>
                <a:gd name="T63" fmla="*/ 649 h 1934"/>
                <a:gd name="T64" fmla="*/ 812 w 2114"/>
                <a:gd name="T65" fmla="*/ 649 h 1934"/>
                <a:gd name="T66" fmla="*/ 932 w 2114"/>
                <a:gd name="T67" fmla="*/ 709 h 1934"/>
                <a:gd name="T68" fmla="*/ 836 w 2114"/>
                <a:gd name="T69" fmla="*/ 541 h 1934"/>
                <a:gd name="T70" fmla="*/ 1326 w 2114"/>
                <a:gd name="T71" fmla="*/ 541 h 1934"/>
                <a:gd name="T72" fmla="*/ 1290 w 2114"/>
                <a:gd name="T73" fmla="*/ 709 h 1934"/>
                <a:gd name="T74" fmla="*/ 1290 w 2114"/>
                <a:gd name="T75" fmla="*/ 709 h 1934"/>
                <a:gd name="T76" fmla="*/ 1278 w 2114"/>
                <a:gd name="T77" fmla="*/ 709 h 1934"/>
                <a:gd name="T78" fmla="*/ 1171 w 2114"/>
                <a:gd name="T79" fmla="*/ 541 h 1934"/>
                <a:gd name="T80" fmla="*/ 1290 w 2114"/>
                <a:gd name="T81" fmla="*/ 1009 h 1934"/>
                <a:gd name="T82" fmla="*/ 1409 w 2114"/>
                <a:gd name="T83" fmla="*/ 1009 h 1934"/>
                <a:gd name="T84" fmla="*/ 1636 w 2114"/>
                <a:gd name="T85" fmla="*/ 817 h 1934"/>
                <a:gd name="T86" fmla="*/ 1493 w 2114"/>
                <a:gd name="T87" fmla="*/ 817 h 1934"/>
                <a:gd name="T88" fmla="*/ 1660 w 2114"/>
                <a:gd name="T89" fmla="*/ 1237 h 1934"/>
                <a:gd name="T90" fmla="*/ 1636 w 2114"/>
                <a:gd name="T91" fmla="*/ 1141 h 1934"/>
                <a:gd name="T92" fmla="*/ 1911 w 2114"/>
                <a:gd name="T93" fmla="*/ 1357 h 1934"/>
                <a:gd name="T94" fmla="*/ 2030 w 2114"/>
                <a:gd name="T95" fmla="*/ 1357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14" h="1934">
                  <a:moveTo>
                    <a:pt x="2030" y="348"/>
                  </a:moveTo>
                  <a:cubicBezTo>
                    <a:pt x="1983" y="348"/>
                    <a:pt x="1947" y="360"/>
                    <a:pt x="1947" y="384"/>
                  </a:cubicBezTo>
                  <a:cubicBezTo>
                    <a:pt x="1947" y="432"/>
                    <a:pt x="1947" y="432"/>
                    <a:pt x="1947" y="432"/>
                  </a:cubicBezTo>
                  <a:cubicBezTo>
                    <a:pt x="1923" y="444"/>
                    <a:pt x="1911" y="456"/>
                    <a:pt x="1911" y="468"/>
                  </a:cubicBezTo>
                  <a:cubicBezTo>
                    <a:pt x="1911" y="817"/>
                    <a:pt x="1911" y="817"/>
                    <a:pt x="1911" y="817"/>
                  </a:cubicBezTo>
                  <a:cubicBezTo>
                    <a:pt x="1804" y="817"/>
                    <a:pt x="1804" y="817"/>
                    <a:pt x="1804" y="817"/>
                  </a:cubicBezTo>
                  <a:cubicBezTo>
                    <a:pt x="1804" y="204"/>
                    <a:pt x="1804" y="204"/>
                    <a:pt x="1804" y="204"/>
                  </a:cubicBezTo>
                  <a:cubicBezTo>
                    <a:pt x="1804" y="192"/>
                    <a:pt x="1768" y="168"/>
                    <a:pt x="1720" y="168"/>
                  </a:cubicBezTo>
                  <a:cubicBezTo>
                    <a:pt x="1672" y="168"/>
                    <a:pt x="1636" y="192"/>
                    <a:pt x="1636" y="204"/>
                  </a:cubicBezTo>
                  <a:cubicBezTo>
                    <a:pt x="1636" y="264"/>
                    <a:pt x="1636" y="264"/>
                    <a:pt x="1636" y="264"/>
                  </a:cubicBezTo>
                  <a:cubicBezTo>
                    <a:pt x="1624" y="264"/>
                    <a:pt x="1612" y="288"/>
                    <a:pt x="1612" y="300"/>
                  </a:cubicBezTo>
                  <a:cubicBezTo>
                    <a:pt x="1612" y="637"/>
                    <a:pt x="1612" y="637"/>
                    <a:pt x="1612" y="637"/>
                  </a:cubicBezTo>
                  <a:cubicBezTo>
                    <a:pt x="1612" y="649"/>
                    <a:pt x="1612" y="649"/>
                    <a:pt x="1612" y="649"/>
                  </a:cubicBezTo>
                  <a:cubicBezTo>
                    <a:pt x="1493" y="649"/>
                    <a:pt x="1493" y="649"/>
                    <a:pt x="1493" y="649"/>
                  </a:cubicBezTo>
                  <a:cubicBezTo>
                    <a:pt x="1493" y="36"/>
                    <a:pt x="1493" y="36"/>
                    <a:pt x="1493" y="36"/>
                  </a:cubicBezTo>
                  <a:cubicBezTo>
                    <a:pt x="1493" y="24"/>
                    <a:pt x="1457" y="0"/>
                    <a:pt x="1409" y="0"/>
                  </a:cubicBezTo>
                  <a:cubicBezTo>
                    <a:pt x="1362" y="0"/>
                    <a:pt x="1326" y="24"/>
                    <a:pt x="1326" y="36"/>
                  </a:cubicBezTo>
                  <a:cubicBezTo>
                    <a:pt x="1326" y="96"/>
                    <a:pt x="1326" y="96"/>
                    <a:pt x="1326" y="96"/>
                  </a:cubicBezTo>
                  <a:cubicBezTo>
                    <a:pt x="1314" y="96"/>
                    <a:pt x="1302" y="108"/>
                    <a:pt x="1302" y="132"/>
                  </a:cubicBezTo>
                  <a:cubicBezTo>
                    <a:pt x="1302" y="468"/>
                    <a:pt x="1302" y="468"/>
                    <a:pt x="1302" y="468"/>
                  </a:cubicBezTo>
                  <a:cubicBezTo>
                    <a:pt x="1302" y="480"/>
                    <a:pt x="1302" y="480"/>
                    <a:pt x="1302" y="480"/>
                  </a:cubicBezTo>
                  <a:cubicBezTo>
                    <a:pt x="1171" y="480"/>
                    <a:pt x="1171" y="480"/>
                    <a:pt x="1171" y="480"/>
                  </a:cubicBezTo>
                  <a:cubicBezTo>
                    <a:pt x="1171" y="84"/>
                    <a:pt x="1171" y="84"/>
                    <a:pt x="1171" y="84"/>
                  </a:cubicBezTo>
                  <a:cubicBezTo>
                    <a:pt x="1171" y="84"/>
                    <a:pt x="1171" y="84"/>
                    <a:pt x="1171" y="72"/>
                  </a:cubicBezTo>
                  <a:cubicBezTo>
                    <a:pt x="1171" y="12"/>
                    <a:pt x="1123" y="0"/>
                    <a:pt x="1051" y="0"/>
                  </a:cubicBezTo>
                  <a:cubicBezTo>
                    <a:pt x="992" y="0"/>
                    <a:pt x="944" y="12"/>
                    <a:pt x="932" y="72"/>
                  </a:cubicBezTo>
                  <a:cubicBezTo>
                    <a:pt x="932" y="84"/>
                    <a:pt x="932" y="84"/>
                    <a:pt x="932" y="84"/>
                  </a:cubicBezTo>
                  <a:cubicBezTo>
                    <a:pt x="932" y="480"/>
                    <a:pt x="932" y="480"/>
                    <a:pt x="932" y="480"/>
                  </a:cubicBezTo>
                  <a:cubicBezTo>
                    <a:pt x="812" y="480"/>
                    <a:pt x="812" y="480"/>
                    <a:pt x="812" y="480"/>
                  </a:cubicBezTo>
                  <a:cubicBezTo>
                    <a:pt x="812" y="468"/>
                    <a:pt x="812" y="468"/>
                    <a:pt x="812" y="468"/>
                  </a:cubicBezTo>
                  <a:cubicBezTo>
                    <a:pt x="812" y="132"/>
                    <a:pt x="812" y="132"/>
                    <a:pt x="812" y="132"/>
                  </a:cubicBezTo>
                  <a:cubicBezTo>
                    <a:pt x="812" y="108"/>
                    <a:pt x="800" y="96"/>
                    <a:pt x="789" y="96"/>
                  </a:cubicBezTo>
                  <a:cubicBezTo>
                    <a:pt x="789" y="36"/>
                    <a:pt x="789" y="36"/>
                    <a:pt x="789" y="36"/>
                  </a:cubicBezTo>
                  <a:cubicBezTo>
                    <a:pt x="789" y="24"/>
                    <a:pt x="741" y="0"/>
                    <a:pt x="705" y="0"/>
                  </a:cubicBezTo>
                  <a:cubicBezTo>
                    <a:pt x="657" y="0"/>
                    <a:pt x="621" y="24"/>
                    <a:pt x="621" y="36"/>
                  </a:cubicBezTo>
                  <a:cubicBezTo>
                    <a:pt x="621" y="649"/>
                    <a:pt x="621" y="649"/>
                    <a:pt x="621" y="649"/>
                  </a:cubicBezTo>
                  <a:cubicBezTo>
                    <a:pt x="502" y="649"/>
                    <a:pt x="502" y="649"/>
                    <a:pt x="502" y="649"/>
                  </a:cubicBezTo>
                  <a:cubicBezTo>
                    <a:pt x="502" y="649"/>
                    <a:pt x="502" y="649"/>
                    <a:pt x="502" y="637"/>
                  </a:cubicBezTo>
                  <a:cubicBezTo>
                    <a:pt x="502" y="300"/>
                    <a:pt x="502" y="300"/>
                    <a:pt x="502" y="300"/>
                  </a:cubicBezTo>
                  <a:cubicBezTo>
                    <a:pt x="502" y="288"/>
                    <a:pt x="490" y="264"/>
                    <a:pt x="478" y="264"/>
                  </a:cubicBezTo>
                  <a:cubicBezTo>
                    <a:pt x="478" y="204"/>
                    <a:pt x="478" y="204"/>
                    <a:pt x="478" y="204"/>
                  </a:cubicBezTo>
                  <a:cubicBezTo>
                    <a:pt x="478" y="192"/>
                    <a:pt x="442" y="168"/>
                    <a:pt x="394" y="168"/>
                  </a:cubicBezTo>
                  <a:cubicBezTo>
                    <a:pt x="347" y="168"/>
                    <a:pt x="311" y="192"/>
                    <a:pt x="311" y="204"/>
                  </a:cubicBezTo>
                  <a:cubicBezTo>
                    <a:pt x="311" y="817"/>
                    <a:pt x="311" y="817"/>
                    <a:pt x="311" y="817"/>
                  </a:cubicBezTo>
                  <a:cubicBezTo>
                    <a:pt x="192" y="817"/>
                    <a:pt x="192" y="817"/>
                    <a:pt x="192" y="817"/>
                  </a:cubicBezTo>
                  <a:cubicBezTo>
                    <a:pt x="192" y="468"/>
                    <a:pt x="192" y="468"/>
                    <a:pt x="192" y="468"/>
                  </a:cubicBezTo>
                  <a:cubicBezTo>
                    <a:pt x="192" y="456"/>
                    <a:pt x="180" y="444"/>
                    <a:pt x="168" y="432"/>
                  </a:cubicBezTo>
                  <a:cubicBezTo>
                    <a:pt x="168" y="384"/>
                    <a:pt x="168" y="384"/>
                    <a:pt x="168" y="384"/>
                  </a:cubicBezTo>
                  <a:cubicBezTo>
                    <a:pt x="168" y="360"/>
                    <a:pt x="132" y="348"/>
                    <a:pt x="84" y="348"/>
                  </a:cubicBezTo>
                  <a:cubicBezTo>
                    <a:pt x="36" y="348"/>
                    <a:pt x="0" y="360"/>
                    <a:pt x="0" y="384"/>
                  </a:cubicBezTo>
                  <a:cubicBezTo>
                    <a:pt x="0" y="1321"/>
                    <a:pt x="0" y="1321"/>
                    <a:pt x="0" y="1321"/>
                  </a:cubicBezTo>
                  <a:cubicBezTo>
                    <a:pt x="0" y="1333"/>
                    <a:pt x="36" y="1345"/>
                    <a:pt x="72" y="1357"/>
                  </a:cubicBezTo>
                  <a:cubicBezTo>
                    <a:pt x="72" y="1393"/>
                    <a:pt x="96" y="1429"/>
                    <a:pt x="144" y="1429"/>
                  </a:cubicBezTo>
                  <a:cubicBezTo>
                    <a:pt x="192" y="1429"/>
                    <a:pt x="227" y="1393"/>
                    <a:pt x="227" y="1357"/>
                  </a:cubicBezTo>
                  <a:cubicBezTo>
                    <a:pt x="227" y="877"/>
                    <a:pt x="227" y="877"/>
                    <a:pt x="227" y="877"/>
                  </a:cubicBezTo>
                  <a:cubicBezTo>
                    <a:pt x="311" y="877"/>
                    <a:pt x="311" y="877"/>
                    <a:pt x="311" y="877"/>
                  </a:cubicBezTo>
                  <a:cubicBezTo>
                    <a:pt x="311" y="1141"/>
                    <a:pt x="311" y="1141"/>
                    <a:pt x="311" y="1141"/>
                  </a:cubicBezTo>
                  <a:cubicBezTo>
                    <a:pt x="311" y="1165"/>
                    <a:pt x="335" y="1177"/>
                    <a:pt x="371" y="1177"/>
                  </a:cubicBezTo>
                  <a:cubicBezTo>
                    <a:pt x="371" y="1225"/>
                    <a:pt x="406" y="1261"/>
                    <a:pt x="454" y="1261"/>
                  </a:cubicBezTo>
                  <a:cubicBezTo>
                    <a:pt x="490" y="1261"/>
                    <a:pt x="526" y="1225"/>
                    <a:pt x="526" y="1177"/>
                  </a:cubicBezTo>
                  <a:cubicBezTo>
                    <a:pt x="526" y="877"/>
                    <a:pt x="526" y="877"/>
                    <a:pt x="526" y="877"/>
                  </a:cubicBezTo>
                  <a:cubicBezTo>
                    <a:pt x="621" y="877"/>
                    <a:pt x="621" y="877"/>
                    <a:pt x="621" y="877"/>
                  </a:cubicBezTo>
                  <a:cubicBezTo>
                    <a:pt x="621" y="973"/>
                    <a:pt x="621" y="973"/>
                    <a:pt x="621" y="973"/>
                  </a:cubicBezTo>
                  <a:cubicBezTo>
                    <a:pt x="621" y="997"/>
                    <a:pt x="645" y="1009"/>
                    <a:pt x="681" y="1009"/>
                  </a:cubicBezTo>
                  <a:cubicBezTo>
                    <a:pt x="681" y="1057"/>
                    <a:pt x="717" y="1093"/>
                    <a:pt x="765" y="1093"/>
                  </a:cubicBezTo>
                  <a:cubicBezTo>
                    <a:pt x="800" y="1093"/>
                    <a:pt x="836" y="1057"/>
                    <a:pt x="836" y="1009"/>
                  </a:cubicBezTo>
                  <a:cubicBezTo>
                    <a:pt x="836" y="877"/>
                    <a:pt x="836" y="877"/>
                    <a:pt x="836" y="877"/>
                  </a:cubicBezTo>
                  <a:cubicBezTo>
                    <a:pt x="932" y="877"/>
                    <a:pt x="932" y="877"/>
                    <a:pt x="932" y="877"/>
                  </a:cubicBezTo>
                  <a:cubicBezTo>
                    <a:pt x="932" y="1934"/>
                    <a:pt x="932" y="1934"/>
                    <a:pt x="932" y="1934"/>
                  </a:cubicBezTo>
                  <a:cubicBezTo>
                    <a:pt x="980" y="1934"/>
                    <a:pt x="1015" y="1934"/>
                    <a:pt x="1051" y="1934"/>
                  </a:cubicBezTo>
                  <a:cubicBezTo>
                    <a:pt x="1099" y="1934"/>
                    <a:pt x="1135" y="1934"/>
                    <a:pt x="1171" y="1934"/>
                  </a:cubicBezTo>
                  <a:cubicBezTo>
                    <a:pt x="1171" y="877"/>
                    <a:pt x="1171" y="877"/>
                    <a:pt x="1171" y="877"/>
                  </a:cubicBezTo>
                  <a:cubicBezTo>
                    <a:pt x="1278" y="877"/>
                    <a:pt x="1278" y="877"/>
                    <a:pt x="1278" y="877"/>
                  </a:cubicBezTo>
                  <a:cubicBezTo>
                    <a:pt x="1278" y="1009"/>
                    <a:pt x="1278" y="1009"/>
                    <a:pt x="1278" y="1009"/>
                  </a:cubicBezTo>
                  <a:cubicBezTo>
                    <a:pt x="1278" y="1057"/>
                    <a:pt x="1314" y="1093"/>
                    <a:pt x="1350" y="1093"/>
                  </a:cubicBezTo>
                  <a:cubicBezTo>
                    <a:pt x="1397" y="1093"/>
                    <a:pt x="1433" y="1057"/>
                    <a:pt x="1433" y="1009"/>
                  </a:cubicBezTo>
                  <a:cubicBezTo>
                    <a:pt x="1469" y="1009"/>
                    <a:pt x="1493" y="997"/>
                    <a:pt x="1493" y="973"/>
                  </a:cubicBezTo>
                  <a:cubicBezTo>
                    <a:pt x="1493" y="877"/>
                    <a:pt x="1493" y="877"/>
                    <a:pt x="1493" y="877"/>
                  </a:cubicBezTo>
                  <a:cubicBezTo>
                    <a:pt x="1589" y="877"/>
                    <a:pt x="1589" y="877"/>
                    <a:pt x="1589" y="877"/>
                  </a:cubicBezTo>
                  <a:cubicBezTo>
                    <a:pt x="1589" y="1177"/>
                    <a:pt x="1589" y="1177"/>
                    <a:pt x="1589" y="1177"/>
                  </a:cubicBezTo>
                  <a:cubicBezTo>
                    <a:pt x="1589" y="1225"/>
                    <a:pt x="1612" y="1261"/>
                    <a:pt x="1660" y="1261"/>
                  </a:cubicBezTo>
                  <a:cubicBezTo>
                    <a:pt x="1708" y="1261"/>
                    <a:pt x="1744" y="1225"/>
                    <a:pt x="1744" y="1177"/>
                  </a:cubicBezTo>
                  <a:cubicBezTo>
                    <a:pt x="1780" y="1177"/>
                    <a:pt x="1804" y="1165"/>
                    <a:pt x="1804" y="1141"/>
                  </a:cubicBezTo>
                  <a:cubicBezTo>
                    <a:pt x="1804" y="877"/>
                    <a:pt x="1804" y="877"/>
                    <a:pt x="1804" y="877"/>
                  </a:cubicBezTo>
                  <a:cubicBezTo>
                    <a:pt x="1887" y="877"/>
                    <a:pt x="1887" y="877"/>
                    <a:pt x="1887" y="877"/>
                  </a:cubicBezTo>
                  <a:cubicBezTo>
                    <a:pt x="1887" y="1357"/>
                    <a:pt x="1887" y="1357"/>
                    <a:pt x="1887" y="1357"/>
                  </a:cubicBezTo>
                  <a:cubicBezTo>
                    <a:pt x="1887" y="1393"/>
                    <a:pt x="1923" y="1429"/>
                    <a:pt x="1971" y="1429"/>
                  </a:cubicBezTo>
                  <a:cubicBezTo>
                    <a:pt x="2007" y="1429"/>
                    <a:pt x="2042" y="1393"/>
                    <a:pt x="2042" y="1357"/>
                  </a:cubicBezTo>
                  <a:cubicBezTo>
                    <a:pt x="2078" y="1345"/>
                    <a:pt x="2114" y="1333"/>
                    <a:pt x="2114" y="1321"/>
                  </a:cubicBezTo>
                  <a:cubicBezTo>
                    <a:pt x="2114" y="384"/>
                    <a:pt x="2114" y="384"/>
                    <a:pt x="2114" y="384"/>
                  </a:cubicBezTo>
                  <a:cubicBezTo>
                    <a:pt x="2114" y="360"/>
                    <a:pt x="2066" y="348"/>
                    <a:pt x="2030" y="348"/>
                  </a:cubicBezTo>
                  <a:close/>
                  <a:moveTo>
                    <a:pt x="203" y="1357"/>
                  </a:moveTo>
                  <a:cubicBezTo>
                    <a:pt x="203" y="1381"/>
                    <a:pt x="180" y="1417"/>
                    <a:pt x="144" y="1417"/>
                  </a:cubicBezTo>
                  <a:cubicBezTo>
                    <a:pt x="108" y="1417"/>
                    <a:pt x="84" y="1381"/>
                    <a:pt x="84" y="1357"/>
                  </a:cubicBezTo>
                  <a:cubicBezTo>
                    <a:pt x="132" y="1357"/>
                    <a:pt x="168" y="1333"/>
                    <a:pt x="168" y="1321"/>
                  </a:cubicBezTo>
                  <a:cubicBezTo>
                    <a:pt x="168" y="877"/>
                    <a:pt x="168" y="877"/>
                    <a:pt x="168" y="877"/>
                  </a:cubicBezTo>
                  <a:cubicBezTo>
                    <a:pt x="203" y="877"/>
                    <a:pt x="203" y="877"/>
                    <a:pt x="203" y="877"/>
                  </a:cubicBezTo>
                  <a:lnTo>
                    <a:pt x="203" y="1357"/>
                  </a:lnTo>
                  <a:close/>
                  <a:moveTo>
                    <a:pt x="514" y="1177"/>
                  </a:moveTo>
                  <a:cubicBezTo>
                    <a:pt x="514" y="1213"/>
                    <a:pt x="478" y="1237"/>
                    <a:pt x="454" y="1237"/>
                  </a:cubicBezTo>
                  <a:cubicBezTo>
                    <a:pt x="418" y="1237"/>
                    <a:pt x="394" y="1213"/>
                    <a:pt x="394" y="1189"/>
                  </a:cubicBezTo>
                  <a:cubicBezTo>
                    <a:pt x="442" y="1189"/>
                    <a:pt x="478" y="1165"/>
                    <a:pt x="478" y="1141"/>
                  </a:cubicBezTo>
                  <a:cubicBezTo>
                    <a:pt x="478" y="877"/>
                    <a:pt x="478" y="877"/>
                    <a:pt x="478" y="877"/>
                  </a:cubicBezTo>
                  <a:cubicBezTo>
                    <a:pt x="514" y="877"/>
                    <a:pt x="514" y="877"/>
                    <a:pt x="514" y="877"/>
                  </a:cubicBezTo>
                  <a:lnTo>
                    <a:pt x="514" y="1177"/>
                  </a:lnTo>
                  <a:close/>
                  <a:moveTo>
                    <a:pt x="514" y="817"/>
                  </a:moveTo>
                  <a:cubicBezTo>
                    <a:pt x="478" y="817"/>
                    <a:pt x="478" y="817"/>
                    <a:pt x="478" y="817"/>
                  </a:cubicBezTo>
                  <a:cubicBezTo>
                    <a:pt x="478" y="709"/>
                    <a:pt x="478" y="709"/>
                    <a:pt x="478" y="709"/>
                  </a:cubicBezTo>
                  <a:cubicBezTo>
                    <a:pt x="514" y="709"/>
                    <a:pt x="514" y="709"/>
                    <a:pt x="514" y="709"/>
                  </a:cubicBezTo>
                  <a:lnTo>
                    <a:pt x="514" y="817"/>
                  </a:lnTo>
                  <a:close/>
                  <a:moveTo>
                    <a:pt x="621" y="817"/>
                  </a:moveTo>
                  <a:cubicBezTo>
                    <a:pt x="526" y="817"/>
                    <a:pt x="526" y="817"/>
                    <a:pt x="526" y="817"/>
                  </a:cubicBezTo>
                  <a:cubicBezTo>
                    <a:pt x="526" y="709"/>
                    <a:pt x="526" y="709"/>
                    <a:pt x="526" y="709"/>
                  </a:cubicBezTo>
                  <a:cubicBezTo>
                    <a:pt x="621" y="709"/>
                    <a:pt x="621" y="709"/>
                    <a:pt x="621" y="709"/>
                  </a:cubicBezTo>
                  <a:lnTo>
                    <a:pt x="621" y="817"/>
                  </a:lnTo>
                  <a:close/>
                  <a:moveTo>
                    <a:pt x="812" y="1009"/>
                  </a:moveTo>
                  <a:cubicBezTo>
                    <a:pt x="812" y="1045"/>
                    <a:pt x="789" y="1069"/>
                    <a:pt x="765" y="1069"/>
                  </a:cubicBezTo>
                  <a:cubicBezTo>
                    <a:pt x="729" y="1069"/>
                    <a:pt x="705" y="1045"/>
                    <a:pt x="705" y="1009"/>
                  </a:cubicBezTo>
                  <a:cubicBezTo>
                    <a:pt x="741" y="1009"/>
                    <a:pt x="789" y="997"/>
                    <a:pt x="789" y="973"/>
                  </a:cubicBezTo>
                  <a:cubicBezTo>
                    <a:pt x="789" y="877"/>
                    <a:pt x="789" y="877"/>
                    <a:pt x="789" y="877"/>
                  </a:cubicBezTo>
                  <a:cubicBezTo>
                    <a:pt x="812" y="877"/>
                    <a:pt x="812" y="877"/>
                    <a:pt x="812" y="877"/>
                  </a:cubicBezTo>
                  <a:lnTo>
                    <a:pt x="812" y="1009"/>
                  </a:lnTo>
                  <a:close/>
                  <a:moveTo>
                    <a:pt x="812" y="817"/>
                  </a:moveTo>
                  <a:cubicBezTo>
                    <a:pt x="789" y="817"/>
                    <a:pt x="789" y="817"/>
                    <a:pt x="789" y="817"/>
                  </a:cubicBezTo>
                  <a:cubicBezTo>
                    <a:pt x="789" y="709"/>
                    <a:pt x="789" y="709"/>
                    <a:pt x="789" y="709"/>
                  </a:cubicBezTo>
                  <a:cubicBezTo>
                    <a:pt x="812" y="709"/>
                    <a:pt x="812" y="709"/>
                    <a:pt x="812" y="709"/>
                  </a:cubicBezTo>
                  <a:lnTo>
                    <a:pt x="812" y="817"/>
                  </a:lnTo>
                  <a:close/>
                  <a:moveTo>
                    <a:pt x="812" y="649"/>
                  </a:moveTo>
                  <a:cubicBezTo>
                    <a:pt x="789" y="649"/>
                    <a:pt x="789" y="649"/>
                    <a:pt x="789" y="649"/>
                  </a:cubicBezTo>
                  <a:cubicBezTo>
                    <a:pt x="789" y="541"/>
                    <a:pt x="789" y="541"/>
                    <a:pt x="789" y="541"/>
                  </a:cubicBezTo>
                  <a:cubicBezTo>
                    <a:pt x="812" y="541"/>
                    <a:pt x="812" y="541"/>
                    <a:pt x="812" y="541"/>
                  </a:cubicBezTo>
                  <a:lnTo>
                    <a:pt x="812" y="649"/>
                  </a:lnTo>
                  <a:close/>
                  <a:moveTo>
                    <a:pt x="932" y="817"/>
                  </a:moveTo>
                  <a:cubicBezTo>
                    <a:pt x="836" y="817"/>
                    <a:pt x="836" y="817"/>
                    <a:pt x="836" y="817"/>
                  </a:cubicBezTo>
                  <a:cubicBezTo>
                    <a:pt x="836" y="709"/>
                    <a:pt x="836" y="709"/>
                    <a:pt x="836" y="709"/>
                  </a:cubicBezTo>
                  <a:cubicBezTo>
                    <a:pt x="932" y="709"/>
                    <a:pt x="932" y="709"/>
                    <a:pt x="932" y="709"/>
                  </a:cubicBezTo>
                  <a:lnTo>
                    <a:pt x="932" y="817"/>
                  </a:lnTo>
                  <a:close/>
                  <a:moveTo>
                    <a:pt x="932" y="649"/>
                  </a:moveTo>
                  <a:cubicBezTo>
                    <a:pt x="836" y="649"/>
                    <a:pt x="836" y="649"/>
                    <a:pt x="836" y="649"/>
                  </a:cubicBezTo>
                  <a:cubicBezTo>
                    <a:pt x="836" y="541"/>
                    <a:pt x="836" y="541"/>
                    <a:pt x="836" y="541"/>
                  </a:cubicBezTo>
                  <a:cubicBezTo>
                    <a:pt x="932" y="541"/>
                    <a:pt x="932" y="541"/>
                    <a:pt x="932" y="541"/>
                  </a:cubicBezTo>
                  <a:lnTo>
                    <a:pt x="932" y="649"/>
                  </a:lnTo>
                  <a:close/>
                  <a:moveTo>
                    <a:pt x="1290" y="541"/>
                  </a:moveTo>
                  <a:cubicBezTo>
                    <a:pt x="1326" y="541"/>
                    <a:pt x="1326" y="541"/>
                    <a:pt x="1326" y="541"/>
                  </a:cubicBezTo>
                  <a:cubicBezTo>
                    <a:pt x="1326" y="649"/>
                    <a:pt x="1326" y="649"/>
                    <a:pt x="1326" y="649"/>
                  </a:cubicBezTo>
                  <a:cubicBezTo>
                    <a:pt x="1290" y="649"/>
                    <a:pt x="1290" y="649"/>
                    <a:pt x="1290" y="649"/>
                  </a:cubicBezTo>
                  <a:lnTo>
                    <a:pt x="1290" y="541"/>
                  </a:lnTo>
                  <a:close/>
                  <a:moveTo>
                    <a:pt x="1290" y="709"/>
                  </a:moveTo>
                  <a:cubicBezTo>
                    <a:pt x="1326" y="709"/>
                    <a:pt x="1326" y="709"/>
                    <a:pt x="1326" y="709"/>
                  </a:cubicBezTo>
                  <a:cubicBezTo>
                    <a:pt x="1326" y="817"/>
                    <a:pt x="1326" y="817"/>
                    <a:pt x="1326" y="817"/>
                  </a:cubicBezTo>
                  <a:cubicBezTo>
                    <a:pt x="1290" y="817"/>
                    <a:pt x="1290" y="817"/>
                    <a:pt x="1290" y="817"/>
                  </a:cubicBezTo>
                  <a:lnTo>
                    <a:pt x="1290" y="709"/>
                  </a:lnTo>
                  <a:close/>
                  <a:moveTo>
                    <a:pt x="1278" y="817"/>
                  </a:moveTo>
                  <a:cubicBezTo>
                    <a:pt x="1171" y="817"/>
                    <a:pt x="1171" y="817"/>
                    <a:pt x="1171" y="817"/>
                  </a:cubicBezTo>
                  <a:cubicBezTo>
                    <a:pt x="1171" y="709"/>
                    <a:pt x="1171" y="709"/>
                    <a:pt x="1171" y="709"/>
                  </a:cubicBezTo>
                  <a:cubicBezTo>
                    <a:pt x="1278" y="709"/>
                    <a:pt x="1278" y="709"/>
                    <a:pt x="1278" y="709"/>
                  </a:cubicBezTo>
                  <a:cubicBezTo>
                    <a:pt x="1278" y="817"/>
                    <a:pt x="1278" y="817"/>
                    <a:pt x="1278" y="817"/>
                  </a:cubicBezTo>
                  <a:close/>
                  <a:moveTo>
                    <a:pt x="1278" y="649"/>
                  </a:moveTo>
                  <a:cubicBezTo>
                    <a:pt x="1171" y="649"/>
                    <a:pt x="1171" y="649"/>
                    <a:pt x="1171" y="649"/>
                  </a:cubicBezTo>
                  <a:cubicBezTo>
                    <a:pt x="1171" y="541"/>
                    <a:pt x="1171" y="541"/>
                    <a:pt x="1171" y="541"/>
                  </a:cubicBezTo>
                  <a:cubicBezTo>
                    <a:pt x="1278" y="541"/>
                    <a:pt x="1278" y="541"/>
                    <a:pt x="1278" y="541"/>
                  </a:cubicBezTo>
                  <a:cubicBezTo>
                    <a:pt x="1278" y="649"/>
                    <a:pt x="1278" y="649"/>
                    <a:pt x="1278" y="649"/>
                  </a:cubicBezTo>
                  <a:close/>
                  <a:moveTo>
                    <a:pt x="1350" y="1069"/>
                  </a:moveTo>
                  <a:cubicBezTo>
                    <a:pt x="1326" y="1069"/>
                    <a:pt x="1290" y="1045"/>
                    <a:pt x="1290" y="1009"/>
                  </a:cubicBezTo>
                  <a:cubicBezTo>
                    <a:pt x="1290" y="877"/>
                    <a:pt x="1290" y="877"/>
                    <a:pt x="1290" y="877"/>
                  </a:cubicBezTo>
                  <a:cubicBezTo>
                    <a:pt x="1326" y="877"/>
                    <a:pt x="1326" y="877"/>
                    <a:pt x="1326" y="877"/>
                  </a:cubicBezTo>
                  <a:cubicBezTo>
                    <a:pt x="1326" y="973"/>
                    <a:pt x="1326" y="973"/>
                    <a:pt x="1326" y="973"/>
                  </a:cubicBezTo>
                  <a:cubicBezTo>
                    <a:pt x="1326" y="997"/>
                    <a:pt x="1362" y="1009"/>
                    <a:pt x="1409" y="1009"/>
                  </a:cubicBezTo>
                  <a:cubicBezTo>
                    <a:pt x="1409" y="1045"/>
                    <a:pt x="1386" y="1069"/>
                    <a:pt x="1350" y="1069"/>
                  </a:cubicBezTo>
                  <a:close/>
                  <a:moveTo>
                    <a:pt x="1600" y="709"/>
                  </a:moveTo>
                  <a:cubicBezTo>
                    <a:pt x="1636" y="709"/>
                    <a:pt x="1636" y="709"/>
                    <a:pt x="1636" y="709"/>
                  </a:cubicBezTo>
                  <a:cubicBezTo>
                    <a:pt x="1636" y="817"/>
                    <a:pt x="1636" y="817"/>
                    <a:pt x="1636" y="817"/>
                  </a:cubicBezTo>
                  <a:cubicBezTo>
                    <a:pt x="1600" y="817"/>
                    <a:pt x="1600" y="817"/>
                    <a:pt x="1600" y="817"/>
                  </a:cubicBezTo>
                  <a:lnTo>
                    <a:pt x="1600" y="709"/>
                  </a:lnTo>
                  <a:close/>
                  <a:moveTo>
                    <a:pt x="1589" y="817"/>
                  </a:moveTo>
                  <a:cubicBezTo>
                    <a:pt x="1493" y="817"/>
                    <a:pt x="1493" y="817"/>
                    <a:pt x="1493" y="817"/>
                  </a:cubicBezTo>
                  <a:cubicBezTo>
                    <a:pt x="1493" y="709"/>
                    <a:pt x="1493" y="709"/>
                    <a:pt x="1493" y="709"/>
                  </a:cubicBezTo>
                  <a:cubicBezTo>
                    <a:pt x="1589" y="709"/>
                    <a:pt x="1589" y="709"/>
                    <a:pt x="1589" y="709"/>
                  </a:cubicBezTo>
                  <a:cubicBezTo>
                    <a:pt x="1589" y="817"/>
                    <a:pt x="1589" y="817"/>
                    <a:pt x="1589" y="817"/>
                  </a:cubicBezTo>
                  <a:close/>
                  <a:moveTo>
                    <a:pt x="1660" y="1237"/>
                  </a:moveTo>
                  <a:cubicBezTo>
                    <a:pt x="1624" y="1237"/>
                    <a:pt x="1600" y="1213"/>
                    <a:pt x="1600" y="1177"/>
                  </a:cubicBezTo>
                  <a:cubicBezTo>
                    <a:pt x="1600" y="877"/>
                    <a:pt x="1600" y="877"/>
                    <a:pt x="1600" y="877"/>
                  </a:cubicBezTo>
                  <a:cubicBezTo>
                    <a:pt x="1636" y="877"/>
                    <a:pt x="1636" y="877"/>
                    <a:pt x="1636" y="877"/>
                  </a:cubicBezTo>
                  <a:cubicBezTo>
                    <a:pt x="1636" y="1141"/>
                    <a:pt x="1636" y="1141"/>
                    <a:pt x="1636" y="1141"/>
                  </a:cubicBezTo>
                  <a:cubicBezTo>
                    <a:pt x="1636" y="1165"/>
                    <a:pt x="1672" y="1189"/>
                    <a:pt x="1720" y="1189"/>
                  </a:cubicBezTo>
                  <a:cubicBezTo>
                    <a:pt x="1720" y="1213"/>
                    <a:pt x="1696" y="1237"/>
                    <a:pt x="1660" y="1237"/>
                  </a:cubicBezTo>
                  <a:close/>
                  <a:moveTo>
                    <a:pt x="1971" y="1417"/>
                  </a:moveTo>
                  <a:cubicBezTo>
                    <a:pt x="1935" y="1417"/>
                    <a:pt x="1911" y="1381"/>
                    <a:pt x="1911" y="1357"/>
                  </a:cubicBezTo>
                  <a:cubicBezTo>
                    <a:pt x="1911" y="877"/>
                    <a:pt x="1911" y="877"/>
                    <a:pt x="1911" y="877"/>
                  </a:cubicBezTo>
                  <a:cubicBezTo>
                    <a:pt x="1947" y="877"/>
                    <a:pt x="1947" y="877"/>
                    <a:pt x="1947" y="877"/>
                  </a:cubicBezTo>
                  <a:cubicBezTo>
                    <a:pt x="1947" y="1321"/>
                    <a:pt x="1947" y="1321"/>
                    <a:pt x="1947" y="1321"/>
                  </a:cubicBezTo>
                  <a:cubicBezTo>
                    <a:pt x="1947" y="1333"/>
                    <a:pt x="1983" y="1357"/>
                    <a:pt x="2030" y="1357"/>
                  </a:cubicBezTo>
                  <a:cubicBezTo>
                    <a:pt x="2030" y="1381"/>
                    <a:pt x="1995" y="1417"/>
                    <a:pt x="1971" y="1417"/>
                  </a:cubicBezTo>
                  <a:close/>
                </a:path>
              </a:pathLst>
            </a:custGeom>
            <a:solidFill>
              <a:srgbClr val="665D58"/>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ectangle 57"/>
            <p:cNvSpPr/>
            <p:nvPr/>
          </p:nvSpPr>
          <p:spPr>
            <a:xfrm>
              <a:off x="-1815810" y="1595204"/>
              <a:ext cx="177800" cy="4738144"/>
            </a:xfrm>
            <a:prstGeom prst="rect">
              <a:avLst/>
            </a:prstGeom>
            <a:solidFill>
              <a:srgbClr val="665D5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Arial"/>
                <a:ea typeface="+mn-ea"/>
                <a:cs typeface="+mn-cs"/>
              </a:endParaRPr>
            </a:p>
          </p:txBody>
        </p:sp>
      </p:grpSp>
      <p:sp>
        <p:nvSpPr>
          <p:cNvPr id="59" name="Freeform 6"/>
          <p:cNvSpPr>
            <a:spLocks noEditPoints="1"/>
          </p:cNvSpPr>
          <p:nvPr/>
        </p:nvSpPr>
        <p:spPr bwMode="auto">
          <a:xfrm>
            <a:off x="2276102" y="5149171"/>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60"/>
          <p:cNvSpPr/>
          <p:nvPr/>
        </p:nvSpPr>
        <p:spPr bwMode="auto">
          <a:xfrm>
            <a:off x="3260671" y="5300600"/>
            <a:ext cx="1714427" cy="35139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Carrier 1</a:t>
            </a:r>
          </a:p>
        </p:txBody>
      </p:sp>
      <p:sp>
        <p:nvSpPr>
          <p:cNvPr id="63" name="Rectangle 62"/>
          <p:cNvSpPr/>
          <p:nvPr/>
        </p:nvSpPr>
        <p:spPr bwMode="auto">
          <a:xfrm>
            <a:off x="3255757" y="5934782"/>
            <a:ext cx="1714427" cy="351391"/>
          </a:xfrm>
          <a:prstGeom prst="rect">
            <a:avLst/>
          </a:prstGeom>
          <a:solidFill>
            <a:srgbClr val="E46D2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600" i="1" dirty="0" smtClean="0">
                <a:solidFill>
                  <a:schemeClr val="bg1"/>
                </a:solidFill>
              </a:rPr>
              <a:t>Carrier 2</a:t>
            </a:r>
          </a:p>
        </p:txBody>
      </p:sp>
      <p:sp>
        <p:nvSpPr>
          <p:cNvPr id="65" name="Freeform 6"/>
          <p:cNvSpPr>
            <a:spLocks noEditPoints="1"/>
          </p:cNvSpPr>
          <p:nvPr/>
        </p:nvSpPr>
        <p:spPr bwMode="auto">
          <a:xfrm>
            <a:off x="1966385" y="6127483"/>
            <a:ext cx="287228" cy="504179"/>
          </a:xfrm>
          <a:custGeom>
            <a:avLst/>
            <a:gdLst>
              <a:gd name="T0" fmla="*/ 106 w 121"/>
              <a:gd name="T1" fmla="*/ 0 h 187"/>
              <a:gd name="T2" fmla="*/ 16 w 121"/>
              <a:gd name="T3" fmla="*/ 0 h 187"/>
              <a:gd name="T4" fmla="*/ 0 w 121"/>
              <a:gd name="T5" fmla="*/ 16 h 187"/>
              <a:gd name="T6" fmla="*/ 0 w 121"/>
              <a:gd name="T7" fmla="*/ 172 h 187"/>
              <a:gd name="T8" fmla="*/ 16 w 121"/>
              <a:gd name="T9" fmla="*/ 187 h 187"/>
              <a:gd name="T10" fmla="*/ 106 w 121"/>
              <a:gd name="T11" fmla="*/ 187 h 187"/>
              <a:gd name="T12" fmla="*/ 121 w 121"/>
              <a:gd name="T13" fmla="*/ 172 h 187"/>
              <a:gd name="T14" fmla="*/ 121 w 121"/>
              <a:gd name="T15" fmla="*/ 16 h 187"/>
              <a:gd name="T16" fmla="*/ 106 w 121"/>
              <a:gd name="T17" fmla="*/ 0 h 187"/>
              <a:gd name="T18" fmla="*/ 48 w 121"/>
              <a:gd name="T19" fmla="*/ 10 h 187"/>
              <a:gd name="T20" fmla="*/ 74 w 121"/>
              <a:gd name="T21" fmla="*/ 10 h 187"/>
              <a:gd name="T22" fmla="*/ 75 w 121"/>
              <a:gd name="T23" fmla="*/ 11 h 187"/>
              <a:gd name="T24" fmla="*/ 74 w 121"/>
              <a:gd name="T25" fmla="*/ 13 h 187"/>
              <a:gd name="T26" fmla="*/ 48 w 121"/>
              <a:gd name="T27" fmla="*/ 13 h 187"/>
              <a:gd name="T28" fmla="*/ 46 w 121"/>
              <a:gd name="T29" fmla="*/ 11 h 187"/>
              <a:gd name="T30" fmla="*/ 48 w 121"/>
              <a:gd name="T31" fmla="*/ 10 h 187"/>
              <a:gd name="T32" fmla="*/ 71 w 121"/>
              <a:gd name="T33" fmla="*/ 176 h 187"/>
              <a:gd name="T34" fmla="*/ 67 w 121"/>
              <a:gd name="T35" fmla="*/ 180 h 187"/>
              <a:gd name="T36" fmla="*/ 54 w 121"/>
              <a:gd name="T37" fmla="*/ 180 h 187"/>
              <a:gd name="T38" fmla="*/ 50 w 121"/>
              <a:gd name="T39" fmla="*/ 176 h 187"/>
              <a:gd name="T40" fmla="*/ 50 w 121"/>
              <a:gd name="T41" fmla="*/ 166 h 187"/>
              <a:gd name="T42" fmla="*/ 54 w 121"/>
              <a:gd name="T43" fmla="*/ 163 h 187"/>
              <a:gd name="T44" fmla="*/ 67 w 121"/>
              <a:gd name="T45" fmla="*/ 163 h 187"/>
              <a:gd name="T46" fmla="*/ 71 w 121"/>
              <a:gd name="T47" fmla="*/ 166 h 187"/>
              <a:gd name="T48" fmla="*/ 71 w 121"/>
              <a:gd name="T49" fmla="*/ 176 h 187"/>
              <a:gd name="T50" fmla="*/ 113 w 121"/>
              <a:gd name="T51" fmla="*/ 148 h 187"/>
              <a:gd name="T52" fmla="*/ 105 w 121"/>
              <a:gd name="T53" fmla="*/ 156 h 187"/>
              <a:gd name="T54" fmla="*/ 16 w 121"/>
              <a:gd name="T55" fmla="*/ 156 h 187"/>
              <a:gd name="T56" fmla="*/ 9 w 121"/>
              <a:gd name="T57" fmla="*/ 148 h 187"/>
              <a:gd name="T58" fmla="*/ 9 w 121"/>
              <a:gd name="T59" fmla="*/ 33 h 187"/>
              <a:gd name="T60" fmla="*/ 16 w 121"/>
              <a:gd name="T61" fmla="*/ 25 h 187"/>
              <a:gd name="T62" fmla="*/ 105 w 121"/>
              <a:gd name="T63" fmla="*/ 25 h 187"/>
              <a:gd name="T64" fmla="*/ 113 w 121"/>
              <a:gd name="T65" fmla="*/ 33 h 187"/>
              <a:gd name="T66" fmla="*/ 113 w 121"/>
              <a:gd name="T67"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1" h="187">
                <a:moveTo>
                  <a:pt x="106" y="0"/>
                </a:moveTo>
                <a:cubicBezTo>
                  <a:pt x="16" y="0"/>
                  <a:pt x="16" y="0"/>
                  <a:pt x="16" y="0"/>
                </a:cubicBezTo>
                <a:cubicBezTo>
                  <a:pt x="7" y="0"/>
                  <a:pt x="0" y="7"/>
                  <a:pt x="0" y="16"/>
                </a:cubicBezTo>
                <a:cubicBezTo>
                  <a:pt x="0" y="172"/>
                  <a:pt x="0" y="172"/>
                  <a:pt x="0" y="172"/>
                </a:cubicBezTo>
                <a:cubicBezTo>
                  <a:pt x="0" y="181"/>
                  <a:pt x="7" y="187"/>
                  <a:pt x="16" y="187"/>
                </a:cubicBezTo>
                <a:cubicBezTo>
                  <a:pt x="106" y="187"/>
                  <a:pt x="106" y="187"/>
                  <a:pt x="106" y="187"/>
                </a:cubicBezTo>
                <a:cubicBezTo>
                  <a:pt x="114" y="187"/>
                  <a:pt x="121" y="181"/>
                  <a:pt x="121" y="172"/>
                </a:cubicBezTo>
                <a:cubicBezTo>
                  <a:pt x="121" y="16"/>
                  <a:pt x="121" y="16"/>
                  <a:pt x="121" y="16"/>
                </a:cubicBezTo>
                <a:cubicBezTo>
                  <a:pt x="121" y="7"/>
                  <a:pt x="114" y="0"/>
                  <a:pt x="106" y="0"/>
                </a:cubicBezTo>
                <a:close/>
                <a:moveTo>
                  <a:pt x="48" y="10"/>
                </a:moveTo>
                <a:cubicBezTo>
                  <a:pt x="74" y="10"/>
                  <a:pt x="74" y="10"/>
                  <a:pt x="74" y="10"/>
                </a:cubicBezTo>
                <a:cubicBezTo>
                  <a:pt x="74" y="10"/>
                  <a:pt x="75" y="11"/>
                  <a:pt x="75" y="11"/>
                </a:cubicBezTo>
                <a:cubicBezTo>
                  <a:pt x="75" y="12"/>
                  <a:pt x="74" y="13"/>
                  <a:pt x="74" y="13"/>
                </a:cubicBezTo>
                <a:cubicBezTo>
                  <a:pt x="48" y="13"/>
                  <a:pt x="48" y="13"/>
                  <a:pt x="48" y="13"/>
                </a:cubicBezTo>
                <a:cubicBezTo>
                  <a:pt x="47" y="13"/>
                  <a:pt x="46" y="12"/>
                  <a:pt x="46" y="11"/>
                </a:cubicBezTo>
                <a:cubicBezTo>
                  <a:pt x="46" y="11"/>
                  <a:pt x="47" y="10"/>
                  <a:pt x="48" y="10"/>
                </a:cubicBezTo>
                <a:close/>
                <a:moveTo>
                  <a:pt x="71" y="176"/>
                </a:moveTo>
                <a:cubicBezTo>
                  <a:pt x="71" y="178"/>
                  <a:pt x="70" y="180"/>
                  <a:pt x="67" y="180"/>
                </a:cubicBezTo>
                <a:cubicBezTo>
                  <a:pt x="54" y="180"/>
                  <a:pt x="54" y="180"/>
                  <a:pt x="54" y="180"/>
                </a:cubicBezTo>
                <a:cubicBezTo>
                  <a:pt x="52" y="180"/>
                  <a:pt x="50" y="178"/>
                  <a:pt x="50" y="176"/>
                </a:cubicBezTo>
                <a:cubicBezTo>
                  <a:pt x="50" y="166"/>
                  <a:pt x="50" y="166"/>
                  <a:pt x="50" y="166"/>
                </a:cubicBezTo>
                <a:cubicBezTo>
                  <a:pt x="50" y="164"/>
                  <a:pt x="52" y="163"/>
                  <a:pt x="54" y="163"/>
                </a:cubicBezTo>
                <a:cubicBezTo>
                  <a:pt x="67" y="163"/>
                  <a:pt x="67" y="163"/>
                  <a:pt x="67" y="163"/>
                </a:cubicBezTo>
                <a:cubicBezTo>
                  <a:pt x="70" y="163"/>
                  <a:pt x="71" y="164"/>
                  <a:pt x="71" y="166"/>
                </a:cubicBezTo>
                <a:lnTo>
                  <a:pt x="71" y="176"/>
                </a:lnTo>
                <a:close/>
                <a:moveTo>
                  <a:pt x="113" y="148"/>
                </a:moveTo>
                <a:cubicBezTo>
                  <a:pt x="113" y="153"/>
                  <a:pt x="109" y="156"/>
                  <a:pt x="105" y="156"/>
                </a:cubicBezTo>
                <a:cubicBezTo>
                  <a:pt x="16" y="156"/>
                  <a:pt x="16" y="156"/>
                  <a:pt x="16" y="156"/>
                </a:cubicBezTo>
                <a:cubicBezTo>
                  <a:pt x="12" y="156"/>
                  <a:pt x="9" y="153"/>
                  <a:pt x="9" y="148"/>
                </a:cubicBezTo>
                <a:cubicBezTo>
                  <a:pt x="9" y="33"/>
                  <a:pt x="9" y="33"/>
                  <a:pt x="9" y="33"/>
                </a:cubicBezTo>
                <a:cubicBezTo>
                  <a:pt x="9" y="29"/>
                  <a:pt x="12" y="25"/>
                  <a:pt x="16" y="25"/>
                </a:cubicBezTo>
                <a:cubicBezTo>
                  <a:pt x="105" y="25"/>
                  <a:pt x="105" y="25"/>
                  <a:pt x="105" y="25"/>
                </a:cubicBezTo>
                <a:cubicBezTo>
                  <a:pt x="109" y="25"/>
                  <a:pt x="113" y="29"/>
                  <a:pt x="113" y="33"/>
                </a:cubicBezTo>
                <a:lnTo>
                  <a:pt x="113" y="148"/>
                </a:lnTo>
                <a:close/>
              </a:path>
            </a:pathLst>
          </a:custGeom>
          <a:gradFill flip="none" rotWithShape="1">
            <a:gsLst>
              <a:gs pos="0">
                <a:srgbClr val="1D76BF">
                  <a:shade val="30000"/>
                  <a:satMod val="115000"/>
                </a:srgbClr>
              </a:gs>
              <a:gs pos="50000">
                <a:srgbClr val="1D76BF">
                  <a:shade val="67500"/>
                  <a:satMod val="115000"/>
                </a:srgbClr>
              </a:gs>
              <a:gs pos="100000">
                <a:srgbClr val="1D76BF">
                  <a:shade val="100000"/>
                  <a:satMod val="115000"/>
                </a:srgbClr>
              </a:gs>
            </a:gsLst>
            <a:lin ang="16200000" scaled="1"/>
            <a:tileRect/>
          </a:gradFill>
          <a:ln>
            <a:noFill/>
          </a:ln>
          <a:effectLst>
            <a:reflection blurRad="6350" stA="52000" endA="300" endPos="35000" dir="5400000" sy="-100000" algn="bl" rotWithShape="0"/>
          </a:effectLs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7" name="Straight Arrow Connector 66"/>
          <p:cNvCxnSpPr/>
          <p:nvPr/>
        </p:nvCxnSpPr>
        <p:spPr>
          <a:xfrm>
            <a:off x="2625214" y="5464386"/>
            <a:ext cx="521109" cy="565974"/>
          </a:xfrm>
          <a:prstGeom prst="straightConnector1">
            <a:avLst/>
          </a:prstGeom>
          <a:noFill/>
          <a:ln w="19050" cap="flat" cmpd="sng" algn="ctr">
            <a:solidFill>
              <a:schemeClr val="accent5"/>
            </a:solidFill>
            <a:prstDash val="solid"/>
            <a:headEnd type="none" w="lg" len="lg"/>
            <a:tailEnd type="triangle" w="lg" len="lg"/>
          </a:ln>
          <a:effectLst/>
        </p:spPr>
      </p:cxnSp>
      <p:cxnSp>
        <p:nvCxnSpPr>
          <p:cNvPr id="68" name="Straight Arrow Connector 67"/>
          <p:cNvCxnSpPr/>
          <p:nvPr/>
        </p:nvCxnSpPr>
        <p:spPr>
          <a:xfrm flipH="1">
            <a:off x="2389240" y="6127483"/>
            <a:ext cx="786579" cy="327255"/>
          </a:xfrm>
          <a:prstGeom prst="straightConnector1">
            <a:avLst/>
          </a:prstGeom>
          <a:noFill/>
          <a:ln w="19050" cap="flat" cmpd="sng" algn="ctr">
            <a:solidFill>
              <a:schemeClr val="accent5"/>
            </a:solidFill>
            <a:prstDash val="solid"/>
            <a:headEnd type="none" w="lg" len="lg"/>
            <a:tailEnd type="triangle" w="lg" len="lg"/>
          </a:ln>
          <a:effectLst/>
        </p:spPr>
      </p:cxnSp>
      <p:cxnSp>
        <p:nvCxnSpPr>
          <p:cNvPr id="74" name="Straight Arrow Connector 73"/>
          <p:cNvCxnSpPr/>
          <p:nvPr/>
        </p:nvCxnSpPr>
        <p:spPr>
          <a:xfrm>
            <a:off x="2625214" y="5425058"/>
            <a:ext cx="630543" cy="120336"/>
          </a:xfrm>
          <a:prstGeom prst="straightConnector1">
            <a:avLst/>
          </a:prstGeom>
          <a:noFill/>
          <a:ln w="19050" cap="flat" cmpd="sng" algn="ctr">
            <a:solidFill>
              <a:schemeClr val="accent1">
                <a:lumMod val="75000"/>
              </a:schemeClr>
            </a:solidFill>
            <a:prstDash val="solid"/>
            <a:headEnd type="none" w="lg" len="lg"/>
            <a:tailEnd type="triangle" w="lg" len="lg"/>
          </a:ln>
          <a:effectLst/>
        </p:spPr>
      </p:cxnSp>
      <p:sp>
        <p:nvSpPr>
          <p:cNvPr id="36" name="TextBox 35"/>
          <p:cNvSpPr txBox="1"/>
          <p:nvPr/>
        </p:nvSpPr>
        <p:spPr>
          <a:xfrm>
            <a:off x="2684209" y="5241608"/>
            <a:ext cx="514885" cy="244682"/>
          </a:xfrm>
          <a:prstGeom prst="rect">
            <a:avLst/>
          </a:prstGeom>
          <a:noFill/>
        </p:spPr>
        <p:txBody>
          <a:bodyPr wrap="none" rtlCol="0">
            <a:spAutoFit/>
          </a:bodyPr>
          <a:lstStyle/>
          <a:p>
            <a:pPr>
              <a:lnSpc>
                <a:spcPct val="90000"/>
              </a:lnSpc>
              <a:spcAft>
                <a:spcPts val="300"/>
              </a:spcAft>
            </a:pPr>
            <a:r>
              <a:rPr lang="en-US" sz="1100" dirty="0" smtClean="0">
                <a:solidFill>
                  <a:srgbClr val="00B0F0"/>
                </a:solidFill>
                <a:latin typeface="Calibre Semibold" pitchFamily="34" charset="0"/>
              </a:rPr>
              <a:t>WAN</a:t>
            </a:r>
          </a:p>
        </p:txBody>
      </p:sp>
      <p:sp>
        <p:nvSpPr>
          <p:cNvPr id="75" name="TextBox 74"/>
          <p:cNvSpPr txBox="1"/>
          <p:nvPr/>
        </p:nvSpPr>
        <p:spPr>
          <a:xfrm>
            <a:off x="2502310" y="5738137"/>
            <a:ext cx="468398" cy="244682"/>
          </a:xfrm>
          <a:prstGeom prst="rect">
            <a:avLst/>
          </a:prstGeom>
          <a:noFill/>
        </p:spPr>
        <p:txBody>
          <a:bodyPr wrap="none" rtlCol="0">
            <a:spAutoFit/>
          </a:bodyPr>
          <a:lstStyle/>
          <a:p>
            <a:pPr>
              <a:lnSpc>
                <a:spcPct val="90000"/>
              </a:lnSpc>
              <a:spcAft>
                <a:spcPts val="300"/>
              </a:spcAft>
            </a:pPr>
            <a:r>
              <a:rPr lang="en-US" sz="1100" dirty="0" smtClean="0">
                <a:solidFill>
                  <a:srgbClr val="FFC000"/>
                </a:solidFill>
                <a:latin typeface="Calibre Semibold" pitchFamily="34" charset="0"/>
              </a:rPr>
              <a:t>D2D</a:t>
            </a:r>
          </a:p>
        </p:txBody>
      </p:sp>
    </p:spTree>
    <p:extLst>
      <p:ext uri="{BB962C8B-B14F-4D97-AF65-F5344CB8AC3E}">
        <p14:creationId xmlns:p14="http://schemas.microsoft.com/office/powerpoint/2010/main" val="186922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Proposed RAN </a:t>
            </a:r>
            <a:r>
              <a:rPr lang="en-US" dirty="0" smtClean="0"/>
              <a:t>Work Item</a:t>
            </a:r>
            <a:endParaRPr lang="en-US" dirty="0"/>
          </a:p>
        </p:txBody>
      </p:sp>
      <p:sp>
        <p:nvSpPr>
          <p:cNvPr id="4" name="Text Placeholder 3"/>
          <p:cNvSpPr>
            <a:spLocks noGrp="1"/>
          </p:cNvSpPr>
          <p:nvPr>
            <p:ph type="body" idx="13"/>
          </p:nvPr>
        </p:nvSpPr>
        <p:spPr/>
        <p:txBody>
          <a:bodyPr/>
          <a:lstStyle/>
          <a:p>
            <a:r>
              <a:rPr lang="en-US" dirty="0" smtClean="0"/>
              <a:t>Summary</a:t>
            </a:r>
            <a:endParaRPr lang="en-US" dirty="0"/>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1465683831"/>
              </p:ext>
            </p:extLst>
          </p:nvPr>
        </p:nvGraphicFramePr>
        <p:xfrm>
          <a:off x="1916130" y="1657368"/>
          <a:ext cx="8385494" cy="4870088"/>
        </p:xfrm>
        <a:graphic>
          <a:graphicData uri="http://schemas.openxmlformats.org/drawingml/2006/table">
            <a:tbl>
              <a:tblPr firstRow="1" bandRow="1">
                <a:tableStyleId>{2D5ABB26-0587-4C30-8999-92F81FD0307C}</a:tableStyleId>
              </a:tblPr>
              <a:tblGrid>
                <a:gridCol w="4192747"/>
                <a:gridCol w="4192747"/>
              </a:tblGrid>
              <a:tr h="2434129">
                <a:tc>
                  <a:txBody>
                    <a:bodyPr/>
                    <a:lstStyle/>
                    <a:p>
                      <a:pPr algn="ctr"/>
                      <a:r>
                        <a:rPr lang="en-US" b="1" dirty="0" smtClean="0">
                          <a:solidFill>
                            <a:srgbClr val="8F297D"/>
                          </a:solidFill>
                        </a:rPr>
                        <a:t>D2D Discovery enhancements</a:t>
                      </a:r>
                    </a:p>
                    <a:p>
                      <a:pPr algn="ctr"/>
                      <a:r>
                        <a:rPr lang="en-US" b="1" dirty="0" smtClean="0">
                          <a:solidFill>
                            <a:srgbClr val="8F297D"/>
                          </a:solidFill>
                        </a:rPr>
                        <a:t>within</a:t>
                      </a:r>
                      <a:r>
                        <a:rPr lang="en-US" b="1" baseline="0" dirty="0" smtClean="0">
                          <a:solidFill>
                            <a:srgbClr val="8F297D"/>
                          </a:solidFill>
                        </a:rPr>
                        <a:t> network coverage</a:t>
                      </a:r>
                      <a:endParaRPr lang="en-US" baseline="0" dirty="0" smtClean="0">
                        <a:solidFill>
                          <a:srgbClr val="8F297D"/>
                        </a:solidFill>
                      </a:endParaRPr>
                    </a:p>
                    <a:p>
                      <a:pPr algn="ctr"/>
                      <a:endParaRPr lang="en-US" baseline="0" dirty="0" smtClean="0"/>
                    </a:p>
                    <a:p>
                      <a:pPr algn="ctr"/>
                      <a:r>
                        <a:rPr lang="en-US" sz="1800" kern="1200" dirty="0" smtClean="0">
                          <a:solidFill>
                            <a:schemeClr val="tx1"/>
                          </a:solidFill>
                          <a:effectLst/>
                          <a:latin typeface="+mn-lt"/>
                          <a:ea typeface="+mn-ea"/>
                          <a:cs typeface="+mn-cs"/>
                        </a:rPr>
                        <a:t>Model B, Multiple</a:t>
                      </a:r>
                      <a:r>
                        <a:rPr lang="en-US" sz="1800" kern="1200" baseline="0" dirty="0" smtClean="0">
                          <a:solidFill>
                            <a:schemeClr val="tx1"/>
                          </a:solidFill>
                          <a:effectLst/>
                          <a:latin typeface="+mn-lt"/>
                          <a:ea typeface="+mn-ea"/>
                          <a:cs typeface="+mn-cs"/>
                        </a:rPr>
                        <a:t> </a:t>
                      </a:r>
                      <a:r>
                        <a:rPr lang="en-US" sz="1800" kern="1200" dirty="0" smtClean="0">
                          <a:solidFill>
                            <a:schemeClr val="tx1"/>
                          </a:solidFill>
                          <a:effectLst/>
                          <a:latin typeface="+mn-lt"/>
                          <a:ea typeface="+mn-ea"/>
                          <a:cs typeface="+mn-cs"/>
                        </a:rPr>
                        <a:t>carrier</a:t>
                      </a:r>
                      <a:r>
                        <a:rPr lang="en-US" sz="1800" kern="1200" baseline="0" dirty="0" smtClean="0">
                          <a:solidFill>
                            <a:schemeClr val="tx1"/>
                          </a:solidFill>
                          <a:effectLst/>
                          <a:latin typeface="+mn-lt"/>
                          <a:ea typeface="+mn-ea"/>
                          <a:cs typeface="+mn-cs"/>
                        </a:rPr>
                        <a:t> &amp; PLMN</a:t>
                      </a:r>
                      <a:endParaRPr lang="en-US" sz="1600" dirty="0"/>
                    </a:p>
                  </a:txBody>
                  <a:tcPr anchor="ctr">
                    <a:lnR w="38100" cap="flat" cmpd="sng" algn="ctr">
                      <a:solidFill>
                        <a:scrgbClr r="0" g="0" b="0"/>
                      </a:solidFill>
                      <a:prstDash val="solid"/>
                      <a:round/>
                      <a:headEnd type="none" w="med" len="med"/>
                      <a:tailEnd type="none" w="med" len="med"/>
                    </a:lnR>
                    <a:lnB w="38100" cap="flat" cmpd="sng" algn="ctr">
                      <a:solidFill>
                        <a:scrgbClr r="0" g="0" b="0"/>
                      </a:solidFill>
                      <a:prstDash val="solid"/>
                      <a:round/>
                      <a:headEnd type="none" w="med" len="med"/>
                      <a:tailEnd type="none" w="med" len="med"/>
                    </a:lnB>
                  </a:tcPr>
                </a:tc>
                <a:tc>
                  <a:txBody>
                    <a:bodyPr/>
                    <a:lstStyle/>
                    <a:p>
                      <a:pPr algn="ctr"/>
                      <a:r>
                        <a:rPr lang="en-US" b="1" dirty="0" smtClean="0">
                          <a:solidFill>
                            <a:srgbClr val="8F297D"/>
                          </a:solidFill>
                        </a:rPr>
                        <a:t>D2D Communication enhancements</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8F297D"/>
                          </a:solidFill>
                        </a:rPr>
                        <a:t>within</a:t>
                      </a:r>
                      <a:r>
                        <a:rPr lang="en-US" b="1" baseline="0" dirty="0" smtClean="0">
                          <a:solidFill>
                            <a:srgbClr val="8F297D"/>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8F297D"/>
                          </a:solidFill>
                        </a:rPr>
                        <a:t>for public safety only</a:t>
                      </a:r>
                      <a:endParaRPr lang="en-US" b="1" i="1" dirty="0" smtClean="0">
                        <a:solidFill>
                          <a:srgbClr val="8F297D"/>
                        </a:solidFill>
                      </a:endParaRPr>
                    </a:p>
                    <a:p>
                      <a:pPr algn="ctr"/>
                      <a:endParaRPr lang="en-US" dirty="0" smtClean="0"/>
                    </a:p>
                    <a:p>
                      <a:pPr algn="ctr"/>
                      <a:r>
                        <a:rPr lang="en-US" sz="1800" b="0" dirty="0" smtClean="0"/>
                        <a:t>Unicast,</a:t>
                      </a:r>
                      <a:r>
                        <a:rPr lang="en-US" sz="1800" b="0" baseline="0" dirty="0" smtClean="0"/>
                        <a:t> </a:t>
                      </a:r>
                      <a:r>
                        <a:rPr lang="en-US" sz="1800" b="0" baseline="0" dirty="0" err="1" smtClean="0"/>
                        <a:t>Groupcast</a:t>
                      </a:r>
                      <a:r>
                        <a:rPr lang="en-US" sz="1800" b="0" baseline="0" dirty="0" smtClean="0"/>
                        <a:t>, </a:t>
                      </a:r>
                      <a:r>
                        <a:rPr lang="en-US" sz="1800" kern="1200" dirty="0" smtClean="0">
                          <a:solidFill>
                            <a:schemeClr val="tx1"/>
                          </a:solidFill>
                          <a:effectLst/>
                          <a:latin typeface="+mn-lt"/>
                          <a:ea typeface="+mn-ea"/>
                          <a:cs typeface="+mn-cs"/>
                        </a:rPr>
                        <a:t>Multiple</a:t>
                      </a:r>
                      <a:r>
                        <a:rPr lang="en-US" sz="1800" kern="1200" baseline="0" dirty="0" smtClean="0">
                          <a:solidFill>
                            <a:schemeClr val="tx1"/>
                          </a:solidFill>
                          <a:effectLst/>
                          <a:latin typeface="+mn-lt"/>
                          <a:ea typeface="+mn-ea"/>
                          <a:cs typeface="+mn-cs"/>
                        </a:rPr>
                        <a:t> </a:t>
                      </a:r>
                      <a:r>
                        <a:rPr lang="en-US" sz="1800" kern="1200" dirty="0" smtClean="0">
                          <a:solidFill>
                            <a:schemeClr val="tx1"/>
                          </a:solidFill>
                          <a:effectLst/>
                          <a:latin typeface="+mn-lt"/>
                          <a:ea typeface="+mn-ea"/>
                          <a:cs typeface="+mn-cs"/>
                        </a:rPr>
                        <a:t>carrier</a:t>
                      </a:r>
                      <a:r>
                        <a:rPr lang="en-US" sz="1800" kern="1200" baseline="0" dirty="0" smtClean="0">
                          <a:solidFill>
                            <a:schemeClr val="tx1"/>
                          </a:solidFill>
                          <a:effectLst/>
                          <a:latin typeface="+mn-lt"/>
                          <a:ea typeface="+mn-ea"/>
                          <a:cs typeface="+mn-cs"/>
                        </a:rPr>
                        <a:t> </a:t>
                      </a:r>
                      <a:r>
                        <a:rPr lang="en-US" sz="1800" kern="1200" baseline="0" smtClean="0">
                          <a:solidFill>
                            <a:schemeClr val="tx1"/>
                          </a:solidFill>
                          <a:effectLst/>
                          <a:latin typeface="+mn-lt"/>
                          <a:ea typeface="+mn-ea"/>
                          <a:cs typeface="+mn-cs"/>
                        </a:rPr>
                        <a:t>&amp; PLMN</a:t>
                      </a:r>
                      <a:endParaRPr lang="en-US" sz="1800" b="0" i="1" dirty="0" smtClean="0"/>
                    </a:p>
                  </a:txBody>
                  <a:tcPr anchor="ctr">
                    <a:lnL w="38100" cap="flat" cmpd="sng" algn="ctr">
                      <a:solidFill>
                        <a:scrgbClr r="0" g="0" b="0"/>
                      </a:solidFill>
                      <a:prstDash val="solid"/>
                      <a:round/>
                      <a:headEnd type="none" w="med" len="med"/>
                      <a:tailEnd type="none" w="med" len="med"/>
                    </a:lnL>
                    <a:lnB w="38100" cap="flat" cmpd="sng" algn="ctr">
                      <a:solidFill>
                        <a:scrgbClr r="0" g="0" b="0"/>
                      </a:solidFill>
                      <a:prstDash val="solid"/>
                      <a:round/>
                      <a:headEnd type="none" w="med" len="med"/>
                      <a:tailEnd type="none" w="med" len="med"/>
                    </a:lnB>
                  </a:tcPr>
                </a:tc>
              </a:tr>
              <a:tr h="2435959">
                <a:tc>
                  <a:txBody>
                    <a:bodyPr/>
                    <a:lstStyle/>
                    <a:p>
                      <a:pPr algn="ctr"/>
                      <a:r>
                        <a:rPr lang="en-US" b="1" dirty="0" smtClean="0">
                          <a:solidFill>
                            <a:srgbClr val="8F297D"/>
                          </a:solidFill>
                        </a:rPr>
                        <a:t>D2D Discovery</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8F297D"/>
                          </a:solidFill>
                        </a:rPr>
                        <a:t>outside</a:t>
                      </a:r>
                      <a:r>
                        <a:rPr lang="en-US" b="1" baseline="0" dirty="0" smtClean="0">
                          <a:solidFill>
                            <a:srgbClr val="8F297D"/>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8F297D"/>
                          </a:solidFill>
                        </a:rPr>
                        <a:t>for public safety only</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b="1" i="1" baseline="0" dirty="0" smtClean="0"/>
                    </a:p>
                    <a:p>
                      <a:pPr algn="ctr"/>
                      <a:r>
                        <a:rPr lang="en-US" sz="1800" kern="1200" dirty="0" smtClean="0">
                          <a:solidFill>
                            <a:schemeClr val="tx1"/>
                          </a:solidFill>
                          <a:effectLst/>
                          <a:latin typeface="+mn-lt"/>
                          <a:ea typeface="+mn-ea"/>
                          <a:cs typeface="+mn-cs"/>
                        </a:rPr>
                        <a:t>Type 1 for partial and outside network </a:t>
                      </a:r>
                      <a:endParaRPr lang="en-US" sz="1600" b="1" i="1" dirty="0" smtClean="0"/>
                    </a:p>
                  </a:txBody>
                  <a:tcPr anchor="ctr">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tcPr>
                </a:tc>
                <a:tc>
                  <a:txBody>
                    <a:bodyPr/>
                    <a:lstStyle/>
                    <a:p>
                      <a:pPr algn="ctr"/>
                      <a:endParaRPr lang="en-US" b="1" dirty="0" smtClean="0">
                        <a:solidFill>
                          <a:srgbClr val="0000FF"/>
                        </a:solidFill>
                      </a:endParaRPr>
                    </a:p>
                    <a:p>
                      <a:pPr algn="ctr"/>
                      <a:r>
                        <a:rPr lang="en-US" b="1" dirty="0" smtClean="0">
                          <a:solidFill>
                            <a:srgbClr val="8F297D"/>
                          </a:solidFill>
                        </a:rPr>
                        <a:t>D2D Communication enhancements</a:t>
                      </a:r>
                    </a:p>
                    <a:p>
                      <a:pPr marL="0" marR="0" indent="0" algn="ctr" defTabSz="457200" rtl="0" eaLnBrk="1" fontAlgn="auto" latinLnBrk="0" hangingPunct="1">
                        <a:lnSpc>
                          <a:spcPct val="100000"/>
                        </a:lnSpc>
                        <a:spcBef>
                          <a:spcPts val="0"/>
                        </a:spcBef>
                        <a:spcAft>
                          <a:spcPts val="0"/>
                        </a:spcAft>
                        <a:buClrTx/>
                        <a:buSzTx/>
                        <a:buFontTx/>
                        <a:buNone/>
                        <a:tabLst/>
                        <a:defRPr/>
                      </a:pPr>
                      <a:r>
                        <a:rPr lang="en-US" b="1" dirty="0" smtClean="0">
                          <a:solidFill>
                            <a:srgbClr val="8F297D"/>
                          </a:solidFill>
                        </a:rPr>
                        <a:t>outside</a:t>
                      </a:r>
                      <a:r>
                        <a:rPr lang="en-US" b="1" baseline="0" dirty="0" smtClean="0">
                          <a:solidFill>
                            <a:srgbClr val="8F297D"/>
                          </a:solidFill>
                        </a:rPr>
                        <a:t> network coverage</a:t>
                      </a:r>
                    </a:p>
                    <a:p>
                      <a:pPr marL="0" marR="0" indent="0" algn="ctr" defTabSz="457200" rtl="0" eaLnBrk="1" fontAlgn="auto" latinLnBrk="0" hangingPunct="1">
                        <a:lnSpc>
                          <a:spcPct val="100000"/>
                        </a:lnSpc>
                        <a:spcBef>
                          <a:spcPts val="0"/>
                        </a:spcBef>
                        <a:spcAft>
                          <a:spcPts val="0"/>
                        </a:spcAft>
                        <a:buClrTx/>
                        <a:buSzTx/>
                        <a:buFontTx/>
                        <a:buNone/>
                        <a:tabLst/>
                        <a:defRPr/>
                      </a:pPr>
                      <a:r>
                        <a:rPr lang="en-US" b="1" i="1" baseline="0" dirty="0" smtClean="0">
                          <a:solidFill>
                            <a:srgbClr val="8F297D"/>
                          </a:solidFill>
                        </a:rPr>
                        <a:t>for public safety only</a:t>
                      </a:r>
                    </a:p>
                    <a:p>
                      <a:pPr marL="0" marR="0" indent="0" algn="ctr" defTabSz="457200" rtl="0" eaLnBrk="1" fontAlgn="auto" latinLnBrk="0" hangingPunct="1">
                        <a:lnSpc>
                          <a:spcPct val="100000"/>
                        </a:lnSpc>
                        <a:spcBef>
                          <a:spcPts val="0"/>
                        </a:spcBef>
                        <a:spcAft>
                          <a:spcPts val="0"/>
                        </a:spcAft>
                        <a:buClrTx/>
                        <a:buSzTx/>
                        <a:buFontTx/>
                        <a:buNone/>
                        <a:tabLst/>
                        <a:defRPr/>
                      </a:pPr>
                      <a:endParaRPr lang="en-US" sz="1800" b="1" dirty="0" smtClean="0"/>
                    </a:p>
                    <a:p>
                      <a:pPr marL="0" marR="0" indent="0" algn="ctr" defTabSz="457200" rtl="0" eaLnBrk="1" fontAlgn="auto" latinLnBrk="0" hangingPunct="1">
                        <a:lnSpc>
                          <a:spcPct val="100000"/>
                        </a:lnSpc>
                        <a:spcBef>
                          <a:spcPts val="0"/>
                        </a:spcBef>
                        <a:spcAft>
                          <a:spcPts val="0"/>
                        </a:spcAft>
                        <a:buClrTx/>
                        <a:buSzTx/>
                        <a:buFontTx/>
                        <a:buNone/>
                        <a:tabLst/>
                        <a:defRPr/>
                      </a:pPr>
                      <a:r>
                        <a:rPr lang="en-US" sz="1800" b="0" dirty="0" smtClean="0"/>
                        <a:t>Unicast,</a:t>
                      </a:r>
                      <a:r>
                        <a:rPr lang="en-US" sz="1800" b="0" baseline="0" dirty="0" smtClean="0"/>
                        <a:t> Groupcast, Relays, Service Continuity</a:t>
                      </a:r>
                      <a:endParaRPr lang="en-US" b="0" i="1" dirty="0" smtClean="0">
                        <a:solidFill>
                          <a:srgbClr val="0000FF"/>
                        </a:solidFill>
                      </a:endParaRPr>
                    </a:p>
                  </a:txBody>
                  <a:tcPr anchor="ctr">
                    <a:lnL w="38100" cap="flat" cmpd="sng" algn="ctr">
                      <a:solidFill>
                        <a:scrgbClr r="0" g="0" b="0"/>
                      </a:solidFill>
                      <a:prstDash val="solid"/>
                      <a:round/>
                      <a:headEnd type="none" w="med" len="med"/>
                      <a:tailEnd type="none" w="med" len="med"/>
                    </a:lnL>
                    <a:lnT w="38100" cap="flat" cmpd="sng" algn="ctr">
                      <a:solidFill>
                        <a:scrgbClr r="0" g="0" b="0"/>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val="26189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2714793"/>
      </p:ext>
    </p:extLst>
  </p:cSld>
  <p:clrMapOvr>
    <a:masterClrMapping/>
  </p:clrMapOvr>
  <mc:AlternateContent xmlns:mc="http://schemas.openxmlformats.org/markup-compatibility/2006" xmlns:p14="http://schemas.microsoft.com/office/powerpoint/2010/main">
    <mc:Choice Requires="p14">
      <p:transition spd="med" p14:dur="700" advTm="34233">
        <p:fade/>
      </p:transition>
    </mc:Choice>
    <mc:Fallback xmlns="">
      <p:transition spd="med" advTm="34233">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31004" y="1933395"/>
            <a:ext cx="11430000" cy="4932119"/>
          </a:xfrm>
        </p:spPr>
        <p:txBody>
          <a:bodyPr/>
          <a:lstStyle/>
          <a:p>
            <a:pPr hangingPunct="0"/>
            <a:r>
              <a:rPr lang="en-GB" sz="1800" dirty="0"/>
              <a:t>To support stage 2/3 development during Release 13.</a:t>
            </a:r>
            <a:endParaRPr lang="en-US" sz="1800" dirty="0"/>
          </a:p>
          <a:p>
            <a:pPr hangingPunct="0"/>
            <a:r>
              <a:rPr lang="en-GB" sz="1800" dirty="0"/>
              <a:t>To support end-of-release 12 maintenance to review and ensure that Release 13 TS 22.278 and TS 22.115 contain all agreed ProSe Stage 1 requirements. These service requirements are to be copied from Release 12 TS 22.278 and TS 22.115 prior to removal of unfulfilled service requirements from Release 12 as per process for handling WIDs across releases.</a:t>
            </a:r>
            <a:endParaRPr lang="en-US" sz="1800" dirty="0"/>
          </a:p>
          <a:p>
            <a:pPr hangingPunct="0"/>
            <a:r>
              <a:rPr lang="en-GB" sz="1800" dirty="0"/>
              <a:t>The topics likely to be addressed in this process are:</a:t>
            </a:r>
            <a:endParaRPr lang="en-US" sz="1800" dirty="0"/>
          </a:p>
          <a:p>
            <a:pPr lvl="1" hangingPunct="0"/>
            <a:r>
              <a:rPr lang="en-GB" sz="1400" dirty="0"/>
              <a:t>ProSe E-UTRA Communication between two ProSe-enabled UEs</a:t>
            </a:r>
            <a:endParaRPr lang="en-US" sz="1400" dirty="0"/>
          </a:p>
          <a:p>
            <a:pPr lvl="1" hangingPunct="0"/>
            <a:r>
              <a:rPr lang="en-GB" sz="1400" dirty="0"/>
              <a:t>Restricted discovery</a:t>
            </a:r>
            <a:endParaRPr lang="en-US" sz="1400" dirty="0"/>
          </a:p>
          <a:p>
            <a:pPr lvl="1" hangingPunct="0"/>
            <a:r>
              <a:rPr lang="en-GB" sz="1400" dirty="0"/>
              <a:t>Public safety out of coverage discovery</a:t>
            </a:r>
            <a:endParaRPr lang="en-US" sz="1400" dirty="0"/>
          </a:p>
          <a:p>
            <a:pPr lvl="1" hangingPunct="0"/>
            <a:r>
              <a:rPr lang="en-GB" sz="1400" dirty="0"/>
              <a:t>UE-to-Network &amp; UE-to-UE Relays</a:t>
            </a:r>
            <a:endParaRPr lang="en-US" sz="1400" dirty="0"/>
          </a:p>
          <a:p>
            <a:pPr lvl="1" hangingPunct="0"/>
            <a:r>
              <a:rPr lang="en-GB" sz="1400" dirty="0"/>
              <a:t>Requesting Discovery Range Class</a:t>
            </a:r>
            <a:endParaRPr lang="en-US" sz="1400" dirty="0"/>
          </a:p>
          <a:p>
            <a:pPr lvl="1" hangingPunct="0"/>
            <a:r>
              <a:rPr lang="en-GB" sz="1400" dirty="0"/>
              <a:t>Service continuity</a:t>
            </a:r>
            <a:endParaRPr lang="en-US" sz="1400" dirty="0"/>
          </a:p>
          <a:p>
            <a:pPr lvl="1" hangingPunct="0"/>
            <a:r>
              <a:rPr lang="en-GB" sz="1400" dirty="0"/>
              <a:t>Moving of a user traffic session path</a:t>
            </a:r>
            <a:endParaRPr lang="en-US" sz="1400" dirty="0"/>
          </a:p>
          <a:p>
            <a:pPr lvl="1" hangingPunct="0"/>
            <a:r>
              <a:rPr lang="en-GB" sz="1400" dirty="0"/>
              <a:t>WLAN </a:t>
            </a:r>
            <a:r>
              <a:rPr lang="en-GB" sz="1400" dirty="0" err="1"/>
              <a:t>QoS</a:t>
            </a:r>
            <a:r>
              <a:rPr lang="en-GB" sz="1400" dirty="0"/>
              <a:t> consideration</a:t>
            </a:r>
            <a:endParaRPr lang="en-US" sz="1400" dirty="0"/>
          </a:p>
          <a:p>
            <a:pPr lvl="1" hangingPunct="0"/>
            <a:r>
              <a:rPr lang="en-GB" sz="1400" dirty="0"/>
              <a:t>Some WLAN roaming requirements</a:t>
            </a:r>
            <a:endParaRPr lang="en-US" sz="1400" dirty="0"/>
          </a:p>
          <a:p>
            <a:pPr lvl="1" hangingPunct="0"/>
            <a:r>
              <a:rPr lang="en-GB" sz="1400" dirty="0"/>
              <a:t>Some third-party application interaction requirements</a:t>
            </a:r>
            <a:endParaRPr lang="en-US" sz="1400" dirty="0"/>
          </a:p>
          <a:p>
            <a:pPr marL="0" indent="0">
              <a:buNone/>
            </a:pPr>
            <a:endParaRPr lang="en-US" sz="1400" dirty="0"/>
          </a:p>
          <a:p>
            <a:pPr marL="0" indent="0">
              <a:buNone/>
            </a:pPr>
            <a:endParaRPr lang="en-US" dirty="0"/>
          </a:p>
        </p:txBody>
      </p:sp>
      <p:sp>
        <p:nvSpPr>
          <p:cNvPr id="4" name="Title 3"/>
          <p:cNvSpPr>
            <a:spLocks noGrp="1"/>
          </p:cNvSpPr>
          <p:nvPr>
            <p:ph type="title"/>
          </p:nvPr>
        </p:nvSpPr>
        <p:spPr>
          <a:xfrm>
            <a:off x="283464" y="736007"/>
            <a:ext cx="11430000" cy="509050"/>
          </a:xfrm>
        </p:spPr>
        <p:txBody>
          <a:bodyPr/>
          <a:lstStyle/>
          <a:p>
            <a:r>
              <a:rPr lang="en-US" dirty="0"/>
              <a:t>Annex I: Objectives of SA1 WI </a:t>
            </a:r>
            <a:r>
              <a:rPr lang="en-US" dirty="0" err="1"/>
              <a:t>eProSe</a:t>
            </a:r>
            <a:r>
              <a:rPr lang="en-US" dirty="0"/>
              <a:t> (Rel-13)</a:t>
            </a:r>
          </a:p>
        </p:txBody>
      </p:sp>
      <p:sp>
        <p:nvSpPr>
          <p:cNvPr id="6" name="Text Placeholder 5"/>
          <p:cNvSpPr>
            <a:spLocks noGrp="1"/>
          </p:cNvSpPr>
          <p:nvPr>
            <p:ph type="body" idx="13"/>
          </p:nvPr>
        </p:nvSpPr>
        <p:spPr>
          <a:xfrm>
            <a:off x="283464" y="1426464"/>
            <a:ext cx="11430000" cy="350865"/>
          </a:xfrm>
        </p:spPr>
        <p:txBody>
          <a:bodyPr/>
          <a:lstStyle/>
          <a:p>
            <a:r>
              <a:rPr lang="en-US" dirty="0"/>
              <a:t>From </a:t>
            </a:r>
            <a:r>
              <a:rPr lang="en-US" dirty="0" smtClean="0"/>
              <a:t>SP-140386</a:t>
            </a:r>
            <a:endParaRPr lang="en-US" dirty="0"/>
          </a:p>
        </p:txBody>
      </p:sp>
    </p:spTree>
    <p:extLst>
      <p:ext uri="{BB962C8B-B14F-4D97-AF65-F5344CB8AC3E}">
        <p14:creationId xmlns:p14="http://schemas.microsoft.com/office/powerpoint/2010/main" val="4104581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933395"/>
            <a:ext cx="11430000" cy="4867486"/>
          </a:xfrm>
        </p:spPr>
        <p:txBody>
          <a:bodyPr/>
          <a:lstStyle/>
          <a:p>
            <a:pPr lvl="0" hangingPunct="0"/>
            <a:r>
              <a:rPr lang="en-GB" sz="1800" dirty="0"/>
              <a:t>As part of the TR phase</a:t>
            </a:r>
            <a:endParaRPr lang="en-US" sz="1800" dirty="0"/>
          </a:p>
          <a:p>
            <a:pPr lvl="1" hangingPunct="0"/>
            <a:r>
              <a:rPr lang="en-GB" sz="1600" dirty="0"/>
              <a:t>Study architecture enhancements in order to support: </a:t>
            </a:r>
            <a:endParaRPr lang="en-US" sz="1600" dirty="0"/>
          </a:p>
          <a:p>
            <a:pPr lvl="2" hangingPunct="0"/>
            <a:r>
              <a:rPr lang="en-GB" sz="1400" dirty="0"/>
              <a:t>Restricted ProSe Direct Discovery for non-Public Safety use;</a:t>
            </a:r>
            <a:endParaRPr lang="en-US" sz="1400" dirty="0"/>
          </a:p>
          <a:p>
            <a:pPr lvl="2" hangingPunct="0"/>
            <a:r>
              <a:rPr lang="en-GB" sz="1400" dirty="0"/>
              <a:t>ProSe Direct Discovery for Public Safety use;</a:t>
            </a:r>
            <a:endParaRPr lang="en-US" sz="1400" dirty="0"/>
          </a:p>
          <a:p>
            <a:pPr lvl="2" hangingPunct="0"/>
            <a:r>
              <a:rPr lang="en-GB" sz="1400" dirty="0"/>
              <a:t>Support for model B ProSe Direct Discovery for all use cases (i.e. open and restricted);</a:t>
            </a:r>
            <a:endParaRPr lang="en-US" sz="1400" dirty="0"/>
          </a:p>
          <a:p>
            <a:pPr lvl="2" hangingPunct="0"/>
            <a:r>
              <a:rPr lang="en-GB" sz="1400" dirty="0"/>
              <a:t>Enhancements to the procedures for Open ProSe Direct Discovery such as management of ProSe Application IDs and metadata at the ProSe Function from application server over PC2 and revocation of ProSe App. Code from the ProSe Function. Any other Enhancements to the procedures for Open ProSe Direct Discovery, if need is identified in the scope of this work item;</a:t>
            </a:r>
            <a:endParaRPr lang="en-US" sz="1400" dirty="0"/>
          </a:p>
          <a:p>
            <a:pPr lvl="2" hangingPunct="0"/>
            <a:r>
              <a:rPr lang="en-GB" sz="1400" dirty="0"/>
              <a:t>Status determination and reporting, including location status, Presence status, Group status, and UE Network Coverage status in ProSe for Public Safety use, if it is identified to be exchanged (as part of PC5 information exchanges) in scope of 3GPP standardization for Public Safety use. However, if it is identified that it is preferable that some of this status information is exchanged only as application layer signalling then this will not be in the scope of this WID.</a:t>
            </a:r>
            <a:endParaRPr lang="en-US" sz="1400" dirty="0"/>
          </a:p>
          <a:p>
            <a:pPr lvl="2" hangingPunct="0"/>
            <a:r>
              <a:rPr lang="en-GB" sz="1400" dirty="0"/>
              <a:t>ProSe UE-Network relays for Public Safety use; </a:t>
            </a:r>
            <a:endParaRPr lang="en-US" sz="1400" dirty="0"/>
          </a:p>
          <a:p>
            <a:pPr lvl="2" hangingPunct="0"/>
            <a:r>
              <a:rPr lang="en-GB" sz="1400" dirty="0"/>
              <a:t>ProSe UE-UE relays for Public Safety use;</a:t>
            </a:r>
            <a:endParaRPr lang="en-US" sz="1400" dirty="0"/>
          </a:p>
          <a:p>
            <a:pPr lvl="2" hangingPunct="0"/>
            <a:r>
              <a:rPr lang="en-GB" sz="1400" dirty="0"/>
              <a:t>ProSe Direct Communication one-to-one for Public Safety use;</a:t>
            </a:r>
            <a:endParaRPr lang="en-US" sz="1400" dirty="0"/>
          </a:p>
          <a:p>
            <a:pPr lvl="2" hangingPunct="0"/>
            <a:r>
              <a:rPr lang="en-GB" sz="1400" dirty="0"/>
              <a:t>Requirements for service continuity and </a:t>
            </a:r>
            <a:r>
              <a:rPr lang="en-GB" sz="1400" dirty="0" err="1"/>
              <a:t>QoS</a:t>
            </a:r>
            <a:r>
              <a:rPr lang="en-GB" sz="1400" dirty="0"/>
              <a:t>/priority/pre-emption of ProSe Direct Communication sessions as defined in TS 22.278 for the aforementioned communication scenarios.</a:t>
            </a:r>
            <a:endParaRPr lang="en-US" sz="1400" dirty="0"/>
          </a:p>
          <a:p>
            <a:pPr lvl="2"/>
            <a:r>
              <a:rPr lang="en-GB" sz="1400" dirty="0"/>
              <a:t>Study architecture enhancements in order to support proximity estimation e.g. how near or how far a discovered UE is from the discovering UE. Based on that additional ProSe discovery range classes could be introduced, if deemed necessary.</a:t>
            </a:r>
            <a:endParaRPr lang="en-US" sz="1400" dirty="0"/>
          </a:p>
          <a:p>
            <a:pPr lvl="0"/>
            <a:r>
              <a:rPr lang="en-GB" sz="1800" dirty="0"/>
              <a:t>Specify selected solutions in relevant </a:t>
            </a:r>
            <a:r>
              <a:rPr lang="en-GB" sz="1800" dirty="0" smtClean="0"/>
              <a:t>specifications</a:t>
            </a:r>
            <a:endParaRPr lang="en-US" sz="1800" dirty="0"/>
          </a:p>
        </p:txBody>
      </p:sp>
      <p:sp>
        <p:nvSpPr>
          <p:cNvPr id="3" name="Title 2"/>
          <p:cNvSpPr>
            <a:spLocks noGrp="1"/>
          </p:cNvSpPr>
          <p:nvPr>
            <p:ph type="title"/>
          </p:nvPr>
        </p:nvSpPr>
        <p:spPr>
          <a:xfrm>
            <a:off x="283464" y="736007"/>
            <a:ext cx="11430000" cy="509050"/>
          </a:xfrm>
        </p:spPr>
        <p:txBody>
          <a:bodyPr/>
          <a:lstStyle/>
          <a:p>
            <a:r>
              <a:rPr lang="en-US" dirty="0"/>
              <a:t>Annex II: Objectives of SA2 WI </a:t>
            </a:r>
            <a:r>
              <a:rPr lang="en-US" dirty="0" err="1"/>
              <a:t>eProSe-ext</a:t>
            </a:r>
            <a:r>
              <a:rPr lang="en-US" dirty="0"/>
              <a:t> (Rel-13)</a:t>
            </a:r>
          </a:p>
        </p:txBody>
      </p:sp>
      <p:sp>
        <p:nvSpPr>
          <p:cNvPr id="4" name="Text Placeholder 3"/>
          <p:cNvSpPr>
            <a:spLocks noGrp="1"/>
          </p:cNvSpPr>
          <p:nvPr>
            <p:ph type="body" idx="13"/>
          </p:nvPr>
        </p:nvSpPr>
        <p:spPr>
          <a:xfrm>
            <a:off x="283464" y="1426464"/>
            <a:ext cx="11430000" cy="350865"/>
          </a:xfrm>
        </p:spPr>
        <p:txBody>
          <a:bodyPr/>
          <a:lstStyle/>
          <a:p>
            <a:r>
              <a:rPr lang="en-US" dirty="0"/>
              <a:t>From </a:t>
            </a:r>
            <a:r>
              <a:rPr lang="en-US" dirty="0" smtClean="0"/>
              <a:t>SP-140385</a:t>
            </a:r>
            <a:endParaRPr lang="en-US" dirty="0"/>
          </a:p>
        </p:txBody>
      </p:sp>
    </p:spTree>
    <p:extLst>
      <p:ext uri="{BB962C8B-B14F-4D97-AF65-F5344CB8AC3E}">
        <p14:creationId xmlns:p14="http://schemas.microsoft.com/office/powerpoint/2010/main" val="3414874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Qualcomm_Template_Executive</Template>
  <TotalTime>52569</TotalTime>
  <Words>945</Words>
  <Application>Microsoft Office PowerPoint</Application>
  <PresentationFormat>Custom</PresentationFormat>
  <Paragraphs>119</Paragraphs>
  <Slides>9</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9</vt:i4>
      </vt:variant>
    </vt:vector>
  </HeadingPairs>
  <TitlesOfParts>
    <vt:vector size="20"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Enhanced LTE D2D Proximity Services: Release 13 D2D WI</vt:lpstr>
      <vt:lpstr>Background</vt:lpstr>
      <vt:lpstr>Proposed RAN Work Item</vt:lpstr>
      <vt:lpstr>Direct Communication</vt:lpstr>
      <vt:lpstr>Direct Discovery, Multi-carrier &amp; Inter-PLMN Support</vt:lpstr>
      <vt:lpstr>Proposed RAN Work Item</vt:lpstr>
      <vt:lpstr>PowerPoint Presentation</vt:lpstr>
      <vt:lpstr>Annex I: Objectives of SA1 WI eProSe (Rel-13)</vt:lpstr>
      <vt:lpstr>Annex II: Objectives of SA2 WI eProSe-ext (Rel-13)</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Patil, Shailesh</cp:lastModifiedBy>
  <cp:revision>1228</cp:revision>
  <cp:lastPrinted>2014-01-13T11:26:32Z</cp:lastPrinted>
  <dcterms:created xsi:type="dcterms:W3CDTF">2013-09-10T00:04:53Z</dcterms:created>
  <dcterms:modified xsi:type="dcterms:W3CDTF">2014-12-02T12:34:20Z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-2095898414</vt:i4>
  </property>
  <property fmtid="{D5CDD505-2E9C-101B-9397-08002B2CF9AE}" pid="3" name="_NewReviewCycle">
    <vt:lpwstr/>
  </property>
  <property fmtid="{D5CDD505-2E9C-101B-9397-08002B2CF9AE}" pid="4" name="_EmailSubject">
    <vt:lpwstr>D2D RAN R12 status &amp; R13 SID</vt:lpwstr>
  </property>
  <property fmtid="{D5CDD505-2E9C-101B-9397-08002B2CF9AE}" pid="5" name="_AuthorEmail">
    <vt:lpwstr>patil@qti.qualcomm.com</vt:lpwstr>
  </property>
  <property fmtid="{D5CDD505-2E9C-101B-9397-08002B2CF9AE}" pid="6" name="_AuthorEmailDisplayName">
    <vt:lpwstr>Patil, Shailesh</vt:lpwstr>
  </property>
  <property fmtid="{D5CDD505-2E9C-101B-9397-08002B2CF9AE}" pid="7" name="_PreviousAdHocReviewCycleID">
    <vt:i4>-1289745214</vt:i4>
  </property>
</Properties>
</file>