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10"/>
  </p:notesMasterIdLst>
  <p:handoutMasterIdLst>
    <p:handoutMasterId r:id="rId11"/>
  </p:handoutMasterIdLst>
  <p:sldIdLst>
    <p:sldId id="259" r:id="rId2"/>
    <p:sldId id="272" r:id="rId3"/>
    <p:sldId id="265" r:id="rId4"/>
    <p:sldId id="273" r:id="rId5"/>
    <p:sldId id="264" r:id="rId6"/>
    <p:sldId id="266" r:id="rId7"/>
    <p:sldId id="267" r:id="rId8"/>
    <p:sldId id="261" r:id="rId9"/>
  </p:sldIdLst>
  <p:sldSz cx="9144000" cy="6858000" type="screen4x3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72"/>
            <p14:sldId id="265"/>
            <p14:sldId id="273"/>
            <p14:sldId id="264"/>
            <p14:sldId id="266"/>
            <p14:sldId id="267"/>
            <p14:sldId id="26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BA17"/>
    <a:srgbClr val="9FB7D3"/>
    <a:srgbClr val="8BC5FF"/>
    <a:srgbClr val="99CCFF"/>
    <a:srgbClr val="6A8FBF"/>
    <a:srgbClr val="00A9D4"/>
    <a:srgbClr val="007B78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3636" autoAdjust="0"/>
    <p:restoredTop sz="95319" autoAdjust="0"/>
  </p:normalViewPr>
  <p:slideViewPr>
    <p:cSldViewPr snapToObjects="1">
      <p:cViewPr varScale="1">
        <p:scale>
          <a:sx n="69" d="100"/>
          <a:sy n="69" d="100"/>
        </p:scale>
        <p:origin x="-642" y="-108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Release planning and ASN.1 handling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2014-09-25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/>
              <a:t>2014-09-25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Release planning and ASN.1 handling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2014-09-25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B73B2-94A2-4C52-A515-3399E84875E3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Release planning and ASN.1 handling 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2014-09-25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70A0FFA-F967-41CA-A836-E895133719F1}" type="slidenum">
              <a:rPr lang="en-US" smtClean="0"/>
              <a:t>8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Release planning and ASN.1 handling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934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9FB7D3"/>
                </a:solidFill>
              </a:rPr>
              <a:t>CAPITALS</a:t>
            </a:r>
            <a:endParaRPr lang="en-US" sz="1200" dirty="0">
              <a:solidFill>
                <a:srgbClr val="9FB7D3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Slide </a:t>
            </a:r>
            <a:r>
              <a:rPr lang="en-US" sz="1200" dirty="0">
                <a:solidFill>
                  <a:srgbClr val="FFFFFF"/>
                </a:solidFill>
              </a:rPr>
              <a:t>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93700" y="1808709"/>
            <a:ext cx="8351839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 smtClean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 smtClean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chemeClr val="bg1"/>
                </a:solidFill>
              </a:rPr>
              <a:t>Do not add objects or text in the footer area</a:t>
            </a:r>
            <a:endParaRPr lang="en-US" sz="1200" noProof="0" dirty="0">
              <a:solidFill>
                <a:schemeClr val="bg1"/>
              </a:solidFill>
            </a:endParaRP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smtClean="0">
                <a:solidFill>
                  <a:srgbClr val="87888A"/>
                </a:solidFill>
              </a:rPr>
              <a:t>Release planning and ASN.1 handling  |  Ericsson Internal  |  2014-09-25  |  Page </a:t>
            </a:r>
            <a:fld id="{09228F54-747E-44A3-9518-BB156D8A192D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6600" dirty="0"/>
              <a:t>Release planning </a:t>
            </a:r>
            <a:r>
              <a:rPr lang="en-US" sz="6600" dirty="0" smtClean="0"/>
              <a:t>and ASN.1 </a:t>
            </a:r>
            <a:r>
              <a:rPr lang="en-US" sz="6600" dirty="0" smtClean="0"/>
              <a:t>handling</a:t>
            </a:r>
            <a:endParaRPr lang="en-US" sz="66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51400" y="260560"/>
            <a:ext cx="14830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RP-142225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Large feature scope and unrealistic/inaccurate planning</a:t>
            </a:r>
            <a:br>
              <a:rPr lang="en-US" dirty="0" smtClean="0"/>
            </a:br>
            <a:r>
              <a:rPr lang="en-US" b="1" dirty="0" smtClean="0">
                <a:solidFill>
                  <a:srgbClr val="00B0F0"/>
                </a:solidFill>
                <a:sym typeface="Wingdings" panose="05000000000000000000" pitchFamily="2" charset="2"/>
              </a:rPr>
              <a:t> WIs don’t complete by planned release freeze date</a:t>
            </a:r>
          </a:p>
          <a:p>
            <a:endParaRPr lang="en-US" dirty="0" smtClean="0"/>
          </a:p>
          <a:p>
            <a:r>
              <a:rPr lang="en-US" dirty="0" smtClean="0"/>
              <a:t>Unwillingness to postpone features to the subsequent release due to resulting additional delays</a:t>
            </a:r>
            <a:br>
              <a:rPr lang="en-US" dirty="0" smtClean="0"/>
            </a:br>
            <a:r>
              <a:rPr lang="en-US" dirty="0" smtClean="0">
                <a:solidFill>
                  <a:srgbClr val="00B0F0"/>
                </a:solidFill>
                <a:sym typeface="Wingdings" panose="05000000000000000000" pitchFamily="2" charset="2"/>
              </a:rPr>
              <a:t> </a:t>
            </a:r>
            <a:r>
              <a:rPr lang="en-US" b="1" dirty="0" smtClean="0">
                <a:solidFill>
                  <a:srgbClr val="00B0F0"/>
                </a:solidFill>
                <a:sym typeface="Wingdings" panose="05000000000000000000" pitchFamily="2" charset="2"/>
              </a:rPr>
              <a:t>Delayed implementability of all features of the release due to per-release (ASN.1-)freeze</a:t>
            </a:r>
            <a:endParaRPr lang="en-US" dirty="0" smtClean="0">
              <a:solidFill>
                <a:srgbClr val="00B0F0"/>
              </a:solidFill>
              <a:sym typeface="Wingdings" panose="05000000000000000000" pitchFamily="2" charset="2"/>
            </a:endParaRPr>
          </a:p>
          <a:p>
            <a:endParaRPr lang="en-US" dirty="0"/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br>
              <a:rPr lang="en-US" dirty="0" smtClean="0"/>
            </a:br>
            <a:r>
              <a:rPr lang="en-US" sz="3200" dirty="0" smtClean="0"/>
              <a:t>Problem Statement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539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Status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 bwMode="auto">
          <a:xfrm>
            <a:off x="4818884" y="3727211"/>
            <a:ext cx="2983990" cy="144019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390267" y="3727211"/>
            <a:ext cx="1728240" cy="144020"/>
          </a:xfrm>
          <a:prstGeom prst="rect">
            <a:avLst/>
          </a:prstGeom>
          <a:pattFill prst="ltUpDiag">
            <a:fgClr>
              <a:schemeClr val="accent2"/>
            </a:fgClr>
            <a:bgClr>
              <a:schemeClr val="bg1"/>
            </a:bgClr>
          </a:patt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21148" y="2791081"/>
            <a:ext cx="7781727" cy="124079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21148" y="2915160"/>
            <a:ext cx="7781727" cy="142796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21148" y="3057956"/>
            <a:ext cx="7781727" cy="133235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4818883" y="3871230"/>
            <a:ext cx="2983991" cy="144021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390267" y="3871231"/>
            <a:ext cx="3491553" cy="144020"/>
          </a:xfrm>
          <a:prstGeom prst="rect">
            <a:avLst/>
          </a:prstGeom>
          <a:pattFill prst="ltUpDiag">
            <a:fgClr>
              <a:schemeClr val="accent2"/>
            </a:fgClr>
            <a:bgClr>
              <a:schemeClr val="bg1"/>
            </a:bgClr>
          </a:patt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4818884" y="4015251"/>
            <a:ext cx="2983990" cy="122593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1254387" y="4028443"/>
            <a:ext cx="1728240" cy="144020"/>
          </a:xfrm>
          <a:prstGeom prst="rect">
            <a:avLst/>
          </a:prstGeom>
          <a:pattFill prst="ltUpDiag">
            <a:fgClr>
              <a:schemeClr val="accent2"/>
            </a:fgClr>
            <a:bgClr>
              <a:schemeClr val="bg1"/>
            </a:bgClr>
          </a:patt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4818884" y="4137844"/>
            <a:ext cx="2983991" cy="161425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393702" y="4155249"/>
            <a:ext cx="4425180" cy="144020"/>
          </a:xfrm>
          <a:prstGeom prst="rect">
            <a:avLst/>
          </a:prstGeom>
          <a:pattFill prst="ltUpDiag">
            <a:fgClr>
              <a:schemeClr val="accent2"/>
            </a:fgClr>
            <a:bgClr>
              <a:schemeClr val="bg1"/>
            </a:bgClr>
          </a:patt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028480" y="2791081"/>
            <a:ext cx="9412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Rel-12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018174" y="3781849"/>
            <a:ext cx="9412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Rel-13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5580140" y="2390971"/>
            <a:ext cx="32673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Features in specs  of…</a:t>
            </a:r>
          </a:p>
        </p:txBody>
      </p:sp>
      <p:cxnSp>
        <p:nvCxnSpPr>
          <p:cNvPr id="28" name="Straight Arrow Connector 27"/>
          <p:cNvCxnSpPr/>
          <p:nvPr/>
        </p:nvCxnSpPr>
        <p:spPr bwMode="auto">
          <a:xfrm>
            <a:off x="21148" y="2197272"/>
            <a:ext cx="393701" cy="7558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B0F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9" name="Straight Arrow Connector 28"/>
          <p:cNvCxnSpPr/>
          <p:nvPr/>
        </p:nvCxnSpPr>
        <p:spPr bwMode="auto">
          <a:xfrm>
            <a:off x="411415" y="2201052"/>
            <a:ext cx="3500596" cy="3778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B0F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4" name="Straight Arrow Connector 33"/>
          <p:cNvCxnSpPr/>
          <p:nvPr/>
        </p:nvCxnSpPr>
        <p:spPr bwMode="auto">
          <a:xfrm>
            <a:off x="7164360" y="2197272"/>
            <a:ext cx="638515" cy="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8" name="TextBox 37"/>
          <p:cNvSpPr txBox="1"/>
          <p:nvPr/>
        </p:nvSpPr>
        <p:spPr>
          <a:xfrm>
            <a:off x="1254387" y="4556198"/>
            <a:ext cx="20166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Common ASN.1 freeze</a:t>
            </a:r>
            <a:endParaRPr lang="en-US" sz="1400" dirty="0"/>
          </a:p>
        </p:txBody>
      </p:sp>
      <p:sp>
        <p:nvSpPr>
          <p:cNvPr id="58" name="TextBox 57"/>
          <p:cNvSpPr txBox="1"/>
          <p:nvPr/>
        </p:nvSpPr>
        <p:spPr>
          <a:xfrm>
            <a:off x="323410" y="1797162"/>
            <a:ext cx="22204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Rel-13 time frame</a:t>
            </a:r>
          </a:p>
        </p:txBody>
      </p:sp>
      <p:cxnSp>
        <p:nvCxnSpPr>
          <p:cNvPr id="64" name="Straight Arrow Connector 63"/>
          <p:cNvCxnSpPr/>
          <p:nvPr/>
        </p:nvCxnSpPr>
        <p:spPr bwMode="auto">
          <a:xfrm>
            <a:off x="414849" y="2204830"/>
            <a:ext cx="0" cy="324045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B0F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Straight Arrow Connector 66"/>
          <p:cNvCxnSpPr/>
          <p:nvPr/>
        </p:nvCxnSpPr>
        <p:spPr bwMode="auto">
          <a:xfrm>
            <a:off x="7164360" y="2202941"/>
            <a:ext cx="0" cy="3242339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B0F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73" name="TextBox 72"/>
          <p:cNvSpPr txBox="1"/>
          <p:nvPr/>
        </p:nvSpPr>
        <p:spPr>
          <a:xfrm>
            <a:off x="8023327" y="5045170"/>
            <a:ext cx="9412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Rel-14</a:t>
            </a:r>
            <a:endParaRPr lang="en-US" dirty="0"/>
          </a:p>
        </p:txBody>
      </p:sp>
      <p:cxnSp>
        <p:nvCxnSpPr>
          <p:cNvPr id="79" name="Straight Arrow Connector 78"/>
          <p:cNvCxnSpPr/>
          <p:nvPr/>
        </p:nvCxnSpPr>
        <p:spPr bwMode="auto">
          <a:xfrm>
            <a:off x="3745400" y="2204898"/>
            <a:ext cx="3500596" cy="3778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B0F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0" name="Straight Arrow Connector 79"/>
          <p:cNvCxnSpPr/>
          <p:nvPr/>
        </p:nvCxnSpPr>
        <p:spPr bwMode="auto">
          <a:xfrm>
            <a:off x="3913571" y="2202941"/>
            <a:ext cx="9457" cy="3242339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B0F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81" name="TextBox 80"/>
          <p:cNvSpPr txBox="1"/>
          <p:nvPr/>
        </p:nvSpPr>
        <p:spPr>
          <a:xfrm>
            <a:off x="3923028" y="1797162"/>
            <a:ext cx="22204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Rel-14 time frame</a:t>
            </a:r>
          </a:p>
        </p:txBody>
      </p:sp>
      <p:sp>
        <p:nvSpPr>
          <p:cNvPr id="84" name="Rectangle 83"/>
          <p:cNvSpPr/>
          <p:nvPr/>
        </p:nvSpPr>
        <p:spPr bwMode="auto">
          <a:xfrm>
            <a:off x="7164360" y="5007964"/>
            <a:ext cx="638515" cy="14402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5" name="Rectangle 84"/>
          <p:cNvSpPr/>
          <p:nvPr/>
        </p:nvSpPr>
        <p:spPr bwMode="auto">
          <a:xfrm>
            <a:off x="3954764" y="5007964"/>
            <a:ext cx="1728240" cy="149276"/>
          </a:xfrm>
          <a:prstGeom prst="rect">
            <a:avLst/>
          </a:prstGeom>
          <a:pattFill prst="ltUpDiag">
            <a:fgClr>
              <a:schemeClr val="accent2"/>
            </a:fgClr>
            <a:bgClr>
              <a:schemeClr val="bg1"/>
            </a:bgClr>
          </a:patt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6" name="Rectangle 85"/>
          <p:cNvSpPr/>
          <p:nvPr/>
        </p:nvSpPr>
        <p:spPr bwMode="auto">
          <a:xfrm>
            <a:off x="7164360" y="5157240"/>
            <a:ext cx="638515" cy="151956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7" name="Rectangle 86"/>
          <p:cNvSpPr/>
          <p:nvPr/>
        </p:nvSpPr>
        <p:spPr bwMode="auto">
          <a:xfrm>
            <a:off x="3954764" y="5151984"/>
            <a:ext cx="2265610" cy="157212"/>
          </a:xfrm>
          <a:prstGeom prst="rect">
            <a:avLst/>
          </a:prstGeom>
          <a:pattFill prst="ltUpDiag">
            <a:fgClr>
              <a:schemeClr val="accent2"/>
            </a:fgClr>
            <a:bgClr>
              <a:schemeClr val="bg1"/>
            </a:bgClr>
          </a:patt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2136043" y="3727887"/>
            <a:ext cx="2682840" cy="157212"/>
          </a:xfrm>
          <a:prstGeom prst="rect">
            <a:avLst/>
          </a:prstGeom>
          <a:solidFill>
            <a:schemeClr val="accent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3881820" y="3885099"/>
            <a:ext cx="937063" cy="143344"/>
          </a:xfrm>
          <a:prstGeom prst="rect">
            <a:avLst/>
          </a:prstGeom>
          <a:solidFill>
            <a:schemeClr val="accent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2982627" y="4025097"/>
            <a:ext cx="1836255" cy="147366"/>
          </a:xfrm>
          <a:prstGeom prst="rect">
            <a:avLst/>
          </a:prstGeom>
          <a:solidFill>
            <a:schemeClr val="accent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39" name="Straight Arrow Connector 38"/>
          <p:cNvCxnSpPr>
            <a:stCxn id="38" idx="3"/>
            <a:endCxn id="4" idx="1"/>
          </p:cNvCxnSpPr>
          <p:nvPr/>
        </p:nvCxnSpPr>
        <p:spPr bwMode="auto">
          <a:xfrm flipV="1">
            <a:off x="3271029" y="3799221"/>
            <a:ext cx="1547855" cy="910866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1" name="Straight Arrow Connector 40"/>
          <p:cNvCxnSpPr>
            <a:stCxn id="38" idx="3"/>
            <a:endCxn id="47" idx="3"/>
          </p:cNvCxnSpPr>
          <p:nvPr/>
        </p:nvCxnSpPr>
        <p:spPr bwMode="auto">
          <a:xfrm flipV="1">
            <a:off x="3271029" y="4098780"/>
            <a:ext cx="1547853" cy="61130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2" name="Straight Arrow Connector 41"/>
          <p:cNvCxnSpPr>
            <a:stCxn id="38" idx="3"/>
            <a:endCxn id="19" idx="1"/>
          </p:cNvCxnSpPr>
          <p:nvPr/>
        </p:nvCxnSpPr>
        <p:spPr bwMode="auto">
          <a:xfrm flipV="1">
            <a:off x="3271029" y="3943241"/>
            <a:ext cx="1547854" cy="766846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0" name="Straight Arrow Connector 39"/>
          <p:cNvCxnSpPr>
            <a:stCxn id="38" idx="3"/>
            <a:endCxn id="23" idx="1"/>
          </p:cNvCxnSpPr>
          <p:nvPr/>
        </p:nvCxnSpPr>
        <p:spPr bwMode="auto">
          <a:xfrm flipV="1">
            <a:off x="3271029" y="4218557"/>
            <a:ext cx="1547855" cy="49153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5" name="Rectangle 54"/>
          <p:cNvSpPr/>
          <p:nvPr/>
        </p:nvSpPr>
        <p:spPr bwMode="auto">
          <a:xfrm>
            <a:off x="5683003" y="5007964"/>
            <a:ext cx="1485495" cy="162689"/>
          </a:xfrm>
          <a:prstGeom prst="rect">
            <a:avLst/>
          </a:prstGeom>
          <a:solidFill>
            <a:schemeClr val="accent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6" name="Rectangle 55"/>
          <p:cNvSpPr/>
          <p:nvPr/>
        </p:nvSpPr>
        <p:spPr bwMode="auto">
          <a:xfrm>
            <a:off x="6220374" y="5151985"/>
            <a:ext cx="970350" cy="157212"/>
          </a:xfrm>
          <a:prstGeom prst="rect">
            <a:avLst/>
          </a:prstGeom>
          <a:solidFill>
            <a:schemeClr val="accent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203732" y="5466565"/>
            <a:ext cx="20166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Common ASN.1 freeze</a:t>
            </a:r>
            <a:endParaRPr lang="en-US" sz="1400" dirty="0"/>
          </a:p>
        </p:txBody>
      </p:sp>
      <p:cxnSp>
        <p:nvCxnSpPr>
          <p:cNvPr id="61" name="Straight Arrow Connector 60"/>
          <p:cNvCxnSpPr>
            <a:stCxn id="60" idx="3"/>
            <a:endCxn id="56" idx="3"/>
          </p:cNvCxnSpPr>
          <p:nvPr/>
        </p:nvCxnSpPr>
        <p:spPr bwMode="auto">
          <a:xfrm flipV="1">
            <a:off x="6220374" y="5230591"/>
            <a:ext cx="970350" cy="38986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3" name="Straight Arrow Connector 62"/>
          <p:cNvCxnSpPr>
            <a:stCxn id="60" idx="3"/>
            <a:endCxn id="84" idx="1"/>
          </p:cNvCxnSpPr>
          <p:nvPr/>
        </p:nvCxnSpPr>
        <p:spPr bwMode="auto">
          <a:xfrm flipV="1">
            <a:off x="6220374" y="5079974"/>
            <a:ext cx="943986" cy="54048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0" name="TextBox 69"/>
          <p:cNvSpPr txBox="1"/>
          <p:nvPr/>
        </p:nvSpPr>
        <p:spPr>
          <a:xfrm>
            <a:off x="683460" y="3284980"/>
            <a:ext cx="26212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Feature functionally completed</a:t>
            </a:r>
            <a:endParaRPr lang="en-US" sz="1400" dirty="0"/>
          </a:p>
        </p:txBody>
      </p:sp>
      <p:cxnSp>
        <p:nvCxnSpPr>
          <p:cNvPr id="71" name="Straight Arrow Connector 70"/>
          <p:cNvCxnSpPr/>
          <p:nvPr/>
        </p:nvCxnSpPr>
        <p:spPr bwMode="auto">
          <a:xfrm>
            <a:off x="1911344" y="3592757"/>
            <a:ext cx="250369" cy="13445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3" name="Straight Arrow Connector 82"/>
          <p:cNvCxnSpPr/>
          <p:nvPr/>
        </p:nvCxnSpPr>
        <p:spPr bwMode="auto">
          <a:xfrm>
            <a:off x="4818882" y="3284980"/>
            <a:ext cx="0" cy="1425107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B0F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88" name="TextBox 87"/>
          <p:cNvSpPr txBox="1"/>
          <p:nvPr/>
        </p:nvSpPr>
        <p:spPr>
          <a:xfrm>
            <a:off x="4788030" y="3255375"/>
            <a:ext cx="16642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00B0F0"/>
                </a:solidFill>
              </a:rPr>
              <a:t>Actual end of Rel-13</a:t>
            </a:r>
            <a:br>
              <a:rPr lang="en-US" sz="1200" b="1" dirty="0" smtClean="0">
                <a:solidFill>
                  <a:srgbClr val="00B0F0"/>
                </a:solidFill>
              </a:rPr>
            </a:br>
            <a:r>
              <a:rPr lang="en-US" sz="1200" b="1" dirty="0" smtClean="0">
                <a:solidFill>
                  <a:srgbClr val="00B0F0"/>
                </a:solidFill>
              </a:rPr>
              <a:t>(ASN.1 freeze)</a:t>
            </a:r>
          </a:p>
        </p:txBody>
      </p:sp>
      <p:sp>
        <p:nvSpPr>
          <p:cNvPr id="48" name="Rectangle 47"/>
          <p:cNvSpPr/>
          <p:nvPr/>
        </p:nvSpPr>
        <p:spPr bwMode="auto">
          <a:xfrm>
            <a:off x="508580" y="5858138"/>
            <a:ext cx="745807" cy="144000"/>
          </a:xfrm>
          <a:prstGeom prst="rect">
            <a:avLst/>
          </a:prstGeom>
          <a:solidFill>
            <a:schemeClr val="accent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292249" y="5774342"/>
            <a:ext cx="21852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Delayed Implementability</a:t>
            </a:r>
            <a:endParaRPr lang="en-US" sz="1400" dirty="0"/>
          </a:p>
        </p:txBody>
      </p:sp>
      <p:sp>
        <p:nvSpPr>
          <p:cNvPr id="57" name="Rectangle 56"/>
          <p:cNvSpPr/>
          <p:nvPr/>
        </p:nvSpPr>
        <p:spPr bwMode="auto">
          <a:xfrm>
            <a:off x="508580" y="6093370"/>
            <a:ext cx="745807" cy="14402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292249" y="6011491"/>
            <a:ext cx="20233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Implementable Feature</a:t>
            </a:r>
            <a:endParaRPr lang="en-US" sz="1400" dirty="0"/>
          </a:p>
        </p:txBody>
      </p:sp>
      <p:sp>
        <p:nvSpPr>
          <p:cNvPr id="62" name="Rectangle 61"/>
          <p:cNvSpPr/>
          <p:nvPr/>
        </p:nvSpPr>
        <p:spPr bwMode="auto">
          <a:xfrm>
            <a:off x="508580" y="5613024"/>
            <a:ext cx="745807" cy="144020"/>
          </a:xfrm>
          <a:prstGeom prst="rect">
            <a:avLst/>
          </a:prstGeom>
          <a:pattFill prst="ltUpDiag">
            <a:fgClr>
              <a:schemeClr val="accent2"/>
            </a:fgClr>
            <a:bgClr>
              <a:schemeClr val="bg1"/>
            </a:bgClr>
          </a:patt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TextBox 64"/>
          <p:cNvSpPr txBox="1"/>
          <p:nvPr/>
        </p:nvSpPr>
        <p:spPr>
          <a:xfrm>
            <a:off x="1292249" y="5531145"/>
            <a:ext cx="21146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Standardization ongoing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925452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Working Procedures</a:t>
            </a:r>
            <a:br>
              <a:rPr lang="en-US" dirty="0" smtClean="0"/>
            </a:br>
            <a:r>
              <a:rPr lang="en-US" sz="3100" dirty="0" smtClean="0"/>
              <a:t>paired with release based freeze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 bwMode="auto">
          <a:xfrm>
            <a:off x="3923028" y="3727211"/>
            <a:ext cx="3879846" cy="14402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390267" y="3727211"/>
            <a:ext cx="1728240" cy="144020"/>
          </a:xfrm>
          <a:prstGeom prst="rect">
            <a:avLst/>
          </a:prstGeom>
          <a:pattFill prst="ltUpDiag">
            <a:fgClr>
              <a:schemeClr val="accent2"/>
            </a:fgClr>
            <a:bgClr>
              <a:schemeClr val="bg1"/>
            </a:bgClr>
          </a:patt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21148" y="2791081"/>
            <a:ext cx="7781727" cy="124079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21148" y="2915160"/>
            <a:ext cx="7781727" cy="142796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21148" y="3057956"/>
            <a:ext cx="7781727" cy="133235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3923029" y="3871230"/>
            <a:ext cx="3879846" cy="157213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390267" y="3871231"/>
            <a:ext cx="3491553" cy="144020"/>
          </a:xfrm>
          <a:prstGeom prst="rect">
            <a:avLst/>
          </a:prstGeom>
          <a:pattFill prst="ltUpDiag">
            <a:fgClr>
              <a:schemeClr val="accent2"/>
            </a:fgClr>
            <a:bgClr>
              <a:schemeClr val="bg1"/>
            </a:bgClr>
          </a:patt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3923029" y="4015251"/>
            <a:ext cx="3879845" cy="166708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1254387" y="4028443"/>
            <a:ext cx="1728240" cy="144020"/>
          </a:xfrm>
          <a:prstGeom prst="rect">
            <a:avLst/>
          </a:prstGeom>
          <a:pattFill prst="ltUpDiag">
            <a:fgClr>
              <a:schemeClr val="accent2"/>
            </a:fgClr>
            <a:bgClr>
              <a:schemeClr val="bg1"/>
            </a:bgClr>
          </a:patt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393702" y="4183824"/>
            <a:ext cx="3519870" cy="146138"/>
          </a:xfrm>
          <a:prstGeom prst="rect">
            <a:avLst/>
          </a:prstGeom>
          <a:pattFill prst="ltUpDiag">
            <a:fgClr>
              <a:schemeClr val="accent2"/>
            </a:fgClr>
            <a:bgClr>
              <a:schemeClr val="bg1"/>
            </a:bgClr>
          </a:patt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028480" y="2791081"/>
            <a:ext cx="9412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Rel-12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018174" y="3781849"/>
            <a:ext cx="9412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Rel-13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5580140" y="2390971"/>
            <a:ext cx="32673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Features in specs  of…</a:t>
            </a:r>
          </a:p>
        </p:txBody>
      </p:sp>
      <p:cxnSp>
        <p:nvCxnSpPr>
          <p:cNvPr id="28" name="Straight Arrow Connector 27"/>
          <p:cNvCxnSpPr/>
          <p:nvPr/>
        </p:nvCxnSpPr>
        <p:spPr bwMode="auto">
          <a:xfrm>
            <a:off x="21148" y="2197272"/>
            <a:ext cx="393701" cy="7558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B0F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9" name="Straight Arrow Connector 28"/>
          <p:cNvCxnSpPr/>
          <p:nvPr/>
        </p:nvCxnSpPr>
        <p:spPr bwMode="auto">
          <a:xfrm>
            <a:off x="411415" y="2201052"/>
            <a:ext cx="3500596" cy="3778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B0F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4" name="Straight Arrow Connector 33"/>
          <p:cNvCxnSpPr/>
          <p:nvPr/>
        </p:nvCxnSpPr>
        <p:spPr bwMode="auto">
          <a:xfrm>
            <a:off x="7164360" y="2197272"/>
            <a:ext cx="638515" cy="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8" name="TextBox 37"/>
          <p:cNvSpPr txBox="1"/>
          <p:nvPr/>
        </p:nvSpPr>
        <p:spPr>
          <a:xfrm>
            <a:off x="1254387" y="4556198"/>
            <a:ext cx="20166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Common ASN.1 freeze</a:t>
            </a:r>
            <a:endParaRPr lang="en-US" sz="1400" dirty="0"/>
          </a:p>
        </p:txBody>
      </p:sp>
      <p:sp>
        <p:nvSpPr>
          <p:cNvPr id="58" name="TextBox 57"/>
          <p:cNvSpPr txBox="1"/>
          <p:nvPr/>
        </p:nvSpPr>
        <p:spPr>
          <a:xfrm>
            <a:off x="323410" y="1797162"/>
            <a:ext cx="22204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Rel-13 time frame</a:t>
            </a:r>
          </a:p>
        </p:txBody>
      </p:sp>
      <p:cxnSp>
        <p:nvCxnSpPr>
          <p:cNvPr id="64" name="Straight Arrow Connector 63"/>
          <p:cNvCxnSpPr/>
          <p:nvPr/>
        </p:nvCxnSpPr>
        <p:spPr bwMode="auto">
          <a:xfrm>
            <a:off x="414849" y="2204830"/>
            <a:ext cx="0" cy="324045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B0F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Straight Arrow Connector 66"/>
          <p:cNvCxnSpPr/>
          <p:nvPr/>
        </p:nvCxnSpPr>
        <p:spPr bwMode="auto">
          <a:xfrm>
            <a:off x="7164360" y="2202941"/>
            <a:ext cx="0" cy="3242339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B0F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73" name="TextBox 72"/>
          <p:cNvSpPr txBox="1"/>
          <p:nvPr/>
        </p:nvSpPr>
        <p:spPr>
          <a:xfrm>
            <a:off x="8023327" y="5045170"/>
            <a:ext cx="9412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Rel-14</a:t>
            </a:r>
            <a:endParaRPr lang="en-US" dirty="0"/>
          </a:p>
        </p:txBody>
      </p:sp>
      <p:cxnSp>
        <p:nvCxnSpPr>
          <p:cNvPr id="79" name="Straight Arrow Connector 78"/>
          <p:cNvCxnSpPr/>
          <p:nvPr/>
        </p:nvCxnSpPr>
        <p:spPr bwMode="auto">
          <a:xfrm>
            <a:off x="3745400" y="2204898"/>
            <a:ext cx="3500596" cy="3778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B0F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0" name="Straight Arrow Connector 79"/>
          <p:cNvCxnSpPr/>
          <p:nvPr/>
        </p:nvCxnSpPr>
        <p:spPr bwMode="auto">
          <a:xfrm>
            <a:off x="3913571" y="2202941"/>
            <a:ext cx="9457" cy="3242339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B0F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81" name="TextBox 80"/>
          <p:cNvSpPr txBox="1"/>
          <p:nvPr/>
        </p:nvSpPr>
        <p:spPr>
          <a:xfrm>
            <a:off x="3923028" y="1797162"/>
            <a:ext cx="22204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Rel-14 time frame</a:t>
            </a:r>
          </a:p>
        </p:txBody>
      </p:sp>
      <p:sp>
        <p:nvSpPr>
          <p:cNvPr id="84" name="Rectangle 83"/>
          <p:cNvSpPr/>
          <p:nvPr/>
        </p:nvSpPr>
        <p:spPr bwMode="auto">
          <a:xfrm>
            <a:off x="7164360" y="5007964"/>
            <a:ext cx="638515" cy="14402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5" name="Rectangle 84"/>
          <p:cNvSpPr/>
          <p:nvPr/>
        </p:nvSpPr>
        <p:spPr bwMode="auto">
          <a:xfrm>
            <a:off x="3954764" y="5007964"/>
            <a:ext cx="1728240" cy="149276"/>
          </a:xfrm>
          <a:prstGeom prst="rect">
            <a:avLst/>
          </a:prstGeom>
          <a:pattFill prst="ltUpDiag">
            <a:fgClr>
              <a:schemeClr val="accent2"/>
            </a:fgClr>
            <a:bgClr>
              <a:schemeClr val="bg1"/>
            </a:bgClr>
          </a:patt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6" name="Rectangle 85"/>
          <p:cNvSpPr/>
          <p:nvPr/>
        </p:nvSpPr>
        <p:spPr bwMode="auto">
          <a:xfrm>
            <a:off x="7164360" y="5157240"/>
            <a:ext cx="638515" cy="151956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7" name="Rectangle 86"/>
          <p:cNvSpPr/>
          <p:nvPr/>
        </p:nvSpPr>
        <p:spPr bwMode="auto">
          <a:xfrm>
            <a:off x="3954764" y="5151984"/>
            <a:ext cx="2265610" cy="157212"/>
          </a:xfrm>
          <a:prstGeom prst="rect">
            <a:avLst/>
          </a:prstGeom>
          <a:pattFill prst="ltUpDiag">
            <a:fgClr>
              <a:schemeClr val="accent2"/>
            </a:fgClr>
            <a:bgClr>
              <a:schemeClr val="bg1"/>
            </a:bgClr>
          </a:patt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2136043" y="3727887"/>
            <a:ext cx="1786985" cy="143343"/>
          </a:xfrm>
          <a:prstGeom prst="rect">
            <a:avLst/>
          </a:prstGeom>
          <a:solidFill>
            <a:schemeClr val="accent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2982628" y="4025097"/>
            <a:ext cx="930944" cy="147366"/>
          </a:xfrm>
          <a:prstGeom prst="rect">
            <a:avLst/>
          </a:prstGeom>
          <a:solidFill>
            <a:schemeClr val="accent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39" name="Straight Arrow Connector 38"/>
          <p:cNvCxnSpPr>
            <a:stCxn id="38" idx="3"/>
            <a:endCxn id="4" idx="1"/>
          </p:cNvCxnSpPr>
          <p:nvPr/>
        </p:nvCxnSpPr>
        <p:spPr bwMode="auto">
          <a:xfrm flipV="1">
            <a:off x="3271029" y="3799221"/>
            <a:ext cx="651999" cy="910866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1" name="Straight Arrow Connector 40"/>
          <p:cNvCxnSpPr>
            <a:stCxn id="38" idx="3"/>
            <a:endCxn id="47" idx="3"/>
          </p:cNvCxnSpPr>
          <p:nvPr/>
        </p:nvCxnSpPr>
        <p:spPr bwMode="auto">
          <a:xfrm flipV="1">
            <a:off x="3271029" y="4098780"/>
            <a:ext cx="642543" cy="61130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2" name="Straight Arrow Connector 41"/>
          <p:cNvCxnSpPr>
            <a:stCxn id="38" idx="3"/>
            <a:endCxn id="19" idx="1"/>
          </p:cNvCxnSpPr>
          <p:nvPr/>
        </p:nvCxnSpPr>
        <p:spPr bwMode="auto">
          <a:xfrm flipV="1">
            <a:off x="3271029" y="3949837"/>
            <a:ext cx="652000" cy="76025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5" name="Rectangle 54"/>
          <p:cNvSpPr/>
          <p:nvPr/>
        </p:nvSpPr>
        <p:spPr bwMode="auto">
          <a:xfrm>
            <a:off x="5683003" y="5007964"/>
            <a:ext cx="1485495" cy="144000"/>
          </a:xfrm>
          <a:prstGeom prst="rect">
            <a:avLst/>
          </a:prstGeom>
          <a:solidFill>
            <a:schemeClr val="accent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6" name="Rectangle 55"/>
          <p:cNvSpPr/>
          <p:nvPr/>
        </p:nvSpPr>
        <p:spPr bwMode="auto">
          <a:xfrm>
            <a:off x="6220374" y="5151985"/>
            <a:ext cx="970350" cy="157212"/>
          </a:xfrm>
          <a:prstGeom prst="rect">
            <a:avLst/>
          </a:prstGeom>
          <a:solidFill>
            <a:schemeClr val="accent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203732" y="5466565"/>
            <a:ext cx="20166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Common ASN.1 freeze</a:t>
            </a:r>
            <a:endParaRPr lang="en-US" sz="1400" dirty="0"/>
          </a:p>
        </p:txBody>
      </p:sp>
      <p:cxnSp>
        <p:nvCxnSpPr>
          <p:cNvPr id="61" name="Straight Arrow Connector 60"/>
          <p:cNvCxnSpPr>
            <a:stCxn id="60" idx="3"/>
            <a:endCxn id="56" idx="3"/>
          </p:cNvCxnSpPr>
          <p:nvPr/>
        </p:nvCxnSpPr>
        <p:spPr bwMode="auto">
          <a:xfrm flipV="1">
            <a:off x="6220374" y="5230591"/>
            <a:ext cx="970350" cy="38986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3" name="Straight Arrow Connector 62"/>
          <p:cNvCxnSpPr>
            <a:stCxn id="60" idx="3"/>
            <a:endCxn id="84" idx="1"/>
          </p:cNvCxnSpPr>
          <p:nvPr/>
        </p:nvCxnSpPr>
        <p:spPr bwMode="auto">
          <a:xfrm flipV="1">
            <a:off x="6220374" y="5079974"/>
            <a:ext cx="943986" cy="54048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0" name="TextBox 69"/>
          <p:cNvSpPr txBox="1"/>
          <p:nvPr/>
        </p:nvSpPr>
        <p:spPr>
          <a:xfrm>
            <a:off x="683460" y="3284980"/>
            <a:ext cx="26212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Feature functionally completed</a:t>
            </a:r>
            <a:endParaRPr lang="en-US" sz="1400" dirty="0"/>
          </a:p>
        </p:txBody>
      </p:sp>
      <p:cxnSp>
        <p:nvCxnSpPr>
          <p:cNvPr id="71" name="Straight Arrow Connector 70"/>
          <p:cNvCxnSpPr/>
          <p:nvPr/>
        </p:nvCxnSpPr>
        <p:spPr bwMode="auto">
          <a:xfrm>
            <a:off x="1911344" y="3592757"/>
            <a:ext cx="250369" cy="13445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4" name="Rectangle 53"/>
          <p:cNvSpPr/>
          <p:nvPr/>
        </p:nvSpPr>
        <p:spPr bwMode="auto">
          <a:xfrm>
            <a:off x="7174990" y="4863944"/>
            <a:ext cx="638515" cy="14402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" name="Rectangle 58"/>
          <p:cNvSpPr/>
          <p:nvPr/>
        </p:nvSpPr>
        <p:spPr bwMode="auto">
          <a:xfrm>
            <a:off x="4818883" y="4864325"/>
            <a:ext cx="2356108" cy="144000"/>
          </a:xfrm>
          <a:prstGeom prst="rect">
            <a:avLst/>
          </a:prstGeom>
          <a:solidFill>
            <a:schemeClr val="accent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Rectangle 61"/>
          <p:cNvSpPr/>
          <p:nvPr/>
        </p:nvSpPr>
        <p:spPr bwMode="auto">
          <a:xfrm>
            <a:off x="3954764" y="4864826"/>
            <a:ext cx="864120" cy="149276"/>
          </a:xfrm>
          <a:prstGeom prst="rect">
            <a:avLst/>
          </a:prstGeom>
          <a:pattFill prst="ltUpDiag">
            <a:fgClr>
              <a:schemeClr val="accent2"/>
            </a:fgClr>
            <a:bgClr>
              <a:schemeClr val="bg1"/>
            </a:bgClr>
          </a:patt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65" name="Curved Connector 64"/>
          <p:cNvCxnSpPr>
            <a:stCxn id="24" idx="3"/>
            <a:endCxn id="62" idx="1"/>
          </p:cNvCxnSpPr>
          <p:nvPr/>
        </p:nvCxnSpPr>
        <p:spPr bwMode="auto">
          <a:xfrm>
            <a:off x="3913572" y="4256893"/>
            <a:ext cx="41192" cy="682571"/>
          </a:xfrm>
          <a:prstGeom prst="curvedConnector3">
            <a:avLst>
              <a:gd name="adj1" fmla="val 789950"/>
            </a:avLst>
          </a:prstGeom>
          <a:solidFill>
            <a:schemeClr val="accent1"/>
          </a:solidFill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66" name="TextBox 65"/>
          <p:cNvSpPr txBox="1"/>
          <p:nvPr/>
        </p:nvSpPr>
        <p:spPr>
          <a:xfrm>
            <a:off x="4283960" y="4221110"/>
            <a:ext cx="21723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0B0F0"/>
                </a:solidFill>
              </a:rPr>
              <a:t>Late feature moved</a:t>
            </a:r>
            <a:br>
              <a:rPr lang="en-US" sz="1800" dirty="0" smtClean="0">
                <a:solidFill>
                  <a:srgbClr val="00B0F0"/>
                </a:solidFill>
              </a:rPr>
            </a:br>
            <a:r>
              <a:rPr lang="en-US" sz="1800" dirty="0" smtClean="0">
                <a:solidFill>
                  <a:srgbClr val="00B0F0"/>
                </a:solidFill>
              </a:rPr>
              <a:t>to next release</a:t>
            </a:r>
          </a:p>
        </p:txBody>
      </p:sp>
      <p:sp>
        <p:nvSpPr>
          <p:cNvPr id="68" name="Rectangle 67"/>
          <p:cNvSpPr/>
          <p:nvPr/>
        </p:nvSpPr>
        <p:spPr bwMode="auto">
          <a:xfrm>
            <a:off x="508580" y="5858138"/>
            <a:ext cx="745807" cy="144000"/>
          </a:xfrm>
          <a:prstGeom prst="rect">
            <a:avLst/>
          </a:prstGeom>
          <a:solidFill>
            <a:schemeClr val="accent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292249" y="5774342"/>
            <a:ext cx="21852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Delayed Implementability</a:t>
            </a:r>
            <a:endParaRPr lang="en-US" sz="1400" dirty="0"/>
          </a:p>
        </p:txBody>
      </p:sp>
      <p:sp>
        <p:nvSpPr>
          <p:cNvPr id="72" name="Rectangle 71"/>
          <p:cNvSpPr/>
          <p:nvPr/>
        </p:nvSpPr>
        <p:spPr bwMode="auto">
          <a:xfrm>
            <a:off x="508580" y="6093370"/>
            <a:ext cx="745807" cy="14402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1292249" y="6011491"/>
            <a:ext cx="20233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Implementable Feature</a:t>
            </a:r>
            <a:endParaRPr lang="en-US" sz="1400" dirty="0"/>
          </a:p>
        </p:txBody>
      </p:sp>
      <p:sp>
        <p:nvSpPr>
          <p:cNvPr id="75" name="Rectangle 74"/>
          <p:cNvSpPr/>
          <p:nvPr/>
        </p:nvSpPr>
        <p:spPr bwMode="auto">
          <a:xfrm>
            <a:off x="508580" y="5613024"/>
            <a:ext cx="745807" cy="144020"/>
          </a:xfrm>
          <a:prstGeom prst="rect">
            <a:avLst/>
          </a:prstGeom>
          <a:pattFill prst="ltUpDiag">
            <a:fgClr>
              <a:schemeClr val="accent2"/>
            </a:fgClr>
            <a:bgClr>
              <a:schemeClr val="bg1"/>
            </a:bgClr>
          </a:patt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TextBox 75"/>
          <p:cNvSpPr txBox="1"/>
          <p:nvPr/>
        </p:nvSpPr>
        <p:spPr>
          <a:xfrm>
            <a:off x="1292249" y="5531145"/>
            <a:ext cx="21146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Standardization ongoing</a:t>
            </a:r>
            <a:endParaRPr lang="en-US" sz="1400" dirty="0"/>
          </a:p>
        </p:txBody>
      </p:sp>
      <p:cxnSp>
        <p:nvCxnSpPr>
          <p:cNvPr id="57" name="Straight Arrow Connector 56"/>
          <p:cNvCxnSpPr>
            <a:stCxn id="60" idx="3"/>
            <a:endCxn id="54" idx="1"/>
          </p:cNvCxnSpPr>
          <p:nvPr/>
        </p:nvCxnSpPr>
        <p:spPr bwMode="auto">
          <a:xfrm flipV="1">
            <a:off x="6220374" y="4935954"/>
            <a:ext cx="954616" cy="6845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380985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Agile standardization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 bwMode="auto">
          <a:xfrm>
            <a:off x="2118507" y="3727211"/>
            <a:ext cx="5684368" cy="14402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390267" y="3727211"/>
            <a:ext cx="1728240" cy="144020"/>
          </a:xfrm>
          <a:prstGeom prst="rect">
            <a:avLst/>
          </a:prstGeom>
          <a:pattFill prst="ltUpDiag">
            <a:fgClr>
              <a:schemeClr val="accent2"/>
            </a:fgClr>
            <a:bgClr>
              <a:schemeClr val="bg1"/>
            </a:bgClr>
          </a:patt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21148" y="2791081"/>
            <a:ext cx="7781727" cy="124079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21148" y="2915160"/>
            <a:ext cx="7781727" cy="142796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21148" y="3057956"/>
            <a:ext cx="7781727" cy="133235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3912011" y="3871230"/>
            <a:ext cx="3890864" cy="214019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390267" y="3871231"/>
            <a:ext cx="3491553" cy="144020"/>
          </a:xfrm>
          <a:prstGeom prst="rect">
            <a:avLst/>
          </a:prstGeom>
          <a:pattFill prst="ltUpDiag">
            <a:fgClr>
              <a:schemeClr val="accent2"/>
            </a:fgClr>
            <a:bgClr>
              <a:schemeClr val="bg1"/>
            </a:bgClr>
          </a:patt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2982626" y="4015251"/>
            <a:ext cx="4820249" cy="139998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1254387" y="4028443"/>
            <a:ext cx="1728240" cy="144020"/>
          </a:xfrm>
          <a:prstGeom prst="rect">
            <a:avLst/>
          </a:prstGeom>
          <a:pattFill prst="ltUpDiag">
            <a:fgClr>
              <a:schemeClr val="accent2"/>
            </a:fgClr>
            <a:bgClr>
              <a:schemeClr val="bg1"/>
            </a:bgClr>
          </a:patt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4830888" y="4863963"/>
            <a:ext cx="2971987" cy="147245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393702" y="4155249"/>
            <a:ext cx="3518310" cy="144020"/>
          </a:xfrm>
          <a:prstGeom prst="rect">
            <a:avLst/>
          </a:prstGeom>
          <a:pattFill prst="ltUpDiag">
            <a:fgClr>
              <a:schemeClr val="accent2"/>
            </a:fgClr>
            <a:bgClr>
              <a:schemeClr val="bg1"/>
            </a:bgClr>
          </a:patt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028480" y="2791081"/>
            <a:ext cx="9412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Rel-12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018174" y="3781849"/>
            <a:ext cx="9412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Rel-13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5580140" y="2390971"/>
            <a:ext cx="32673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Features in specs  of…</a:t>
            </a:r>
          </a:p>
        </p:txBody>
      </p:sp>
      <p:cxnSp>
        <p:nvCxnSpPr>
          <p:cNvPr id="28" name="Straight Arrow Connector 27"/>
          <p:cNvCxnSpPr/>
          <p:nvPr/>
        </p:nvCxnSpPr>
        <p:spPr bwMode="auto">
          <a:xfrm>
            <a:off x="21148" y="2197272"/>
            <a:ext cx="393701" cy="7558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B0F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9" name="Straight Arrow Connector 28"/>
          <p:cNvCxnSpPr/>
          <p:nvPr/>
        </p:nvCxnSpPr>
        <p:spPr bwMode="auto">
          <a:xfrm>
            <a:off x="411415" y="2201052"/>
            <a:ext cx="3500596" cy="3778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B0F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4" name="Straight Arrow Connector 33"/>
          <p:cNvCxnSpPr/>
          <p:nvPr/>
        </p:nvCxnSpPr>
        <p:spPr bwMode="auto">
          <a:xfrm>
            <a:off x="7164360" y="2197272"/>
            <a:ext cx="638515" cy="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8" name="TextBox 37"/>
          <p:cNvSpPr txBox="1"/>
          <p:nvPr/>
        </p:nvSpPr>
        <p:spPr>
          <a:xfrm>
            <a:off x="1214562" y="4576465"/>
            <a:ext cx="21641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per-feature ASN.1 freeze</a:t>
            </a:r>
            <a:endParaRPr lang="en-US" sz="1400" dirty="0"/>
          </a:p>
        </p:txBody>
      </p:sp>
      <p:cxnSp>
        <p:nvCxnSpPr>
          <p:cNvPr id="39" name="Straight Arrow Connector 38"/>
          <p:cNvCxnSpPr>
            <a:stCxn id="38" idx="0"/>
            <a:endCxn id="4" idx="1"/>
          </p:cNvCxnSpPr>
          <p:nvPr/>
        </p:nvCxnSpPr>
        <p:spPr bwMode="auto">
          <a:xfrm flipH="1" flipV="1">
            <a:off x="2118507" y="3799221"/>
            <a:ext cx="178115" cy="77724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1" name="Straight Arrow Connector 40"/>
          <p:cNvCxnSpPr>
            <a:stCxn id="38" idx="0"/>
            <a:endCxn id="22" idx="3"/>
          </p:cNvCxnSpPr>
          <p:nvPr/>
        </p:nvCxnSpPr>
        <p:spPr bwMode="auto">
          <a:xfrm flipV="1">
            <a:off x="2296622" y="4100453"/>
            <a:ext cx="686005" cy="47601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2" name="Straight Arrow Connector 41"/>
          <p:cNvCxnSpPr>
            <a:stCxn id="38" idx="3"/>
            <a:endCxn id="19" idx="1"/>
          </p:cNvCxnSpPr>
          <p:nvPr/>
        </p:nvCxnSpPr>
        <p:spPr bwMode="auto">
          <a:xfrm flipV="1">
            <a:off x="3378681" y="3978240"/>
            <a:ext cx="533330" cy="75211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8" name="TextBox 57"/>
          <p:cNvSpPr txBox="1"/>
          <p:nvPr/>
        </p:nvSpPr>
        <p:spPr>
          <a:xfrm>
            <a:off x="323410" y="1797162"/>
            <a:ext cx="22204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Rel-13 time frame</a:t>
            </a:r>
          </a:p>
        </p:txBody>
      </p:sp>
      <p:cxnSp>
        <p:nvCxnSpPr>
          <p:cNvPr id="64" name="Straight Arrow Connector 63"/>
          <p:cNvCxnSpPr/>
          <p:nvPr/>
        </p:nvCxnSpPr>
        <p:spPr bwMode="auto">
          <a:xfrm>
            <a:off x="414849" y="2204830"/>
            <a:ext cx="0" cy="324045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B0F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73" name="TextBox 72"/>
          <p:cNvSpPr txBox="1"/>
          <p:nvPr/>
        </p:nvSpPr>
        <p:spPr>
          <a:xfrm>
            <a:off x="8023327" y="5045170"/>
            <a:ext cx="9412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Rel-14</a:t>
            </a:r>
            <a:endParaRPr lang="en-US" dirty="0"/>
          </a:p>
        </p:txBody>
      </p:sp>
      <p:sp>
        <p:nvSpPr>
          <p:cNvPr id="75" name="Rectangle 74"/>
          <p:cNvSpPr/>
          <p:nvPr/>
        </p:nvSpPr>
        <p:spPr bwMode="auto">
          <a:xfrm>
            <a:off x="3952900" y="4869201"/>
            <a:ext cx="865984" cy="138764"/>
          </a:xfrm>
          <a:prstGeom prst="rect">
            <a:avLst/>
          </a:prstGeom>
          <a:pattFill prst="ltUpDiag">
            <a:fgClr>
              <a:schemeClr val="accent2"/>
            </a:fgClr>
            <a:bgClr>
              <a:schemeClr val="bg1"/>
            </a:bgClr>
          </a:patt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79" name="Straight Arrow Connector 78"/>
          <p:cNvCxnSpPr/>
          <p:nvPr/>
        </p:nvCxnSpPr>
        <p:spPr bwMode="auto">
          <a:xfrm>
            <a:off x="3745400" y="2204898"/>
            <a:ext cx="3500596" cy="3778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B0F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0" name="Straight Arrow Connector 79"/>
          <p:cNvCxnSpPr/>
          <p:nvPr/>
        </p:nvCxnSpPr>
        <p:spPr bwMode="auto">
          <a:xfrm>
            <a:off x="3913571" y="2202941"/>
            <a:ext cx="9457" cy="3242339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B0F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81" name="TextBox 80"/>
          <p:cNvSpPr txBox="1"/>
          <p:nvPr/>
        </p:nvSpPr>
        <p:spPr>
          <a:xfrm>
            <a:off x="3923028" y="1797162"/>
            <a:ext cx="22204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Rel-14 time frame</a:t>
            </a:r>
          </a:p>
        </p:txBody>
      </p:sp>
      <p:sp>
        <p:nvSpPr>
          <p:cNvPr id="84" name="Rectangle 83"/>
          <p:cNvSpPr/>
          <p:nvPr/>
        </p:nvSpPr>
        <p:spPr bwMode="auto">
          <a:xfrm>
            <a:off x="5683004" y="5007964"/>
            <a:ext cx="2119871" cy="14402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5" name="Rectangle 84"/>
          <p:cNvSpPr/>
          <p:nvPr/>
        </p:nvSpPr>
        <p:spPr bwMode="auto">
          <a:xfrm>
            <a:off x="3954764" y="5007964"/>
            <a:ext cx="1728240" cy="144020"/>
          </a:xfrm>
          <a:prstGeom prst="rect">
            <a:avLst/>
          </a:prstGeom>
          <a:pattFill prst="ltUpDiag">
            <a:fgClr>
              <a:schemeClr val="accent2"/>
            </a:fgClr>
            <a:bgClr>
              <a:schemeClr val="bg1"/>
            </a:bgClr>
          </a:patt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6" name="Rectangle 85"/>
          <p:cNvSpPr/>
          <p:nvPr/>
        </p:nvSpPr>
        <p:spPr bwMode="auto">
          <a:xfrm>
            <a:off x="6213673" y="5157240"/>
            <a:ext cx="1589202" cy="151956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7" name="Rectangle 86"/>
          <p:cNvSpPr/>
          <p:nvPr/>
        </p:nvSpPr>
        <p:spPr bwMode="auto">
          <a:xfrm>
            <a:off x="3954764" y="5151984"/>
            <a:ext cx="2265610" cy="157212"/>
          </a:xfrm>
          <a:prstGeom prst="rect">
            <a:avLst/>
          </a:prstGeom>
          <a:pattFill prst="ltUpDiag">
            <a:fgClr>
              <a:schemeClr val="accent2"/>
            </a:fgClr>
            <a:bgClr>
              <a:schemeClr val="bg1"/>
            </a:bgClr>
          </a:patt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0" name="Straight Arrow Connector 39"/>
          <p:cNvCxnSpPr>
            <a:stCxn id="38" idx="3"/>
            <a:endCxn id="75" idx="3"/>
          </p:cNvCxnSpPr>
          <p:nvPr/>
        </p:nvCxnSpPr>
        <p:spPr bwMode="auto">
          <a:xfrm>
            <a:off x="3378681" y="4730354"/>
            <a:ext cx="1440203" cy="20822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3" name="Curved Connector 102"/>
          <p:cNvCxnSpPr>
            <a:stCxn id="24" idx="3"/>
            <a:endCxn id="75" idx="1"/>
          </p:cNvCxnSpPr>
          <p:nvPr/>
        </p:nvCxnSpPr>
        <p:spPr bwMode="auto">
          <a:xfrm>
            <a:off x="3912012" y="4227259"/>
            <a:ext cx="40888" cy="711324"/>
          </a:xfrm>
          <a:prstGeom prst="curvedConnector3">
            <a:avLst>
              <a:gd name="adj1" fmla="val 1134294"/>
            </a:avLst>
          </a:prstGeom>
          <a:solidFill>
            <a:schemeClr val="accent1"/>
          </a:solidFill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9" name="TextBox 108"/>
          <p:cNvSpPr txBox="1"/>
          <p:nvPr/>
        </p:nvSpPr>
        <p:spPr>
          <a:xfrm>
            <a:off x="4343880" y="4221110"/>
            <a:ext cx="21723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0B0F0"/>
                </a:solidFill>
              </a:rPr>
              <a:t>Late feature moved</a:t>
            </a:r>
            <a:br>
              <a:rPr lang="en-US" sz="1800" dirty="0" smtClean="0">
                <a:solidFill>
                  <a:srgbClr val="00B0F0"/>
                </a:solidFill>
              </a:rPr>
            </a:br>
            <a:r>
              <a:rPr lang="en-US" sz="1800" dirty="0" smtClean="0">
                <a:solidFill>
                  <a:srgbClr val="00B0F0"/>
                </a:solidFill>
              </a:rPr>
              <a:t>to next release</a:t>
            </a:r>
          </a:p>
        </p:txBody>
      </p:sp>
      <p:cxnSp>
        <p:nvCxnSpPr>
          <p:cNvPr id="67" name="Straight Arrow Connector 66"/>
          <p:cNvCxnSpPr/>
          <p:nvPr/>
        </p:nvCxnSpPr>
        <p:spPr bwMode="auto">
          <a:xfrm>
            <a:off x="7164360" y="2202941"/>
            <a:ext cx="0" cy="3242339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B0F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110" name="TextBox 109"/>
          <p:cNvSpPr txBox="1"/>
          <p:nvPr/>
        </p:nvSpPr>
        <p:spPr>
          <a:xfrm>
            <a:off x="671624" y="3191191"/>
            <a:ext cx="26212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Feature functionally completed</a:t>
            </a:r>
            <a:endParaRPr lang="en-US" sz="1400" dirty="0"/>
          </a:p>
        </p:txBody>
      </p:sp>
      <p:cxnSp>
        <p:nvCxnSpPr>
          <p:cNvPr id="111" name="Straight Arrow Connector 110"/>
          <p:cNvCxnSpPr>
            <a:stCxn id="110" idx="2"/>
            <a:endCxn id="4" idx="1"/>
          </p:cNvCxnSpPr>
          <p:nvPr/>
        </p:nvCxnSpPr>
        <p:spPr bwMode="auto">
          <a:xfrm>
            <a:off x="1982239" y="3498968"/>
            <a:ext cx="136268" cy="30025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3" name="Rectangle 42"/>
          <p:cNvSpPr/>
          <p:nvPr/>
        </p:nvSpPr>
        <p:spPr bwMode="auto">
          <a:xfrm>
            <a:off x="508580" y="5858138"/>
            <a:ext cx="745807" cy="144000"/>
          </a:xfrm>
          <a:prstGeom prst="rect">
            <a:avLst/>
          </a:prstGeom>
          <a:solidFill>
            <a:schemeClr val="accent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292249" y="5774342"/>
            <a:ext cx="21852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Delayed Implementability</a:t>
            </a:r>
            <a:endParaRPr lang="en-US" sz="1400" dirty="0"/>
          </a:p>
        </p:txBody>
      </p:sp>
      <p:sp>
        <p:nvSpPr>
          <p:cNvPr id="45" name="Rectangle 44"/>
          <p:cNvSpPr/>
          <p:nvPr/>
        </p:nvSpPr>
        <p:spPr bwMode="auto">
          <a:xfrm>
            <a:off x="508580" y="6093370"/>
            <a:ext cx="745807" cy="14402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292249" y="6011491"/>
            <a:ext cx="20233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Implementable Feature</a:t>
            </a:r>
            <a:endParaRPr lang="en-US" sz="1400" dirty="0"/>
          </a:p>
        </p:txBody>
      </p:sp>
      <p:sp>
        <p:nvSpPr>
          <p:cNvPr id="47" name="Rectangle 46"/>
          <p:cNvSpPr/>
          <p:nvPr/>
        </p:nvSpPr>
        <p:spPr bwMode="auto">
          <a:xfrm>
            <a:off x="508580" y="5613024"/>
            <a:ext cx="745807" cy="144020"/>
          </a:xfrm>
          <a:prstGeom prst="rect">
            <a:avLst/>
          </a:prstGeom>
          <a:pattFill prst="ltUpDiag">
            <a:fgClr>
              <a:schemeClr val="accent2"/>
            </a:fgClr>
            <a:bgClr>
              <a:schemeClr val="bg1"/>
            </a:bgClr>
          </a:patt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TextBox 47"/>
          <p:cNvSpPr txBox="1"/>
          <p:nvPr/>
        </p:nvSpPr>
        <p:spPr>
          <a:xfrm>
            <a:off x="1292249" y="5531145"/>
            <a:ext cx="21146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Standardization ongoing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067991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Rectangle 109"/>
          <p:cNvSpPr/>
          <p:nvPr/>
        </p:nvSpPr>
        <p:spPr bwMode="auto">
          <a:xfrm>
            <a:off x="4818884" y="4873832"/>
            <a:ext cx="864120" cy="157212"/>
          </a:xfrm>
          <a:prstGeom prst="rect">
            <a:avLst/>
          </a:prstGeom>
          <a:solidFill>
            <a:schemeClr val="accent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Intermediate Release</a:t>
            </a:r>
            <a:br>
              <a:rPr lang="en-US" dirty="0" smtClean="0"/>
            </a:br>
            <a:r>
              <a:rPr lang="en-US" sz="3200" dirty="0" smtClean="0"/>
              <a:t>“</a:t>
            </a:r>
            <a:r>
              <a:rPr lang="en-US" sz="3200" dirty="0" err="1" smtClean="0"/>
              <a:t>bis</a:t>
            </a:r>
            <a:r>
              <a:rPr lang="en-US" sz="3200" dirty="0" smtClean="0"/>
              <a:t>” release</a:t>
            </a:r>
            <a:endParaRPr lang="en-US" sz="3200" dirty="0"/>
          </a:p>
        </p:txBody>
      </p:sp>
      <p:sp>
        <p:nvSpPr>
          <p:cNvPr id="4" name="Rectangle 3"/>
          <p:cNvSpPr/>
          <p:nvPr/>
        </p:nvSpPr>
        <p:spPr bwMode="auto">
          <a:xfrm>
            <a:off x="2177826" y="3198574"/>
            <a:ext cx="5625050" cy="14402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390267" y="3727211"/>
            <a:ext cx="1728240" cy="144020"/>
          </a:xfrm>
          <a:prstGeom prst="rect">
            <a:avLst/>
          </a:prstGeom>
          <a:pattFill prst="ltUpDiag">
            <a:fgClr>
              <a:schemeClr val="accent2"/>
            </a:fgClr>
            <a:bgClr>
              <a:schemeClr val="bg1"/>
            </a:bgClr>
          </a:patt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21148" y="2791081"/>
            <a:ext cx="7781727" cy="124079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21148" y="2915160"/>
            <a:ext cx="7781727" cy="142796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21148" y="3057956"/>
            <a:ext cx="7781727" cy="133235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3913571" y="3871231"/>
            <a:ext cx="3889304" cy="14402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390267" y="3871231"/>
            <a:ext cx="3564497" cy="157212"/>
          </a:xfrm>
          <a:prstGeom prst="rect">
            <a:avLst/>
          </a:prstGeom>
          <a:pattFill prst="ltUpDiag">
            <a:fgClr>
              <a:schemeClr val="accent2"/>
            </a:fgClr>
            <a:bgClr>
              <a:schemeClr val="bg1"/>
            </a:bgClr>
          </a:patt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1254387" y="4028443"/>
            <a:ext cx="1728240" cy="144020"/>
          </a:xfrm>
          <a:prstGeom prst="rect">
            <a:avLst/>
          </a:prstGeom>
          <a:pattFill prst="ltUpDiag">
            <a:fgClr>
              <a:schemeClr val="accent2"/>
            </a:fgClr>
            <a:bgClr>
              <a:schemeClr val="bg1"/>
            </a:bgClr>
          </a:patt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393702" y="4182645"/>
            <a:ext cx="3559198" cy="143953"/>
          </a:xfrm>
          <a:prstGeom prst="rect">
            <a:avLst/>
          </a:prstGeom>
          <a:pattFill prst="ltUpDiag">
            <a:fgClr>
              <a:schemeClr val="accent2"/>
            </a:fgClr>
            <a:bgClr>
              <a:schemeClr val="bg1"/>
            </a:bgClr>
          </a:patt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028480" y="2791081"/>
            <a:ext cx="9412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Rel-12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018174" y="3781849"/>
            <a:ext cx="9412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Rel-13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5580140" y="2390971"/>
            <a:ext cx="32673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Features in specs  of…</a:t>
            </a:r>
          </a:p>
        </p:txBody>
      </p:sp>
      <p:cxnSp>
        <p:nvCxnSpPr>
          <p:cNvPr id="28" name="Straight Arrow Connector 27"/>
          <p:cNvCxnSpPr/>
          <p:nvPr/>
        </p:nvCxnSpPr>
        <p:spPr bwMode="auto">
          <a:xfrm>
            <a:off x="21148" y="2197272"/>
            <a:ext cx="393701" cy="7558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B0F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9" name="Straight Arrow Connector 28"/>
          <p:cNvCxnSpPr/>
          <p:nvPr/>
        </p:nvCxnSpPr>
        <p:spPr bwMode="auto">
          <a:xfrm>
            <a:off x="411415" y="2201052"/>
            <a:ext cx="3500596" cy="3778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B0F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4" name="Straight Arrow Connector 33"/>
          <p:cNvCxnSpPr/>
          <p:nvPr/>
        </p:nvCxnSpPr>
        <p:spPr bwMode="auto">
          <a:xfrm>
            <a:off x="7164360" y="2197272"/>
            <a:ext cx="638515" cy="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8" name="TextBox 37"/>
          <p:cNvSpPr txBox="1"/>
          <p:nvPr/>
        </p:nvSpPr>
        <p:spPr>
          <a:xfrm>
            <a:off x="1254387" y="4556198"/>
            <a:ext cx="20166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Common ASN.1 freeze</a:t>
            </a:r>
            <a:endParaRPr lang="en-US" sz="1400" dirty="0"/>
          </a:p>
        </p:txBody>
      </p:sp>
      <p:sp>
        <p:nvSpPr>
          <p:cNvPr id="58" name="TextBox 57"/>
          <p:cNvSpPr txBox="1"/>
          <p:nvPr/>
        </p:nvSpPr>
        <p:spPr>
          <a:xfrm>
            <a:off x="323410" y="1797162"/>
            <a:ext cx="22204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Rel-13 time frame</a:t>
            </a:r>
          </a:p>
        </p:txBody>
      </p:sp>
      <p:cxnSp>
        <p:nvCxnSpPr>
          <p:cNvPr id="64" name="Straight Arrow Connector 63"/>
          <p:cNvCxnSpPr/>
          <p:nvPr/>
        </p:nvCxnSpPr>
        <p:spPr bwMode="auto">
          <a:xfrm>
            <a:off x="414849" y="2204830"/>
            <a:ext cx="0" cy="324045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B0F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Straight Arrow Connector 66"/>
          <p:cNvCxnSpPr/>
          <p:nvPr/>
        </p:nvCxnSpPr>
        <p:spPr bwMode="auto">
          <a:xfrm>
            <a:off x="7164360" y="2202941"/>
            <a:ext cx="0" cy="3242339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B0F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73" name="TextBox 72"/>
          <p:cNvSpPr txBox="1"/>
          <p:nvPr/>
        </p:nvSpPr>
        <p:spPr>
          <a:xfrm>
            <a:off x="8023327" y="5045170"/>
            <a:ext cx="9412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Rel-14</a:t>
            </a:r>
            <a:endParaRPr lang="en-US" dirty="0"/>
          </a:p>
        </p:txBody>
      </p:sp>
      <p:cxnSp>
        <p:nvCxnSpPr>
          <p:cNvPr id="79" name="Straight Arrow Connector 78"/>
          <p:cNvCxnSpPr/>
          <p:nvPr/>
        </p:nvCxnSpPr>
        <p:spPr bwMode="auto">
          <a:xfrm>
            <a:off x="3745400" y="2204898"/>
            <a:ext cx="3500596" cy="3778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B0F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0" name="Straight Arrow Connector 79"/>
          <p:cNvCxnSpPr/>
          <p:nvPr/>
        </p:nvCxnSpPr>
        <p:spPr bwMode="auto">
          <a:xfrm>
            <a:off x="3913571" y="2202941"/>
            <a:ext cx="9457" cy="3242339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B0F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81" name="TextBox 80"/>
          <p:cNvSpPr txBox="1"/>
          <p:nvPr/>
        </p:nvSpPr>
        <p:spPr>
          <a:xfrm>
            <a:off x="3923028" y="1797162"/>
            <a:ext cx="22204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Rel-14 time frame</a:t>
            </a:r>
          </a:p>
        </p:txBody>
      </p:sp>
      <p:sp>
        <p:nvSpPr>
          <p:cNvPr id="84" name="Rectangle 83"/>
          <p:cNvSpPr/>
          <p:nvPr/>
        </p:nvSpPr>
        <p:spPr bwMode="auto">
          <a:xfrm>
            <a:off x="5683004" y="4344097"/>
            <a:ext cx="2119872" cy="165053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5" name="Rectangle 84"/>
          <p:cNvSpPr/>
          <p:nvPr/>
        </p:nvSpPr>
        <p:spPr bwMode="auto">
          <a:xfrm>
            <a:off x="3954764" y="5022745"/>
            <a:ext cx="1728240" cy="149276"/>
          </a:xfrm>
          <a:prstGeom prst="rect">
            <a:avLst/>
          </a:prstGeom>
          <a:pattFill prst="ltUpDiag">
            <a:fgClr>
              <a:schemeClr val="accent2"/>
            </a:fgClr>
            <a:bgClr>
              <a:schemeClr val="bg1"/>
            </a:bgClr>
          </a:patt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6" name="Rectangle 85"/>
          <p:cNvSpPr/>
          <p:nvPr/>
        </p:nvSpPr>
        <p:spPr bwMode="auto">
          <a:xfrm>
            <a:off x="7164360" y="5172021"/>
            <a:ext cx="638515" cy="151956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7" name="Rectangle 86"/>
          <p:cNvSpPr/>
          <p:nvPr/>
        </p:nvSpPr>
        <p:spPr bwMode="auto">
          <a:xfrm>
            <a:off x="3954764" y="5166765"/>
            <a:ext cx="2265610" cy="157212"/>
          </a:xfrm>
          <a:prstGeom prst="rect">
            <a:avLst/>
          </a:prstGeom>
          <a:pattFill prst="ltUpDiag">
            <a:fgClr>
              <a:schemeClr val="accent2"/>
            </a:fgClr>
            <a:bgClr>
              <a:schemeClr val="bg1"/>
            </a:bgClr>
          </a:patt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2982628" y="4025801"/>
            <a:ext cx="940400" cy="156843"/>
          </a:xfrm>
          <a:prstGeom prst="rect">
            <a:avLst/>
          </a:prstGeom>
          <a:solidFill>
            <a:schemeClr val="accent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1" name="Straight Arrow Connector 40"/>
          <p:cNvCxnSpPr>
            <a:stCxn id="38" idx="3"/>
            <a:endCxn id="47" idx="3"/>
          </p:cNvCxnSpPr>
          <p:nvPr/>
        </p:nvCxnSpPr>
        <p:spPr bwMode="auto">
          <a:xfrm flipV="1">
            <a:off x="3271029" y="4104223"/>
            <a:ext cx="651999" cy="60586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2" name="Straight Arrow Connector 41"/>
          <p:cNvCxnSpPr>
            <a:stCxn id="38" idx="3"/>
            <a:endCxn id="19" idx="1"/>
          </p:cNvCxnSpPr>
          <p:nvPr/>
        </p:nvCxnSpPr>
        <p:spPr bwMode="auto">
          <a:xfrm flipV="1">
            <a:off x="3271029" y="3943241"/>
            <a:ext cx="642542" cy="766846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6" name="Rectangle 55"/>
          <p:cNvSpPr/>
          <p:nvPr/>
        </p:nvSpPr>
        <p:spPr bwMode="auto">
          <a:xfrm>
            <a:off x="6220374" y="5166766"/>
            <a:ext cx="970350" cy="157212"/>
          </a:xfrm>
          <a:prstGeom prst="rect">
            <a:avLst/>
          </a:prstGeom>
          <a:solidFill>
            <a:schemeClr val="accent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203732" y="5481346"/>
            <a:ext cx="20166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Common ASN.1 freeze</a:t>
            </a:r>
            <a:endParaRPr lang="en-US" sz="1400" dirty="0"/>
          </a:p>
        </p:txBody>
      </p:sp>
      <p:cxnSp>
        <p:nvCxnSpPr>
          <p:cNvPr id="61" name="Straight Arrow Connector 60"/>
          <p:cNvCxnSpPr>
            <a:stCxn id="60" idx="3"/>
            <a:endCxn id="56" idx="3"/>
          </p:cNvCxnSpPr>
          <p:nvPr/>
        </p:nvCxnSpPr>
        <p:spPr bwMode="auto">
          <a:xfrm flipV="1">
            <a:off x="6220374" y="5245372"/>
            <a:ext cx="970350" cy="38986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52" name="Curved Connector 51"/>
          <p:cNvCxnSpPr>
            <a:stCxn id="5" idx="3"/>
            <a:endCxn id="4" idx="1"/>
          </p:cNvCxnSpPr>
          <p:nvPr/>
        </p:nvCxnSpPr>
        <p:spPr bwMode="auto">
          <a:xfrm flipV="1">
            <a:off x="2118507" y="3270584"/>
            <a:ext cx="59319" cy="528637"/>
          </a:xfrm>
          <a:prstGeom prst="curvedConnector3">
            <a:avLst>
              <a:gd name="adj1" fmla="val 633903"/>
            </a:avLst>
          </a:prstGeom>
          <a:solidFill>
            <a:schemeClr val="accent1"/>
          </a:solidFill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7" name="TextBox 56"/>
          <p:cNvSpPr txBox="1"/>
          <p:nvPr/>
        </p:nvSpPr>
        <p:spPr>
          <a:xfrm>
            <a:off x="2555720" y="3261225"/>
            <a:ext cx="47884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0B0F0"/>
                </a:solidFill>
              </a:rPr>
              <a:t>Early feature back-ported to previous release</a:t>
            </a:r>
            <a:br>
              <a:rPr lang="en-US" sz="1800" dirty="0" smtClean="0">
                <a:solidFill>
                  <a:srgbClr val="00B0F0"/>
                </a:solidFill>
              </a:rPr>
            </a:br>
            <a:r>
              <a:rPr lang="en-US" sz="1400" dirty="0" smtClean="0">
                <a:solidFill>
                  <a:srgbClr val="00B0F0"/>
                </a:solidFill>
              </a:rPr>
              <a:t>(with per-feature freeze)</a:t>
            </a:r>
            <a:endParaRPr lang="en-US" sz="1800" dirty="0" smtClean="0">
              <a:solidFill>
                <a:srgbClr val="00B0F0"/>
              </a:solidFill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3954765" y="4015251"/>
            <a:ext cx="3848110" cy="167394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9" name="Rectangle 98"/>
          <p:cNvSpPr/>
          <p:nvPr/>
        </p:nvSpPr>
        <p:spPr bwMode="auto">
          <a:xfrm>
            <a:off x="5689354" y="4180040"/>
            <a:ext cx="2113521" cy="164057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0" name="Rectangle 99"/>
          <p:cNvSpPr/>
          <p:nvPr/>
        </p:nvSpPr>
        <p:spPr bwMode="auto">
          <a:xfrm>
            <a:off x="3952900" y="4896910"/>
            <a:ext cx="865984" cy="138764"/>
          </a:xfrm>
          <a:prstGeom prst="rect">
            <a:avLst/>
          </a:prstGeom>
          <a:pattFill prst="ltUpDiag">
            <a:fgClr>
              <a:schemeClr val="accent2"/>
            </a:fgClr>
            <a:bgClr>
              <a:schemeClr val="bg1"/>
            </a:bgClr>
          </a:patt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01" name="Curved Connector 100"/>
          <p:cNvCxnSpPr>
            <a:endCxn id="100" idx="1"/>
          </p:cNvCxnSpPr>
          <p:nvPr/>
        </p:nvCxnSpPr>
        <p:spPr bwMode="auto">
          <a:xfrm>
            <a:off x="3912012" y="4254968"/>
            <a:ext cx="40888" cy="711324"/>
          </a:xfrm>
          <a:prstGeom prst="curvedConnector3">
            <a:avLst>
              <a:gd name="adj1" fmla="val 1134294"/>
            </a:avLst>
          </a:prstGeom>
          <a:solidFill>
            <a:schemeClr val="accent1"/>
          </a:solidFill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3" name="Curved Connector 102"/>
          <p:cNvCxnSpPr>
            <a:stCxn id="110" idx="3"/>
            <a:endCxn id="99" idx="1"/>
          </p:cNvCxnSpPr>
          <p:nvPr/>
        </p:nvCxnSpPr>
        <p:spPr bwMode="auto">
          <a:xfrm flipV="1">
            <a:off x="5683004" y="4262069"/>
            <a:ext cx="6350" cy="690369"/>
          </a:xfrm>
          <a:prstGeom prst="curvedConnector3">
            <a:avLst>
              <a:gd name="adj1" fmla="val -4968189"/>
            </a:avLst>
          </a:prstGeom>
          <a:solidFill>
            <a:schemeClr val="accent1"/>
          </a:solidFill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15" name="Curved Connector 114"/>
          <p:cNvCxnSpPr>
            <a:stCxn id="85" idx="3"/>
            <a:endCxn id="84" idx="1"/>
          </p:cNvCxnSpPr>
          <p:nvPr/>
        </p:nvCxnSpPr>
        <p:spPr bwMode="auto">
          <a:xfrm flipV="1">
            <a:off x="5683004" y="4426624"/>
            <a:ext cx="12700" cy="670759"/>
          </a:xfrm>
          <a:prstGeom prst="curvedConnector5">
            <a:avLst>
              <a:gd name="adj1" fmla="val 2127276"/>
              <a:gd name="adj2" fmla="val 37019"/>
              <a:gd name="adj3" fmla="val 2227276"/>
            </a:avLst>
          </a:prstGeom>
          <a:solidFill>
            <a:schemeClr val="accent1"/>
          </a:solidFill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8" name="Rectangle 47"/>
          <p:cNvSpPr/>
          <p:nvPr/>
        </p:nvSpPr>
        <p:spPr bwMode="auto">
          <a:xfrm>
            <a:off x="508580" y="5858138"/>
            <a:ext cx="745807" cy="144000"/>
          </a:xfrm>
          <a:prstGeom prst="rect">
            <a:avLst/>
          </a:prstGeom>
          <a:solidFill>
            <a:schemeClr val="accent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292249" y="5774342"/>
            <a:ext cx="21852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Delayed Implementability</a:t>
            </a:r>
            <a:endParaRPr lang="en-US" sz="1400" dirty="0"/>
          </a:p>
        </p:txBody>
      </p:sp>
      <p:sp>
        <p:nvSpPr>
          <p:cNvPr id="50" name="Rectangle 49"/>
          <p:cNvSpPr/>
          <p:nvPr/>
        </p:nvSpPr>
        <p:spPr bwMode="auto">
          <a:xfrm>
            <a:off x="508580" y="6093370"/>
            <a:ext cx="745807" cy="14402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292249" y="6011491"/>
            <a:ext cx="20233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Implementable Feature</a:t>
            </a:r>
            <a:endParaRPr lang="en-US" sz="1400" dirty="0"/>
          </a:p>
        </p:txBody>
      </p:sp>
      <p:sp>
        <p:nvSpPr>
          <p:cNvPr id="53" name="Rectangle 52"/>
          <p:cNvSpPr/>
          <p:nvPr/>
        </p:nvSpPr>
        <p:spPr bwMode="auto">
          <a:xfrm>
            <a:off x="508580" y="5613024"/>
            <a:ext cx="745807" cy="144020"/>
          </a:xfrm>
          <a:prstGeom prst="rect">
            <a:avLst/>
          </a:prstGeom>
          <a:pattFill prst="ltUpDiag">
            <a:fgClr>
              <a:schemeClr val="accent2"/>
            </a:fgClr>
            <a:bgClr>
              <a:schemeClr val="bg1"/>
            </a:bgClr>
          </a:patt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TextBox 53"/>
          <p:cNvSpPr txBox="1"/>
          <p:nvPr/>
        </p:nvSpPr>
        <p:spPr>
          <a:xfrm>
            <a:off x="1292249" y="5531145"/>
            <a:ext cx="21146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Standardization ongoing</a:t>
            </a:r>
            <a:endParaRPr lang="en-US" sz="1400" dirty="0"/>
          </a:p>
        </p:txBody>
      </p:sp>
      <p:cxnSp>
        <p:nvCxnSpPr>
          <p:cNvPr id="55" name="Straight Arrow Connector 54"/>
          <p:cNvCxnSpPr>
            <a:stCxn id="59" idx="1"/>
          </p:cNvCxnSpPr>
          <p:nvPr/>
        </p:nvCxnSpPr>
        <p:spPr bwMode="auto">
          <a:xfrm>
            <a:off x="2171496" y="2573705"/>
            <a:ext cx="1019" cy="961197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B0F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59" name="TextBox 58"/>
          <p:cNvSpPr txBox="1"/>
          <p:nvPr/>
        </p:nvSpPr>
        <p:spPr>
          <a:xfrm>
            <a:off x="2171496" y="2419816"/>
            <a:ext cx="1159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B0F0"/>
                </a:solidFill>
              </a:rPr>
              <a:t>“Rel-12bis”</a:t>
            </a:r>
            <a:endParaRPr lang="en-US" sz="1400" b="1" dirty="0" smtClean="0">
              <a:solidFill>
                <a:srgbClr val="00B0F0"/>
              </a:solidFill>
            </a:endParaRPr>
          </a:p>
        </p:txBody>
      </p:sp>
      <p:cxnSp>
        <p:nvCxnSpPr>
          <p:cNvPr id="62" name="Straight Arrow Connector 61"/>
          <p:cNvCxnSpPr/>
          <p:nvPr/>
        </p:nvCxnSpPr>
        <p:spPr bwMode="auto">
          <a:xfrm flipH="1">
            <a:off x="5683004" y="3760626"/>
            <a:ext cx="6350" cy="676514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B0F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63" name="TextBox 62"/>
          <p:cNvSpPr txBox="1"/>
          <p:nvPr/>
        </p:nvSpPr>
        <p:spPr>
          <a:xfrm>
            <a:off x="5689354" y="3625293"/>
            <a:ext cx="1159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B0F0"/>
                </a:solidFill>
              </a:rPr>
              <a:t>“Rel-13bis”</a:t>
            </a:r>
            <a:endParaRPr lang="en-US" sz="1400" b="1" dirty="0" smtClean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07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Late Addition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 bwMode="auto">
          <a:xfrm>
            <a:off x="3912011" y="3727211"/>
            <a:ext cx="3890863" cy="144019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390267" y="3727211"/>
            <a:ext cx="1728240" cy="144020"/>
          </a:xfrm>
          <a:prstGeom prst="rect">
            <a:avLst/>
          </a:prstGeom>
          <a:pattFill prst="ltUpDiag">
            <a:fgClr>
              <a:schemeClr val="accent2"/>
            </a:fgClr>
            <a:bgClr>
              <a:schemeClr val="bg1"/>
            </a:bgClr>
          </a:patt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21148" y="2791081"/>
            <a:ext cx="7781727" cy="124079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21148" y="2915160"/>
            <a:ext cx="7781727" cy="142796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21148" y="3057956"/>
            <a:ext cx="7781727" cy="133235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3923028" y="3871230"/>
            <a:ext cx="3879847" cy="157213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390267" y="3871231"/>
            <a:ext cx="3491553" cy="144020"/>
          </a:xfrm>
          <a:prstGeom prst="rect">
            <a:avLst/>
          </a:prstGeom>
          <a:pattFill prst="ltUpDiag">
            <a:fgClr>
              <a:schemeClr val="accent2"/>
            </a:fgClr>
            <a:bgClr>
              <a:schemeClr val="bg1"/>
            </a:bgClr>
          </a:patt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4830887" y="4172107"/>
            <a:ext cx="2971987" cy="14400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405704" y="4172107"/>
            <a:ext cx="4425182" cy="144020"/>
          </a:xfrm>
          <a:prstGeom prst="rect">
            <a:avLst/>
          </a:prstGeom>
          <a:pattFill prst="ltUpDiag">
            <a:fgClr>
              <a:schemeClr val="accent2"/>
            </a:fgClr>
            <a:bgClr>
              <a:schemeClr val="bg1"/>
            </a:bgClr>
          </a:patt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028480" y="2791081"/>
            <a:ext cx="9412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Rel-12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018174" y="3781849"/>
            <a:ext cx="9412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Rel-13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5580140" y="2390971"/>
            <a:ext cx="32673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Features in specs  of…</a:t>
            </a:r>
          </a:p>
        </p:txBody>
      </p:sp>
      <p:cxnSp>
        <p:nvCxnSpPr>
          <p:cNvPr id="28" name="Straight Arrow Connector 27"/>
          <p:cNvCxnSpPr/>
          <p:nvPr/>
        </p:nvCxnSpPr>
        <p:spPr bwMode="auto">
          <a:xfrm>
            <a:off x="21148" y="2197272"/>
            <a:ext cx="393701" cy="7558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B0F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9" name="Straight Arrow Connector 28"/>
          <p:cNvCxnSpPr/>
          <p:nvPr/>
        </p:nvCxnSpPr>
        <p:spPr bwMode="auto">
          <a:xfrm>
            <a:off x="411415" y="2201052"/>
            <a:ext cx="3500596" cy="3778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B0F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4" name="Straight Arrow Connector 33"/>
          <p:cNvCxnSpPr/>
          <p:nvPr/>
        </p:nvCxnSpPr>
        <p:spPr bwMode="auto">
          <a:xfrm>
            <a:off x="7164360" y="2197272"/>
            <a:ext cx="638515" cy="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8" name="TextBox 37"/>
          <p:cNvSpPr txBox="1"/>
          <p:nvPr/>
        </p:nvSpPr>
        <p:spPr>
          <a:xfrm>
            <a:off x="1254387" y="4556198"/>
            <a:ext cx="20166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Common ASN.1 freeze</a:t>
            </a:r>
            <a:endParaRPr lang="en-US" sz="1400" dirty="0"/>
          </a:p>
        </p:txBody>
      </p:sp>
      <p:sp>
        <p:nvSpPr>
          <p:cNvPr id="58" name="TextBox 57"/>
          <p:cNvSpPr txBox="1"/>
          <p:nvPr/>
        </p:nvSpPr>
        <p:spPr>
          <a:xfrm>
            <a:off x="323410" y="1797162"/>
            <a:ext cx="22204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Rel-13 time frame</a:t>
            </a:r>
          </a:p>
        </p:txBody>
      </p:sp>
      <p:cxnSp>
        <p:nvCxnSpPr>
          <p:cNvPr id="64" name="Straight Arrow Connector 63"/>
          <p:cNvCxnSpPr/>
          <p:nvPr/>
        </p:nvCxnSpPr>
        <p:spPr bwMode="auto">
          <a:xfrm>
            <a:off x="414849" y="2204830"/>
            <a:ext cx="0" cy="324045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B0F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Straight Arrow Connector 66"/>
          <p:cNvCxnSpPr/>
          <p:nvPr/>
        </p:nvCxnSpPr>
        <p:spPr bwMode="auto">
          <a:xfrm>
            <a:off x="7164360" y="2202941"/>
            <a:ext cx="0" cy="3242339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B0F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73" name="TextBox 72"/>
          <p:cNvSpPr txBox="1"/>
          <p:nvPr/>
        </p:nvSpPr>
        <p:spPr>
          <a:xfrm>
            <a:off x="8023327" y="5045170"/>
            <a:ext cx="9412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Rel-14</a:t>
            </a:r>
            <a:endParaRPr lang="en-US" dirty="0"/>
          </a:p>
        </p:txBody>
      </p:sp>
      <p:cxnSp>
        <p:nvCxnSpPr>
          <p:cNvPr id="79" name="Straight Arrow Connector 78"/>
          <p:cNvCxnSpPr/>
          <p:nvPr/>
        </p:nvCxnSpPr>
        <p:spPr bwMode="auto">
          <a:xfrm>
            <a:off x="3745400" y="2204898"/>
            <a:ext cx="3500596" cy="3778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B0F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0" name="Straight Arrow Connector 79"/>
          <p:cNvCxnSpPr/>
          <p:nvPr/>
        </p:nvCxnSpPr>
        <p:spPr bwMode="auto">
          <a:xfrm>
            <a:off x="3913571" y="2202941"/>
            <a:ext cx="9457" cy="3242339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B0F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81" name="TextBox 80"/>
          <p:cNvSpPr txBox="1"/>
          <p:nvPr/>
        </p:nvSpPr>
        <p:spPr>
          <a:xfrm>
            <a:off x="3923028" y="1797162"/>
            <a:ext cx="22204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Rel-14 time frame</a:t>
            </a:r>
          </a:p>
        </p:txBody>
      </p:sp>
      <p:sp>
        <p:nvSpPr>
          <p:cNvPr id="84" name="Rectangle 83"/>
          <p:cNvSpPr/>
          <p:nvPr/>
        </p:nvSpPr>
        <p:spPr bwMode="auto">
          <a:xfrm>
            <a:off x="7164360" y="5007964"/>
            <a:ext cx="638515" cy="14402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5" name="Rectangle 84"/>
          <p:cNvSpPr/>
          <p:nvPr/>
        </p:nvSpPr>
        <p:spPr bwMode="auto">
          <a:xfrm>
            <a:off x="3954764" y="5007964"/>
            <a:ext cx="1728240" cy="149276"/>
          </a:xfrm>
          <a:prstGeom prst="rect">
            <a:avLst/>
          </a:prstGeom>
          <a:pattFill prst="ltUpDiag">
            <a:fgClr>
              <a:schemeClr val="accent2"/>
            </a:fgClr>
            <a:bgClr>
              <a:schemeClr val="bg1"/>
            </a:bgClr>
          </a:patt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6" name="Rectangle 85"/>
          <p:cNvSpPr/>
          <p:nvPr/>
        </p:nvSpPr>
        <p:spPr bwMode="auto">
          <a:xfrm>
            <a:off x="7164360" y="5157240"/>
            <a:ext cx="638515" cy="151956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7" name="Rectangle 86"/>
          <p:cNvSpPr/>
          <p:nvPr/>
        </p:nvSpPr>
        <p:spPr bwMode="auto">
          <a:xfrm>
            <a:off x="3954764" y="5151984"/>
            <a:ext cx="2265610" cy="157212"/>
          </a:xfrm>
          <a:prstGeom prst="rect">
            <a:avLst/>
          </a:prstGeom>
          <a:pattFill prst="ltUpDiag">
            <a:fgClr>
              <a:schemeClr val="accent2"/>
            </a:fgClr>
            <a:bgClr>
              <a:schemeClr val="bg1"/>
            </a:bgClr>
          </a:patt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2126518" y="3727887"/>
            <a:ext cx="1796510" cy="143343"/>
          </a:xfrm>
          <a:prstGeom prst="rect">
            <a:avLst/>
          </a:prstGeom>
          <a:solidFill>
            <a:schemeClr val="accent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5" name="Rectangle 54"/>
          <p:cNvSpPr/>
          <p:nvPr/>
        </p:nvSpPr>
        <p:spPr bwMode="auto">
          <a:xfrm>
            <a:off x="5683003" y="5007964"/>
            <a:ext cx="1485495" cy="144000"/>
          </a:xfrm>
          <a:prstGeom prst="rect">
            <a:avLst/>
          </a:prstGeom>
          <a:solidFill>
            <a:schemeClr val="accent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6" name="Rectangle 55"/>
          <p:cNvSpPr/>
          <p:nvPr/>
        </p:nvSpPr>
        <p:spPr bwMode="auto">
          <a:xfrm>
            <a:off x="6220374" y="5151985"/>
            <a:ext cx="970350" cy="157212"/>
          </a:xfrm>
          <a:prstGeom prst="rect">
            <a:avLst/>
          </a:prstGeom>
          <a:solidFill>
            <a:schemeClr val="accent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203732" y="5466565"/>
            <a:ext cx="20166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Common ASN.1 freeze</a:t>
            </a:r>
            <a:endParaRPr lang="en-US" sz="1400" dirty="0"/>
          </a:p>
        </p:txBody>
      </p:sp>
      <p:cxnSp>
        <p:nvCxnSpPr>
          <p:cNvPr id="61" name="Straight Arrow Connector 60"/>
          <p:cNvCxnSpPr>
            <a:stCxn id="60" idx="3"/>
            <a:endCxn id="56" idx="3"/>
          </p:cNvCxnSpPr>
          <p:nvPr/>
        </p:nvCxnSpPr>
        <p:spPr bwMode="auto">
          <a:xfrm flipV="1">
            <a:off x="6220374" y="5230591"/>
            <a:ext cx="970350" cy="38986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3" name="Straight Arrow Connector 62"/>
          <p:cNvCxnSpPr>
            <a:stCxn id="60" idx="3"/>
            <a:endCxn id="84" idx="1"/>
          </p:cNvCxnSpPr>
          <p:nvPr/>
        </p:nvCxnSpPr>
        <p:spPr bwMode="auto">
          <a:xfrm flipV="1">
            <a:off x="6220374" y="5079974"/>
            <a:ext cx="943986" cy="54048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0" name="TextBox 69"/>
          <p:cNvSpPr txBox="1"/>
          <p:nvPr/>
        </p:nvSpPr>
        <p:spPr>
          <a:xfrm>
            <a:off x="683460" y="3284980"/>
            <a:ext cx="26212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Feature functionally completed</a:t>
            </a:r>
            <a:endParaRPr lang="en-US" sz="1400" dirty="0"/>
          </a:p>
        </p:txBody>
      </p:sp>
      <p:cxnSp>
        <p:nvCxnSpPr>
          <p:cNvPr id="71" name="Straight Arrow Connector 70"/>
          <p:cNvCxnSpPr/>
          <p:nvPr/>
        </p:nvCxnSpPr>
        <p:spPr bwMode="auto">
          <a:xfrm>
            <a:off x="1911344" y="3592757"/>
            <a:ext cx="250369" cy="13445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0" name="TextBox 49"/>
          <p:cNvSpPr txBox="1"/>
          <p:nvPr/>
        </p:nvSpPr>
        <p:spPr>
          <a:xfrm>
            <a:off x="5004060" y="4326935"/>
            <a:ext cx="25443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0B0F0"/>
                </a:solidFill>
              </a:rPr>
              <a:t>Late addition to ASN.1 </a:t>
            </a:r>
            <a:br>
              <a:rPr lang="en-US" sz="1800" dirty="0" smtClean="0">
                <a:solidFill>
                  <a:srgbClr val="00B0F0"/>
                </a:solidFill>
              </a:rPr>
            </a:br>
            <a:r>
              <a:rPr lang="en-US" sz="1800" dirty="0" smtClean="0">
                <a:solidFill>
                  <a:srgbClr val="00B0F0"/>
                </a:solidFill>
              </a:rPr>
              <a:t>frozen release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3913503" y="4033655"/>
            <a:ext cx="3890864" cy="139998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1263912" y="4033655"/>
            <a:ext cx="1728240" cy="144020"/>
          </a:xfrm>
          <a:prstGeom prst="rect">
            <a:avLst/>
          </a:prstGeom>
          <a:pattFill prst="ltUpDiag">
            <a:fgClr>
              <a:schemeClr val="accent2"/>
            </a:fgClr>
            <a:bgClr>
              <a:schemeClr val="bg1"/>
            </a:bgClr>
          </a:patt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2998485" y="4033655"/>
            <a:ext cx="899192" cy="147366"/>
          </a:xfrm>
          <a:prstGeom prst="rect">
            <a:avLst/>
          </a:prstGeom>
          <a:solidFill>
            <a:schemeClr val="accent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39" name="Straight Arrow Connector 38"/>
          <p:cNvCxnSpPr>
            <a:stCxn id="38" idx="3"/>
            <a:endCxn id="4" idx="1"/>
          </p:cNvCxnSpPr>
          <p:nvPr/>
        </p:nvCxnSpPr>
        <p:spPr bwMode="auto">
          <a:xfrm flipV="1">
            <a:off x="3271029" y="3799221"/>
            <a:ext cx="640982" cy="910866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1" name="Straight Arrow Connector 40"/>
          <p:cNvCxnSpPr>
            <a:stCxn id="38" idx="3"/>
            <a:endCxn id="47" idx="3"/>
          </p:cNvCxnSpPr>
          <p:nvPr/>
        </p:nvCxnSpPr>
        <p:spPr bwMode="auto">
          <a:xfrm flipV="1">
            <a:off x="3271029" y="4107338"/>
            <a:ext cx="626648" cy="60274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2" name="Straight Arrow Connector 41"/>
          <p:cNvCxnSpPr>
            <a:stCxn id="38" idx="3"/>
            <a:endCxn id="19" idx="1"/>
          </p:cNvCxnSpPr>
          <p:nvPr/>
        </p:nvCxnSpPr>
        <p:spPr bwMode="auto">
          <a:xfrm flipV="1">
            <a:off x="3271029" y="3949837"/>
            <a:ext cx="651999" cy="76025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2" name="Straight Arrow Connector 71"/>
          <p:cNvCxnSpPr>
            <a:stCxn id="50" idx="1"/>
            <a:endCxn id="23" idx="1"/>
          </p:cNvCxnSpPr>
          <p:nvPr/>
        </p:nvCxnSpPr>
        <p:spPr bwMode="auto">
          <a:xfrm flipH="1" flipV="1">
            <a:off x="4830887" y="4244107"/>
            <a:ext cx="173173" cy="40599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6" name="Rectangle 45"/>
          <p:cNvSpPr/>
          <p:nvPr/>
        </p:nvSpPr>
        <p:spPr bwMode="auto">
          <a:xfrm>
            <a:off x="508580" y="5858138"/>
            <a:ext cx="745807" cy="144000"/>
          </a:xfrm>
          <a:prstGeom prst="rect">
            <a:avLst/>
          </a:prstGeom>
          <a:solidFill>
            <a:schemeClr val="accent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292249" y="5774342"/>
            <a:ext cx="21852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Delayed Implementability</a:t>
            </a:r>
            <a:endParaRPr lang="en-US" sz="1400" dirty="0"/>
          </a:p>
        </p:txBody>
      </p:sp>
      <p:sp>
        <p:nvSpPr>
          <p:cNvPr id="49" name="Rectangle 48"/>
          <p:cNvSpPr/>
          <p:nvPr/>
        </p:nvSpPr>
        <p:spPr bwMode="auto">
          <a:xfrm>
            <a:off x="508580" y="6093370"/>
            <a:ext cx="745807" cy="14402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292249" y="6011491"/>
            <a:ext cx="20233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Implementable Feature</a:t>
            </a:r>
            <a:endParaRPr lang="en-US" sz="1400" dirty="0"/>
          </a:p>
        </p:txBody>
      </p:sp>
      <p:sp>
        <p:nvSpPr>
          <p:cNvPr id="52" name="Rectangle 51"/>
          <p:cNvSpPr/>
          <p:nvPr/>
        </p:nvSpPr>
        <p:spPr bwMode="auto">
          <a:xfrm>
            <a:off x="508580" y="5613024"/>
            <a:ext cx="745807" cy="144020"/>
          </a:xfrm>
          <a:prstGeom prst="rect">
            <a:avLst/>
          </a:prstGeom>
          <a:pattFill prst="ltUpDiag">
            <a:fgClr>
              <a:schemeClr val="accent2"/>
            </a:fgClr>
            <a:bgClr>
              <a:schemeClr val="bg1"/>
            </a:bgClr>
          </a:patt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1292249" y="5531145"/>
            <a:ext cx="21146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Standardization ongoing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168277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1376</TotalTime>
  <Words>204</Words>
  <Application>Microsoft Office PowerPoint</Application>
  <PresentationFormat>On-screen Show (4:3)</PresentationFormat>
  <Paragraphs>84</Paragraphs>
  <Slides>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PresentationTemplate2011</vt:lpstr>
      <vt:lpstr>Release planning and ASN.1 handling</vt:lpstr>
      <vt:lpstr>Observations Problem Statement</vt:lpstr>
      <vt:lpstr>Current Status</vt:lpstr>
      <vt:lpstr>Working Procedures paired with release based freeze</vt:lpstr>
      <vt:lpstr>Agile standardization</vt:lpstr>
      <vt:lpstr>Intermediate Release “bis” release</vt:lpstr>
      <vt:lpstr>Late Addition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Release planning and ASN.1 handling</dc:title>
  <dc:creator>Henning Wiemann</dc:creator>
  <dc:description>Rev PA1</dc:description>
  <cp:lastModifiedBy>Henning Wiemann</cp:lastModifiedBy>
  <cp:revision>135</cp:revision>
  <dcterms:created xsi:type="dcterms:W3CDTF">2011-05-24T09:22:48Z</dcterms:created>
  <dcterms:modified xsi:type="dcterms:W3CDTF">2014-12-09T16:34:46Z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FooterType">
    <vt:lpwstr>PresTemp</vt:lpwstr>
  </property>
  <property fmtid="{D5CDD505-2E9C-101B-9397-08002B2CF9AE}" pid="7" name="UsedFont">
    <vt:lpwstr>Arial</vt:lpwstr>
  </property>
  <property fmtid="{D5CDD505-2E9C-101B-9397-08002B2CF9AE}" pid="8" name="x">
    <vt:lpwstr>1</vt:lpwstr>
  </property>
  <property fmtid="{D5CDD505-2E9C-101B-9397-08002B2CF9AE}" pid="9" name="White">
    <vt:bool>true</vt:bool>
  </property>
  <property fmtid="{D5CDD505-2E9C-101B-9397-08002B2CF9AE}" pid="10" name="chkMetaData">
    <vt:bool>false</vt:bool>
  </property>
  <property fmtid="{D5CDD505-2E9C-101B-9397-08002B2CF9AE}" pid="11" name="chkTaglines">
    <vt:bool>false</vt:bool>
  </property>
  <property fmtid="{D5CDD505-2E9C-101B-9397-08002B2CF9AE}" pid="12" name="SecurityClass">
    <vt:lpwstr>Ericsson Internal</vt:lpwstr>
  </property>
  <property fmtid="{D5CDD505-2E9C-101B-9397-08002B2CF9AE}" pid="13" name="txtConfLabel">
    <vt:lpwstr>Ericsson Internal</vt:lpwstr>
  </property>
  <property fmtid="{D5CDD505-2E9C-101B-9397-08002B2CF9AE}" pid="14" name="optUseConfClass">
    <vt:bool>true</vt:bool>
  </property>
  <property fmtid="{D5CDD505-2E9C-101B-9397-08002B2CF9AE}" pid="15" name="optUseConfLabel">
    <vt:bool>false</vt:bool>
  </property>
  <property fmtid="{D5CDD505-2E9C-101B-9397-08002B2CF9AE}" pid="16" name="optFooterCVLDocNo">
    <vt:bool>true</vt:bool>
  </property>
  <property fmtid="{D5CDD505-2E9C-101B-9397-08002B2CF9AE}" pid="17" name="optFooterCVLCopyright">
    <vt:bool>false</vt:bool>
  </property>
  <property fmtid="{D5CDD505-2E9C-101B-9397-08002B2CF9AE}" pid="18" name="optEnterText1">
    <vt:bool>false</vt:bool>
  </property>
  <property fmtid="{D5CDD505-2E9C-101B-9397-08002B2CF9AE}" pid="19" name="optFooterCVLConfLabel">
    <vt:bool>true</vt:bool>
  </property>
  <property fmtid="{D5CDD505-2E9C-101B-9397-08002B2CF9AE}" pid="20" name="optEnterText2">
    <vt:bool>false</vt:bool>
  </property>
  <property fmtid="{D5CDD505-2E9C-101B-9397-08002B2CF9AE}" pid="21" name="optFooterCVLTitle">
    <vt:bool>true</vt:bool>
  </property>
  <property fmtid="{D5CDD505-2E9C-101B-9397-08002B2CF9AE}" pid="22" name="optFooterCVLPrep">
    <vt:bool>false</vt:bool>
  </property>
  <property fmtid="{D5CDD505-2E9C-101B-9397-08002B2CF9AE}" pid="23" name="optEnterText3">
    <vt:bool>false</vt:bool>
  </property>
  <property fmtid="{D5CDD505-2E9C-101B-9397-08002B2CF9AE}" pid="24" name="optFooterCVLDate">
    <vt:bool>true</vt:bool>
  </property>
  <property fmtid="{D5CDD505-2E9C-101B-9397-08002B2CF9AE}" pid="25" name="optEnterText4">
    <vt:bool>false</vt:bool>
  </property>
  <property fmtid="{D5CDD505-2E9C-101B-9397-08002B2CF9AE}" pid="26" name="LeftFooterField">
    <vt:lpwstr/>
  </property>
  <property fmtid="{D5CDD505-2E9C-101B-9397-08002B2CF9AE}" pid="27" name="MiddleFooterField">
    <vt:lpwstr>Ericsson Internal</vt:lpwstr>
  </property>
  <property fmtid="{D5CDD505-2E9C-101B-9397-08002B2CF9AE}" pid="28" name="RightFooterField">
    <vt:lpwstr>Release planning and ASN.1 handling</vt:lpwstr>
  </property>
  <property fmtid="{D5CDD505-2E9C-101B-9397-08002B2CF9AE}" pid="29" name="RightFooterField2">
    <vt:lpwstr>2014-09-25</vt:lpwstr>
  </property>
  <property fmtid="{D5CDD505-2E9C-101B-9397-08002B2CF9AE}" pid="30" name="TotalNumb">
    <vt:bool>false</vt:bool>
  </property>
  <property fmtid="{D5CDD505-2E9C-101B-9397-08002B2CF9AE}" pid="31" name="Pages">
    <vt:bool>true</vt:bool>
  </property>
  <property fmtid="{D5CDD505-2E9C-101B-9397-08002B2CF9AE}" pid="32" name="DocumentType2">
    <vt:lpwstr>Presentation2011</vt:lpwstr>
  </property>
  <property fmtid="{D5CDD505-2E9C-101B-9397-08002B2CF9AE}" pid="33" name="TemplateName2">
    <vt:lpwstr>CXC 173 2731/1</vt:lpwstr>
  </property>
  <property fmtid="{D5CDD505-2E9C-101B-9397-08002B2CF9AE}" pid="34" name="TemplateVersion2">
    <vt:lpwstr>R1A</vt:lpwstr>
  </property>
  <property fmtid="{D5CDD505-2E9C-101B-9397-08002B2CF9AE}" pid="35" name="PackageNo">
    <vt:lpwstr>LXA 119 603</vt:lpwstr>
  </property>
  <property fmtid="{D5CDD505-2E9C-101B-9397-08002B2CF9AE}" pid="36" name="PackageVersion">
    <vt:lpwstr>R3A</vt:lpwstr>
  </property>
  <property fmtid="{D5CDD505-2E9C-101B-9397-08002B2CF9AE}" pid="37" name="Prepared">
    <vt:lpwstr>Henning Wiemann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PRESENTATION</vt:lpwstr>
  </property>
  <property fmtid="{D5CDD505-2E9C-101B-9397-08002B2CF9AE}" pid="43" name="Title">
    <vt:lpwstr>Release planning and ASN.1 handling</vt:lpwstr>
  </property>
  <property fmtid="{D5CDD505-2E9C-101B-9397-08002B2CF9AE}" pid="44" name="Date">
    <vt:lpwstr>2014-09-25</vt:lpwstr>
  </property>
  <property fmtid="{D5CDD505-2E9C-101B-9397-08002B2CF9AE}" pid="45" name="Reference">
    <vt:lpwstr/>
  </property>
  <property fmtid="{D5CDD505-2E9C-101B-9397-08002B2CF9AE}" pid="46" name="Keyword">
    <vt:lpwstr/>
  </property>
</Properties>
</file>