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7"/>
  </p:notesMasterIdLst>
  <p:handoutMasterIdLst>
    <p:handoutMasterId r:id="rId18"/>
  </p:handoutMasterIdLst>
  <p:sldIdLst>
    <p:sldId id="977" r:id="rId13"/>
    <p:sldId id="1046" r:id="rId14"/>
    <p:sldId id="1052" r:id="rId15"/>
    <p:sldId id="773" r:id="rId16"/>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91" autoAdjust="0"/>
    <p:restoredTop sz="78571" autoAdjust="0"/>
  </p:normalViewPr>
  <p:slideViewPr>
    <p:cSldViewPr snapToGrid="0">
      <p:cViewPr varScale="1">
        <p:scale>
          <a:sx n="103" d="100"/>
          <a:sy n="103" d="100"/>
        </p:scale>
        <p:origin x="-552" y="-96"/>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3.xml"/><Relationship Id="rId10" Type="http://schemas.openxmlformats.org/officeDocument/2006/relationships/slideMaster" Target="slideMasters/slideMaster10.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2014/12/1</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2014/12/1</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2014/12/1</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2014/12/1</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dirty="0" smtClean="0">
                <a:solidFill>
                  <a:schemeClr val="tx1"/>
                </a:solidFill>
              </a:rPr>
              <a:t>Motivation for new Study Item proposal: </a:t>
            </a:r>
            <a:br>
              <a:rPr lang="en-US" altLang="zh-CN" sz="4000" dirty="0" smtClean="0">
                <a:solidFill>
                  <a:schemeClr val="tx1"/>
                </a:solidFill>
              </a:rPr>
            </a:br>
            <a:r>
              <a:rPr lang="en-US" altLang="zh-CN" sz="4000" dirty="0" smtClean="0">
                <a:solidFill>
                  <a:schemeClr val="tx1"/>
                </a:solidFill>
              </a:rPr>
              <a:t>Study on MIMO optimization for UMTS</a:t>
            </a:r>
            <a:endParaRPr lang="zh-CN" altLang="zh-CN" sz="400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marL="0" marR="0" lvl="0" indent="0" algn="ctr" defTabSz="914400" rtl="0" eaLnBrk="1" fontAlgn="base" latinLnBrk="0" hangingPunct="1">
              <a:lnSpc>
                <a:spcPct val="140000"/>
              </a:lnSpc>
              <a:spcBef>
                <a:spcPts val="4200"/>
              </a:spcBef>
              <a:spcAft>
                <a:spcPct val="0"/>
              </a:spcAft>
              <a:buClrTx/>
              <a:buSzTx/>
              <a:buFontTx/>
              <a:buNone/>
              <a:tabLst/>
              <a:defRPr/>
            </a:pPr>
            <a:r>
              <a:rPr kumimoji="0" lang="en-US" altLang="zh-CN" sz="3200" b="1" i="0" u="none" strike="noStrike" kern="0" cap="none" spc="0" normalizeH="0" baseline="0" noProof="0" dirty="0" smtClean="0">
                <a:ln>
                  <a:noFill/>
                </a:ln>
                <a:effectLst/>
                <a:uLnTx/>
                <a:uFillTx/>
                <a:latin typeface="FrutigerNext LT Regular" pitchFamily="34" charset="0"/>
                <a:ea typeface="+mj-ea"/>
                <a:cs typeface="Arial" pitchFamily="34" charset="0"/>
              </a:rPr>
              <a:t>Huawei</a:t>
            </a:r>
            <a:r>
              <a:rPr kumimoji="0" lang="en-US" altLang="zh-CN" sz="3200" b="1" i="0" u="none" strike="noStrike" kern="0" cap="none" spc="0" normalizeH="0" baseline="0" noProof="0" smtClean="0">
                <a:ln>
                  <a:noFill/>
                </a:ln>
                <a:effectLst/>
                <a:uLnTx/>
                <a:uFillTx/>
                <a:latin typeface="FrutigerNext LT Regular" pitchFamily="34" charset="0"/>
                <a:ea typeface="+mj-ea"/>
                <a:cs typeface="Arial" pitchFamily="34" charset="0"/>
              </a:rPr>
              <a:t>, HiSilicon</a:t>
            </a:r>
            <a:endParaRPr kumimoji="0" lang="zh-CN" altLang="zh-CN" sz="1200" b="1"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#66							</a:t>
            </a:r>
            <a:r>
              <a:rPr lang="en-GB" altLang="zh-CN" b="1" i="1" dirty="0" smtClean="0"/>
              <a:t>		</a:t>
            </a:r>
            <a:r>
              <a:rPr lang="en-GB" altLang="zh-CN" b="1" dirty="0" smtClean="0"/>
              <a:t>RP-142002</a:t>
            </a:r>
            <a:endParaRPr lang="zh-CN" altLang="zh-CN" dirty="0" smtClean="0"/>
          </a:p>
          <a:p>
            <a:r>
              <a:rPr lang="en-GB" altLang="zh-CN" b="1" dirty="0" smtClean="0"/>
              <a:t>Maui, Hawaii, 8 – 12 December 2014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Information</a:t>
            </a:r>
          </a:p>
          <a:p>
            <a:r>
              <a:rPr lang="en-US" altLang="zh-CN" sz="1600" b="1" dirty="0" smtClean="0">
                <a:latin typeface="Arial" pitchFamily="34" charset="0"/>
                <a:ea typeface="宋体" pitchFamily="2" charset="-122"/>
                <a:cs typeface="Arial" pitchFamily="34" charset="0"/>
              </a:rPr>
              <a:t>Agenda Item: 14.1.1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rgbClr val="990000"/>
                </a:solidFill>
                <a:ea typeface="SimHei" pitchFamily="2" charset="-122"/>
              </a:rPr>
              <a:t>Background</a:t>
            </a:r>
            <a:br>
              <a:rPr lang="en-US" b="0" dirty="0" smtClean="0">
                <a:solidFill>
                  <a:srgbClr val="990000"/>
                </a:solidFill>
                <a:ea typeface="SimHei" pitchFamily="2" charset="-122"/>
              </a:rPr>
            </a:br>
            <a:endParaRPr lang="en-US" sz="2400" b="0" dirty="0">
              <a:solidFill>
                <a:schemeClr val="tx1"/>
              </a:solidFill>
            </a:endParaRPr>
          </a:p>
        </p:txBody>
      </p:sp>
      <p:sp>
        <p:nvSpPr>
          <p:cNvPr id="3" name="Content Placeholder 2"/>
          <p:cNvSpPr>
            <a:spLocks noGrp="1"/>
          </p:cNvSpPr>
          <p:nvPr>
            <p:ph idx="1"/>
          </p:nvPr>
        </p:nvSpPr>
        <p:spPr>
          <a:xfrm>
            <a:off x="335447" y="1412775"/>
            <a:ext cx="11620316" cy="5110688"/>
          </a:xfrm>
        </p:spPr>
        <p:txBody>
          <a:bodyPr/>
          <a:lstStyle/>
          <a:p>
            <a:r>
              <a:rPr lang="en-US" altLang="zh-CN" sz="2000" dirty="0" smtClean="0"/>
              <a:t>Downlink MIMO in WCDMA Rel-7 has not yet been commercialized</a:t>
            </a:r>
          </a:p>
          <a:p>
            <a:pPr lvl="1"/>
            <a:r>
              <a:rPr lang="en-US" altLang="zh-CN" sz="1600" dirty="0" smtClean="0"/>
              <a:t>MIMO brings impacts to legacy HSPA users</a:t>
            </a:r>
          </a:p>
          <a:p>
            <a:pPr lvl="1"/>
            <a:r>
              <a:rPr lang="en-US" altLang="zh-CN" sz="1600" dirty="0" smtClean="0"/>
              <a:t>MIMO does not show expected gains in certain scenarios</a:t>
            </a:r>
          </a:p>
          <a:p>
            <a:pPr lvl="1"/>
            <a:r>
              <a:rPr lang="en-US" altLang="zh-CN" sz="1600" dirty="0" smtClean="0"/>
              <a:t>MIMO interference degrades cell edge UEs performance</a:t>
            </a:r>
          </a:p>
          <a:p>
            <a:r>
              <a:rPr lang="en-US" altLang="zh-CN" sz="2000" dirty="0" smtClean="0"/>
              <a:t>Recent studies have identified the issues with Rel-7 MIMO</a:t>
            </a:r>
          </a:p>
          <a:p>
            <a:pPr lvl="1"/>
            <a:r>
              <a:rPr lang="en-US" altLang="zh-CN" sz="1600" dirty="0" smtClean="0">
                <a:sym typeface="Wingdings" pitchFamily="2" charset="2"/>
              </a:rPr>
              <a:t>Performance degradation have been found due to the introduction of virtual antenna mapping (VAM)</a:t>
            </a:r>
          </a:p>
          <a:p>
            <a:pPr lvl="2"/>
            <a:r>
              <a:rPr lang="en-US" altLang="zh-CN" sz="1200" dirty="0" smtClean="0">
                <a:sym typeface="Wingdings" pitchFamily="2" charset="2"/>
              </a:rPr>
              <a:t>VAM was introduced to mitigate power balance issue</a:t>
            </a:r>
          </a:p>
          <a:p>
            <a:pPr lvl="1"/>
            <a:r>
              <a:rPr lang="en-US" altLang="zh-CN" sz="1600" dirty="0" smtClean="0">
                <a:sym typeface="Wingdings" pitchFamily="2" charset="2"/>
              </a:rPr>
              <a:t>Solutions have been found to alleviate MIMO interference</a:t>
            </a:r>
          </a:p>
          <a:p>
            <a:r>
              <a:rPr lang="en-US" altLang="zh-CN" sz="1800" dirty="0" smtClean="0"/>
              <a:t>MIMO optimizations for UMTS is expected to improve the downlink capacity and peak rate in UMTS network</a:t>
            </a:r>
          </a:p>
          <a:p>
            <a:pPr lvl="1"/>
            <a:r>
              <a:rPr lang="en-US" altLang="zh-CN" sz="1400" dirty="0" smtClean="0"/>
              <a:t>Other features such as DC, 4C and 8C would also be benefited from MIMO optimization</a:t>
            </a: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rgbClr val="990000"/>
                </a:solidFill>
                <a:ea typeface="SimHei" pitchFamily="2" charset="-122"/>
              </a:rPr>
              <a:t>Motivation of MIMO Optimizations</a:t>
            </a:r>
            <a:endParaRPr lang="en-US" sz="2400" b="0" dirty="0">
              <a:solidFill>
                <a:schemeClr val="tx1"/>
              </a:solidFill>
            </a:endParaRPr>
          </a:p>
        </p:txBody>
      </p:sp>
      <p:sp>
        <p:nvSpPr>
          <p:cNvPr id="3" name="Content Placeholder 2"/>
          <p:cNvSpPr>
            <a:spLocks noGrp="1"/>
          </p:cNvSpPr>
          <p:nvPr>
            <p:ph idx="1"/>
          </p:nvPr>
        </p:nvSpPr>
        <p:spPr>
          <a:xfrm>
            <a:off x="335447" y="1182029"/>
            <a:ext cx="11620316" cy="4027280"/>
          </a:xfrm>
        </p:spPr>
        <p:txBody>
          <a:bodyPr/>
          <a:lstStyle/>
          <a:p>
            <a:r>
              <a:rPr lang="en-US" altLang="zh-CN" sz="2400" dirty="0" smtClean="0"/>
              <a:t>The potential issues brought by VAM</a:t>
            </a:r>
          </a:p>
          <a:p>
            <a:pPr lvl="1"/>
            <a:r>
              <a:rPr lang="en-US" altLang="zh-CN" sz="1800" dirty="0" smtClean="0"/>
              <a:t>Brings codebook restriction on MIMO single stream transmission</a:t>
            </a:r>
          </a:p>
          <a:p>
            <a:pPr lvl="1">
              <a:buNone/>
            </a:pPr>
            <a:endParaRPr lang="en-US" altLang="zh-CN" sz="1800" dirty="0" smtClean="0">
              <a:sym typeface="Wingdings" pitchFamily="2" charset="2"/>
            </a:endParaRPr>
          </a:p>
          <a:p>
            <a:pPr lvl="1">
              <a:buFont typeface="Wingdings"/>
              <a:buChar char="à"/>
            </a:pPr>
            <a:r>
              <a:rPr lang="en-US" altLang="zh-CN" sz="1800" dirty="0" smtClean="0">
                <a:sym typeface="Wingdings" pitchFamily="2" charset="2"/>
              </a:rPr>
              <a:t>MIMO data stream would try to avoid </a:t>
            </a:r>
            <a:r>
              <a:rPr lang="en-US" altLang="zh-CN" sz="1800" smtClean="0">
                <a:sym typeface="Wingdings" pitchFamily="2" charset="2"/>
              </a:rPr>
              <a:t>the issues </a:t>
            </a:r>
            <a:r>
              <a:rPr lang="en-US" altLang="zh-CN" sz="1800" dirty="0" smtClean="0">
                <a:sym typeface="Wingdings" pitchFamily="2" charset="2"/>
              </a:rPr>
              <a:t>brought by VAM</a:t>
            </a:r>
          </a:p>
          <a:p>
            <a:pPr lvl="1">
              <a:buFont typeface="Wingdings"/>
              <a:buChar char="à"/>
            </a:pPr>
            <a:endParaRPr lang="en-US" altLang="zh-CN" sz="1600" dirty="0" smtClean="0">
              <a:sym typeface="Wingdings" pitchFamily="2" charset="2"/>
            </a:endParaRPr>
          </a:p>
          <a:p>
            <a:pPr>
              <a:buFont typeface="Arial" pitchFamily="34" charset="0"/>
              <a:buChar char="•"/>
            </a:pPr>
            <a:r>
              <a:rPr lang="en-US" altLang="zh-CN" sz="2400" dirty="0" smtClean="0">
                <a:cs typeface="+mn-cs"/>
                <a:sym typeface="Wingdings" pitchFamily="2" charset="2"/>
              </a:rPr>
              <a:t>The potential issues brought by MIMO interference</a:t>
            </a:r>
          </a:p>
          <a:p>
            <a:pPr lvl="1">
              <a:buFont typeface="Arial" pitchFamily="34" charset="0"/>
              <a:buChar char="•"/>
            </a:pPr>
            <a:r>
              <a:rPr lang="en-US" altLang="zh-CN" sz="2000" dirty="0" smtClean="0">
                <a:cs typeface="+mn-cs"/>
                <a:sym typeface="Wingdings" pitchFamily="2" charset="2"/>
              </a:rPr>
              <a:t>MIMO interference degrades the performance of legacy UE</a:t>
            </a:r>
          </a:p>
          <a:p>
            <a:pPr lvl="1">
              <a:buFont typeface="Arial" pitchFamily="34" charset="0"/>
              <a:buChar char="•"/>
            </a:pPr>
            <a:r>
              <a:rPr lang="en-US" altLang="zh-CN" sz="2000" dirty="0" smtClean="0">
                <a:cs typeface="+mn-cs"/>
                <a:sym typeface="Wingdings" pitchFamily="2" charset="2"/>
              </a:rPr>
              <a:t>Inter-cell MIMO interference degrades the performance of Type 3i UE and IC capable UEs</a:t>
            </a:r>
          </a:p>
          <a:p>
            <a:pPr lvl="1">
              <a:buNone/>
            </a:pPr>
            <a:endParaRPr lang="en-US" altLang="zh-CN" sz="2000" dirty="0" smtClean="0">
              <a:sym typeface="Wingdings" pitchFamily="2" charset="2"/>
            </a:endParaRPr>
          </a:p>
          <a:p>
            <a:pPr lvl="1">
              <a:buFont typeface="Wingdings"/>
              <a:buChar char="à"/>
            </a:pPr>
            <a:r>
              <a:rPr lang="en-US" altLang="zh-CN" sz="2000" dirty="0" smtClean="0">
                <a:sym typeface="Wingdings" pitchFamily="2" charset="2"/>
              </a:rPr>
              <a:t>Enhanced techniques would be introduced to mitigate the performance degradation brought by MIMO interference</a:t>
            </a:r>
          </a:p>
        </p:txBody>
      </p:sp>
      <p:sp>
        <p:nvSpPr>
          <p:cNvPr id="66564"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图片 6"/>
          <p:cNvPicPr>
            <a:picLocks noChangeAspect="1"/>
          </p:cNvPicPr>
          <p:nvPr/>
        </p:nvPicPr>
        <p:blipFill>
          <a:blip r:embed="rId2" cstate="print"/>
          <a:srcRect/>
          <a:stretch>
            <a:fillRect/>
          </a:stretch>
        </p:blipFill>
        <p:spPr bwMode="auto">
          <a:xfrm>
            <a:off x="0" y="0"/>
            <a:ext cx="12193588" cy="6858000"/>
          </a:xfrm>
          <a:prstGeom prst="rect">
            <a:avLst/>
          </a:prstGeom>
          <a:noFill/>
          <a:ln w="9525">
            <a:noFill/>
            <a:miter lim="800000"/>
            <a:headEnd/>
            <a:tailEnd/>
          </a:ln>
        </p:spPr>
      </p:pic>
      <p:sp>
        <p:nvSpPr>
          <p:cNvPr id="66563"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smtClean="0">
                <a:solidFill>
                  <a:schemeClr val="bg1"/>
                </a:solidFill>
              </a:rPr>
              <a:t>Thank you !</a:t>
            </a: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34164</TotalTime>
  <Words>203</Words>
  <Application>Microsoft Office PowerPoint</Application>
  <PresentationFormat>自定义</PresentationFormat>
  <Paragraphs>33</Paragraphs>
  <Slides>4</Slides>
  <Notes>3</Notes>
  <HiddenSlides>0</HiddenSlides>
  <MMClips>0</MMClips>
  <ScaleCrop>false</ScaleCrop>
  <HeadingPairs>
    <vt:vector size="4" baseType="variant">
      <vt:variant>
        <vt:lpstr>主题</vt:lpstr>
      </vt:variant>
      <vt:variant>
        <vt:i4>12</vt:i4>
      </vt:variant>
      <vt:variant>
        <vt:lpstr>幻灯片标题</vt:lpstr>
      </vt:variant>
      <vt:variant>
        <vt:i4>4</vt:i4>
      </vt:variant>
    </vt:vector>
  </HeadingPairs>
  <TitlesOfParts>
    <vt:vector size="16"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Motivation for new Study Item proposal:  Study on MIMO optimization for UMTS</vt:lpstr>
      <vt:lpstr>Background </vt:lpstr>
      <vt:lpstr>Motivation of MIMO Optimizations</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zhangpeng</cp:lastModifiedBy>
  <cp:revision>2753</cp:revision>
  <dcterms:created xsi:type="dcterms:W3CDTF">2010-09-30T06:00:50Z</dcterms:created>
  <dcterms:modified xsi:type="dcterms:W3CDTF">2014-12-01T02:19:23Z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(3)Mp91xl/fRaARBe9TWSH1oMk3mNbcuP8h4PXk8iSHhSKM1P/VuogpQ6cBuB+Hehrpu2roi/D1
hAGx/DRi1pPmkS5PIJ/8SRSmEpwlyVC3KE0nLy/txIdIEovUvvenwSzmHEDj0Rxps5ppuZ/3
M0Amz1MHMf4JczYitvaDE1Ax0r2MJST2V/uPHR8e7MrrFV8EMH6n+OExEd0DPlr99FEdCTg2
NEg2Bp27Eh88ba6ztk</vt:lpwstr>
  </property>
  <property fmtid="{D5CDD505-2E9C-101B-9397-08002B2CF9AE}" pid="24" name="_new_ms_pID_725431">
    <vt:lpwstr>dulvMqS26Z1qiJVT8WdVpVMCHo4ZmSYYLCSB2h4RVAB63gk7OpVE4Z
bxsJGsxEPzkKMGJ4kJjLWqw9cur9sRn16gh6RQ7knIXhGavRw6JBPxHOm1w4YvoNxZfvrsvc
bINjojcLU1ajdIyGtL9IsnqDe+1SNQ4qPgYNEi1dYBTGDHIQ2H84VfyhAyoklk4rmIC5sCMH
UcsQrAI3VGzEVgpmN+gsdK5j8Q7KsDqQ40tW</vt:lpwstr>
  </property>
  <property fmtid="{D5CDD505-2E9C-101B-9397-08002B2CF9AE}" pid="25" name="_new_ms_pID_725432">
    <vt:lpwstr>nzfC4MlVW3wWgAJifbOZBlr2mnfDJG5vzxlX
W9CziRKiqBjYxLFXG1hn3D0IDAJL0BFYQZVfyJfwdqM5XU8a4+4SR3x+XPbgI5htIUymg+FW
ARvWVkkRq4Jsg6++u3qK5g==</vt:lpwstr>
  </property>
  <property fmtid="{D5CDD505-2E9C-101B-9397-08002B2CF9AE}" pid="26" name="sflag">
    <vt:lpwstr>1417400278</vt:lpwstr>
  </property>
</Properties>
</file>