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7"/>
  </p:notesMasterIdLst>
  <p:sldIdLst>
    <p:sldId id="256" r:id="rId3"/>
    <p:sldId id="289" r:id="rId4"/>
    <p:sldId id="292" r:id="rId5"/>
    <p:sldId id="291" r:id="rId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  <a:srgbClr val="FFFF99"/>
    <a:srgbClr val="FFFF00"/>
    <a:srgbClr val="CC00CC"/>
    <a:srgbClr val="800000"/>
    <a:srgbClr val="33CCCC"/>
    <a:srgbClr val="CC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0" autoAdjust="0"/>
    <p:restoredTop sz="83133" autoAdjust="0"/>
  </p:normalViewPr>
  <p:slideViewPr>
    <p:cSldViewPr>
      <p:cViewPr varScale="1">
        <p:scale>
          <a:sx n="138" d="100"/>
          <a:sy n="138" d="100"/>
        </p:scale>
        <p:origin x="-216" y="-108"/>
      </p:cViewPr>
      <p:guideLst>
        <p:guide orient="horz" pos="42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5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71DB103-9ADE-4792-89E2-AE1C15B017B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77033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D9BB20B4-4E45-4976-AD46-ACCFDFA2B86D}" type="slidenum">
              <a:rPr lang="en-US" altLang="ja-JP"/>
              <a:pPr eaLnBrk="1" hangingPunct="1"/>
              <a:t>1</a:t>
            </a:fld>
            <a:endParaRPr lang="en-US" altLang="ja-JP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ja-JP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fld id="{F4AE9745-1355-4266-A8C4-951392AB216E}" type="slidenum">
              <a:rPr lang="en-US" altLang="ja-JP"/>
              <a:pPr eaLnBrk="1" hangingPunct="1"/>
              <a:t>2</a:t>
            </a:fld>
            <a:endParaRPr lang="en-US" altLang="ja-JP"/>
          </a:p>
        </p:txBody>
      </p:sp>
      <p:sp>
        <p:nvSpPr>
          <p:cNvPr id="102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r" eaLnBrk="1" hangingPunct="1"/>
            <a:fld id="{56279522-EF20-4272-A250-E7144791DEC6}" type="slidenum">
              <a:rPr lang="en-GB" altLang="ja-JP" sz="1200"/>
              <a:pPr algn="r" eaLnBrk="1" hangingPunct="1"/>
              <a:t>2</a:t>
            </a:fld>
            <a:endParaRPr lang="en-GB" altLang="ja-JP" sz="1200"/>
          </a:p>
        </p:txBody>
      </p:sp>
      <p:sp>
        <p:nvSpPr>
          <p:cNvPr id="102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ja-JP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title_b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638"/>
            <a:ext cx="8748712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381750"/>
            <a:ext cx="2073275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4"/>
          <p:cNvSpPr>
            <a:spLocks noChangeArrowheads="1"/>
          </p:cNvSpPr>
          <p:nvPr userDrawn="1"/>
        </p:nvSpPr>
        <p:spPr bwMode="auto">
          <a:xfrm rot="16200000">
            <a:off x="-2070100" y="3836988"/>
            <a:ext cx="575945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7" name="Rectangle 22"/>
          <p:cNvSpPr>
            <a:spLocks noChangeArrowheads="1"/>
          </p:cNvSpPr>
          <p:nvPr userDrawn="1"/>
        </p:nvSpPr>
        <p:spPr bwMode="auto">
          <a:xfrm>
            <a:off x="0" y="1046163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8" name="Rectangle 14"/>
          <p:cNvSpPr>
            <a:spLocks noChangeArrowheads="1"/>
          </p:cNvSpPr>
          <p:nvPr userDrawn="1"/>
        </p:nvSpPr>
        <p:spPr bwMode="auto">
          <a:xfrm>
            <a:off x="0" y="6597650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0" y="-12700"/>
            <a:ext cx="9144000" cy="1125538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" name="Rectangle 36"/>
          <p:cNvSpPr>
            <a:spLocks noChangeArrowheads="1"/>
          </p:cNvSpPr>
          <p:nvPr userDrawn="1"/>
        </p:nvSpPr>
        <p:spPr bwMode="auto">
          <a:xfrm>
            <a:off x="-12700" y="0"/>
            <a:ext cx="755650" cy="6858000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graphicFrame>
        <p:nvGraphicFramePr>
          <p:cNvPr id="11" name="Object 33"/>
          <p:cNvGraphicFramePr>
            <a:graphicFrameLocks noChangeAspect="1"/>
          </p:cNvGraphicFramePr>
          <p:nvPr userDrawn="1"/>
        </p:nvGraphicFramePr>
        <p:xfrm>
          <a:off x="47625" y="3886200"/>
          <a:ext cx="673100" cy="271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Image" r:id="rId5" imgW="816520" imgH="3291568" progId="Photoshop.Image.7">
                  <p:embed/>
                </p:oleObj>
              </mc:Choice>
              <mc:Fallback>
                <p:oleObj name="Image" r:id="rId5" imgW="816520" imgH="3291568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" y="3886200"/>
                        <a:ext cx="673100" cy="271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203325"/>
            <a:ext cx="7488237" cy="1082675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4575" y="2498725"/>
            <a:ext cx="5692775" cy="1290638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12" name="Rectangle 23"/>
          <p:cNvSpPr>
            <a:spLocks noGrp="1" noChangeArrowheads="1"/>
          </p:cNvSpPr>
          <p:nvPr>
            <p:ph type="ftr" sz="quarter" idx="10"/>
          </p:nvPr>
        </p:nvSpPr>
        <p:spPr>
          <a:xfrm>
            <a:off x="179388" y="6589713"/>
            <a:ext cx="4392612" cy="268287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89305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5DEDE-B3F6-4181-955F-66127674C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71828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04025" y="115888"/>
            <a:ext cx="2232025" cy="640873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7950" y="115888"/>
            <a:ext cx="6543675" cy="640873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6A54A-638E-4295-81FB-D3D52DBB52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278914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3B3D4-4645-4CA2-8D07-EDDDAAFE9E9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04068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47A2D-8592-4A93-A6E2-A0908F60068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29486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C0E93-90A8-40BC-AB1C-6586C658EC4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414565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FBA9-892D-4151-A4F3-A9376227A70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697881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433CC-342E-4DA3-BBB0-350F5C9563A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825893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21D25-BA41-4773-A777-22AE27EC1D0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136187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52EE8-5B7C-4D08-8125-4EA41D3ECC3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833394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9ED64-4309-465D-A85C-300CA0C9E4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42385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B4C29-C8AC-4648-95F8-17DE7E6DDCF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313118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54C87-A392-45F6-ADFF-344B61AA736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282023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50BF3-406D-44E9-BCE1-56C0048BD8F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283662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CEEB0-30DE-4909-95F2-D183FAA4C52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265898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30F6F-0DD8-412F-B685-E6C3BFD01C2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92651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4316412" cy="561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16413" cy="561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FF712-155B-4E3A-B1E4-D40CE9B296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11696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7C383-56EE-4CCA-9001-828DF7AEA30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59054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62812-B57A-47D1-B421-F8C1E27C12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12946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DCF14-5508-430C-AD7D-C21015FE7E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66473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F9570-0526-4A76-AD5B-7B7E13E1CFF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799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E0850-ED56-430A-AE4C-E62F4391067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44447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ChangeArrowheads="1"/>
          </p:cNvSpPr>
          <p:nvPr userDrawn="1"/>
        </p:nvSpPr>
        <p:spPr bwMode="auto">
          <a:xfrm>
            <a:off x="0" y="679450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908050"/>
            <a:ext cx="8785225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29"/>
          <p:cNvSpPr>
            <a:spLocks noChangeArrowheads="1"/>
          </p:cNvSpPr>
          <p:nvPr userDrawn="1"/>
        </p:nvSpPr>
        <p:spPr bwMode="auto">
          <a:xfrm>
            <a:off x="0" y="6624638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616700"/>
            <a:ext cx="21336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E16837-531B-4202-BD67-67B8374476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616700"/>
            <a:ext cx="43926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1" dirty="0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  <p:sp>
        <p:nvSpPr>
          <p:cNvPr id="1031" name="Rectangle 35"/>
          <p:cNvSpPr>
            <a:spLocks noChangeArrowheads="1"/>
          </p:cNvSpPr>
          <p:nvPr userDrawn="1"/>
        </p:nvSpPr>
        <p:spPr bwMode="auto">
          <a:xfrm>
            <a:off x="-9525" y="-12700"/>
            <a:ext cx="9144000" cy="765175"/>
          </a:xfrm>
          <a:prstGeom prst="rect">
            <a:avLst/>
          </a:prstGeom>
          <a:solidFill>
            <a:srgbClr val="CC0033"/>
          </a:solidFill>
          <a:ln w="12700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115888"/>
            <a:ext cx="89281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graphicFrame>
        <p:nvGraphicFramePr>
          <p:cNvPr id="1033" name="Object 34"/>
          <p:cNvGraphicFramePr>
            <a:graphicFrameLocks noChangeAspect="1"/>
          </p:cNvGraphicFramePr>
          <p:nvPr userDrawn="1"/>
        </p:nvGraphicFramePr>
        <p:xfrm>
          <a:off x="7867650" y="457200"/>
          <a:ext cx="12414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14" imgW="3291568" imgH="816520" progId="Photoshop.Image.7">
                  <p:embed/>
                </p:oleObj>
              </mc:Choice>
              <mc:Fallback>
                <p:oleObj name="Image" r:id="rId14" imgW="3291568" imgH="816520" progId="Photoshop.Image.7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7650" y="457200"/>
                        <a:ext cx="1241425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188913"/>
            <a:ext cx="9144000" cy="2603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051" name="Rectangle 4"/>
          <p:cNvSpPr>
            <a:spLocks noChangeArrowheads="1"/>
          </p:cNvSpPr>
          <p:nvPr userDrawn="1"/>
        </p:nvSpPr>
        <p:spPr bwMode="auto">
          <a:xfrm>
            <a:off x="0" y="6624638"/>
            <a:ext cx="9144000" cy="260350"/>
          </a:xfrm>
          <a:prstGeom prst="rect">
            <a:avLst/>
          </a:prstGeom>
          <a:solidFill>
            <a:srgbClr val="CC00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616700"/>
            <a:ext cx="2133600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A9CD988-21C4-4FD2-9774-1ACDC9B60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616700"/>
            <a:ext cx="43926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1" dirty="0" smtClean="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ja-JP"/>
              <a:t>Copyright© 2014 NTT DOCOMO, Inc. All rights reserved</a:t>
            </a:r>
          </a:p>
        </p:txBody>
      </p:sp>
      <p:sp>
        <p:nvSpPr>
          <p:cNvPr id="2054" name="Rectangle 7"/>
          <p:cNvSpPr>
            <a:spLocks noChangeArrowheads="1"/>
          </p:cNvSpPr>
          <p:nvPr userDrawn="1"/>
        </p:nvSpPr>
        <p:spPr bwMode="auto">
          <a:xfrm>
            <a:off x="3175" y="0"/>
            <a:ext cx="9144000" cy="260350"/>
          </a:xfrm>
          <a:prstGeom prst="rect">
            <a:avLst/>
          </a:prstGeom>
          <a:solidFill>
            <a:srgbClr val="CC0033"/>
          </a:solidFill>
          <a:ln w="28575">
            <a:solidFill>
              <a:srgbClr val="CC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pic>
        <p:nvPicPr>
          <p:cNvPr id="2055" name="Picture 10" descr="title_b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95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7" descr="01_corp_brandlogo_S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997200"/>
            <a:ext cx="35290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3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420938"/>
            <a:ext cx="3887788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HGP創英角ｺﾞｼｯｸUB" pitchFamily="50" charset="-128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C0033"/>
        </a:buClr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3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>
                <a:solidFill>
                  <a:schemeClr val="bg1"/>
                </a:solidFill>
                <a:latin typeface="Times New Roman" pitchFamily="18" charset="0"/>
              </a:rPr>
              <a:t>Copyright© 2014 NTT DOCOMO, Inc. All rights reserved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2778125"/>
            <a:ext cx="8064500" cy="10826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ja-JP" sz="4400" b="1" dirty="0" smtClean="0">
                <a:solidFill>
                  <a:srgbClr val="CC0000"/>
                </a:solidFill>
                <a:latin typeface="Arial" charset="0"/>
              </a:rPr>
              <a:t>Motivation for New WI: Dual Connectivity enhancements for LTE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724400"/>
            <a:ext cx="6983412" cy="129063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ja-JP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NTT DOCOMO, Inc.</a:t>
            </a:r>
          </a:p>
          <a:p>
            <a:pPr algn="ctr" eaLnBrk="1" hangingPunct="1">
              <a:defRPr/>
            </a:pPr>
            <a:endParaRPr lang="en-US" altLang="ja-JP" sz="2800" b="1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179388" y="82550"/>
            <a:ext cx="3671887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3GPP TSG-RAN #66</a:t>
            </a:r>
          </a:p>
          <a:p>
            <a:pPr eaLnBrk="1" hangingPunct="1"/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8</a:t>
            </a:r>
            <a:r>
              <a:rPr lang="en-GB" altLang="ja-JP" sz="2000" b="1" baseline="30000">
                <a:solidFill>
                  <a:schemeClr val="bg1"/>
                </a:solidFill>
                <a:ea typeface="HGP創英角ｺﾞｼｯｸUB" pitchFamily="50" charset="-128"/>
              </a:rPr>
              <a:t>th</a:t>
            </a:r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 – 11</a:t>
            </a:r>
            <a:r>
              <a:rPr lang="en-GB" altLang="ja-JP" sz="2000" b="1" baseline="30000">
                <a:solidFill>
                  <a:schemeClr val="bg1"/>
                </a:solidFill>
                <a:ea typeface="HGP創英角ｺﾞｼｯｸUB" pitchFamily="50" charset="-128"/>
              </a:rPr>
              <a:t>th</a:t>
            </a:r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 December 2014</a:t>
            </a:r>
          </a:p>
          <a:p>
            <a:pPr eaLnBrk="1" hangingPunct="1"/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Maui, USA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364163" y="55563"/>
            <a:ext cx="367188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r" eaLnBrk="1" hangingPunct="1"/>
            <a:r>
              <a:rPr lang="en-GB" altLang="ja-JP" sz="2000" b="1">
                <a:solidFill>
                  <a:schemeClr val="bg1"/>
                </a:solidFill>
                <a:ea typeface="HGP創英角ｺﾞｼｯｸUB" pitchFamily="50" charset="-128"/>
              </a:rPr>
              <a:t>RP-141780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フッター プレースホルダー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>
                <a:solidFill>
                  <a:schemeClr val="bg1"/>
                </a:solidFill>
                <a:latin typeface="Times New Roman" pitchFamily="18" charset="0"/>
              </a:rPr>
              <a:t>Copyright© 2014 NTT DOCOMO, Inc. All rights reserved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altLang="ja-JP" sz="3600" b="1" dirty="0" smtClean="0">
                <a:latin typeface="Arial" charset="0"/>
              </a:rPr>
              <a:t>Justification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8763" y="1125538"/>
            <a:ext cx="8561387" cy="5068887"/>
          </a:xfrm>
        </p:spPr>
        <p:txBody>
          <a:bodyPr/>
          <a:lstStyle/>
          <a:p>
            <a:pPr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Dual Connectivity was introduced to address the following challenges studied for Small Cell Enhancements.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Per-user throughput enhancements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Mobility robustness</a:t>
            </a:r>
          </a:p>
          <a:p>
            <a:pPr lvl="1"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Increased </a:t>
            </a:r>
            <a:r>
              <a:rPr lang="en-US" altLang="ja-JP" dirty="0" err="1" smtClean="0">
                <a:latin typeface="Arial" charset="0"/>
              </a:rPr>
              <a:t>signalling</a:t>
            </a:r>
            <a:r>
              <a:rPr lang="en-US" altLang="ja-JP" dirty="0" smtClean="0">
                <a:latin typeface="Arial" charset="0"/>
              </a:rPr>
              <a:t> load due to frequent handover</a:t>
            </a:r>
          </a:p>
          <a:p>
            <a:pPr eaLnBrk="1" hangingPunct="1">
              <a:spcBef>
                <a:spcPct val="10000"/>
              </a:spcBef>
            </a:pPr>
            <a:endParaRPr lang="en-US" altLang="ja-JP" dirty="0" smtClean="0">
              <a:latin typeface="Arial" charset="0"/>
            </a:endParaRPr>
          </a:p>
          <a:p>
            <a:pPr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Due to the tight schedule in Rel-12, some of the component features are not introduced.</a:t>
            </a:r>
          </a:p>
          <a:p>
            <a:pPr eaLnBrk="1" hangingPunct="1">
              <a:spcBef>
                <a:spcPct val="10000"/>
              </a:spcBef>
            </a:pPr>
            <a:endParaRPr lang="en-US" altLang="ja-JP" dirty="0" smtClean="0">
              <a:latin typeface="Arial" charset="0"/>
            </a:endParaRPr>
          </a:p>
          <a:p>
            <a:pPr eaLnBrk="1" hangingPunct="1">
              <a:spcBef>
                <a:spcPct val="10000"/>
              </a:spcBef>
            </a:pPr>
            <a:r>
              <a:rPr lang="en-US" altLang="ja-JP" dirty="0" smtClean="0">
                <a:latin typeface="Arial" charset="0"/>
              </a:rPr>
              <a:t>Rel-12 RRM requirements only cover the 2DL/2UL component carriers.</a:t>
            </a:r>
            <a:endParaRPr lang="en-US" altLang="ja-JP" sz="1800" dirty="0" smtClean="0"/>
          </a:p>
          <a:p>
            <a:pPr eaLnBrk="1" hangingPunct="1">
              <a:spcBef>
                <a:spcPct val="10000"/>
              </a:spcBef>
            </a:pPr>
            <a:endParaRPr lang="en-US" altLang="ja-JP" sz="1800" dirty="0" smtClean="0">
              <a:latin typeface="Arial" charset="0"/>
            </a:endParaRPr>
          </a:p>
          <a:p>
            <a:pPr eaLnBrk="1" hangingPunct="1">
              <a:spcBef>
                <a:spcPct val="10000"/>
              </a:spcBef>
              <a:buFont typeface="Wingdings" pitchFamily="2" charset="2"/>
              <a:buChar char="n"/>
            </a:pPr>
            <a:r>
              <a:rPr lang="en-US" altLang="ja-JP" sz="1800" dirty="0" smtClean="0">
                <a:latin typeface="Arial" charset="0"/>
              </a:rPr>
              <a:t>Follow-up work is deemed as necessary.</a:t>
            </a:r>
            <a:endParaRPr lang="ja-JP" altLang="en-US" dirty="0" smtClean="0">
              <a:latin typeface="Arial" charset="0"/>
            </a:endParaRPr>
          </a:p>
        </p:txBody>
      </p:sp>
      <p:sp>
        <p:nvSpPr>
          <p:cNvPr id="5125" name="Text Box 14"/>
          <p:cNvSpPr txBox="1">
            <a:spLocks noChangeArrowheads="1"/>
          </p:cNvSpPr>
          <p:nvPr/>
        </p:nvSpPr>
        <p:spPr bwMode="auto">
          <a:xfrm>
            <a:off x="1311275" y="48752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ja-JP" dirty="0" smtClean="0"/>
              <a:t>Potential objectives (TBD) and way forward</a:t>
            </a:r>
            <a:endParaRPr lang="ja-JP" altLang="en-US" dirty="0" smtClean="0"/>
          </a:p>
        </p:txBody>
      </p:sp>
      <p:sp>
        <p:nvSpPr>
          <p:cNvPr id="6147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Uplink bearer split</a:t>
            </a:r>
          </a:p>
          <a:p>
            <a:pPr eaLnBrk="1" hangingPunct="1"/>
            <a:endParaRPr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Mobility and cell group management enhancements</a:t>
            </a:r>
          </a:p>
          <a:p>
            <a:pPr lvl="1"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To allow inter-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MeNB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handover while retaining the same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SeNB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To enable robust radio link monitoring and connection recovery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utilising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the two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connections.</a:t>
            </a:r>
          </a:p>
          <a:p>
            <a:pPr eaLnBrk="1" hangingPunct="1"/>
            <a:endParaRPr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RRM requirements to support 5 DL component carriers</a:t>
            </a:r>
          </a:p>
          <a:p>
            <a:pPr eaLnBrk="1" hangingPunct="1"/>
            <a:endParaRPr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Extensions to cover co-channel scenarios (discussed in the SI phase).</a:t>
            </a:r>
          </a:p>
          <a:p>
            <a:pPr lvl="1"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RRC diversity</a:t>
            </a:r>
          </a:p>
          <a:p>
            <a:pPr lvl="1" eaLnBrk="1" hangingPunct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UL/DL split</a:t>
            </a:r>
          </a:p>
          <a:p>
            <a:pPr eaLnBrk="1" hangingPunct="1"/>
            <a:endParaRPr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itchFamily="2" charset="2"/>
              <a:buChar char="n"/>
            </a:pPr>
            <a:r>
              <a:rPr lang="en-US" altLang="ja-JP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 forward</a:t>
            </a:r>
          </a:p>
          <a:p>
            <a:pPr lvl="1" eaLnBrk="1" hangingPunct="1">
              <a:buFont typeface="Arial" charset="0"/>
              <a:buChar char="‒"/>
            </a:pPr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Develop the stable objectives offline.</a:t>
            </a:r>
          </a:p>
          <a:p>
            <a:pPr lvl="1" eaLnBrk="1" hangingPunct="1">
              <a:buFont typeface="Arial" charset="0"/>
              <a:buChar char="‒"/>
            </a:pPr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Postpone the WI approval </a:t>
            </a:r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on Dual Connectivity at </a:t>
            </a:r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this meeting.</a:t>
            </a:r>
            <a:endParaRPr lang="ja-JP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フッター プレースホルダー 1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>
                <a:solidFill>
                  <a:schemeClr val="bg1"/>
                </a:solidFill>
                <a:latin typeface="Times New Roman" pitchFamily="18" charset="0"/>
              </a:rPr>
              <a:t>Copyright© 2014 NTT DOCOMO, Inc. All rights reserved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フッター プレースホルダー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>
                <a:solidFill>
                  <a:schemeClr val="bg1"/>
                </a:solidFill>
                <a:latin typeface="Times New Roman" pitchFamily="18" charset="0"/>
              </a:rPr>
              <a:t>Copyright© 2014 NTT DOCOMO, Inc. All rights reserved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ja-JP" smtClean="0"/>
          </a:p>
        </p:txBody>
      </p:sp>
      <p:pic>
        <p:nvPicPr>
          <p:cNvPr id="7172" name="Picture 5" descr="title_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247650"/>
            <a:ext cx="9180513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01_corp_brandlogo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068638"/>
            <a:ext cx="5545138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290638" y="2133600"/>
            <a:ext cx="6594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3600" b="1">
                <a:latin typeface="Calibri" pitchFamily="34" charset="0"/>
                <a:ea typeface="ＭＳ ゴシック" pitchFamily="49" charset="-128"/>
              </a:rPr>
              <a:t>Unlimited Potential, in Your Hand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標準デザイン">
  <a:themeElements>
    <a:clrScheme name="1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標準デザイン">
      <a:majorFont>
        <a:latin typeface="HGP創英角ｺﾞｼｯｸUB"/>
        <a:ea typeface="ＭＳ Ｐゴシック"/>
        <a:cs typeface=""/>
      </a:majorFont>
      <a:minorFont>
        <a:latin typeface="HGP創英角ｺﾞｼｯｸUB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228</Words>
  <Application>Microsoft Office PowerPoint</Application>
  <PresentationFormat>画面に合わせる (4:3)</PresentationFormat>
  <Paragraphs>41</Paragraphs>
  <Slides>4</Slides>
  <Notes>2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標準デザイン</vt:lpstr>
      <vt:lpstr>1_標準デザイン</vt:lpstr>
      <vt:lpstr>Image</vt:lpstr>
      <vt:lpstr>Motivation for New WI: Dual Connectivity enhancements for LTE</vt:lpstr>
      <vt:lpstr>Justification</vt:lpstr>
      <vt:lpstr>Potential objectives (TBD) and way forward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mori haruki</dc:creator>
  <cp:lastModifiedBy>NTT DOCOMO, INC.</cp:lastModifiedBy>
  <cp:revision>91</cp:revision>
  <dcterms:created xsi:type="dcterms:W3CDTF">2008-10-20T13:43:54Z</dcterms:created>
  <dcterms:modified xsi:type="dcterms:W3CDTF">2014-12-02T10:33:28Z</dcterms:modified>
</cp:coreProperties>
</file>