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6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714" autoAdjust="0"/>
  </p:normalViewPr>
  <p:slideViewPr>
    <p:cSldViewPr>
      <p:cViewPr varScale="1">
        <p:scale>
          <a:sx n="64" d="100"/>
          <a:sy n="64" d="100"/>
        </p:scale>
        <p:origin x="-93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D10FE-7EB6-4A0B-93C3-65CC490A5A7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ECF4C-0122-49A8-BF8F-8925A067B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0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6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Indoor positioning SI was approved at RAN#64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50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RAN1</a:t>
            </a:r>
            <a:r>
              <a:rPr lang="en-US" baseline="0" dirty="0" smtClean="0"/>
              <a:t> TUs as reported by Chairman with </a:t>
            </a:r>
          </a:p>
          <a:p>
            <a:r>
              <a:rPr lang="en-US" baseline="0" dirty="0" smtClean="0"/>
              <a:t>- the change of the </a:t>
            </a:r>
            <a:r>
              <a:rPr lang="en-US" dirty="0" smtClean="0"/>
              <a:t>D2D allocation from 7 / 7 to 8 / 6 (on request of rapporteur) </a:t>
            </a:r>
          </a:p>
          <a:p>
            <a:r>
              <a:rPr lang="en-US" dirty="0" smtClean="0"/>
              <a:t>- Indoor</a:t>
            </a:r>
            <a:r>
              <a:rPr lang="en-US" baseline="0" dirty="0" smtClean="0"/>
              <a:t> p</a:t>
            </a:r>
            <a:r>
              <a:rPr lang="en-US" dirty="0" smtClean="0"/>
              <a:t>ositioning as requested in the updated SID: 1 - 1 - 2 - 2 - 1 - 1 </a:t>
            </a:r>
          </a:p>
          <a:p>
            <a:r>
              <a:rPr lang="en-US" dirty="0" smtClean="0"/>
              <a:t>- Dual</a:t>
            </a:r>
            <a:r>
              <a:rPr lang="en-US" baseline="0" dirty="0" smtClean="0"/>
              <a:t> Connectivity as requested</a:t>
            </a:r>
            <a:r>
              <a:rPr lang="en-US" baseline="0" smtClean="0"/>
              <a:t>: 2 </a:t>
            </a:r>
            <a:r>
              <a:rPr lang="en-US" baseline="0" dirty="0" smtClean="0"/>
              <a:t>- 1.5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642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2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3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4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4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5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35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7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2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3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3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3CB90-3CCD-4061-B0E1-66021214AF7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37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br>
              <a:rPr lang="en-US" dirty="0" smtClean="0"/>
            </a:br>
            <a:r>
              <a:rPr lang="en-US" dirty="0" smtClean="0"/>
              <a:t>RAN1-led WI/SIs for Rel-13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Ericsson</a:t>
            </a:r>
            <a:r>
              <a:rPr lang="en-US" dirty="0"/>
              <a:t>, </a:t>
            </a:r>
            <a:r>
              <a:rPr lang="en-US" dirty="0" smtClean="0"/>
              <a:t>Alcatel-Lucent, Samsung, Verizon, </a:t>
            </a:r>
            <a:r>
              <a:rPr lang="en-US" dirty="0" err="1" smtClean="0"/>
              <a:t>InterDigital</a:t>
            </a:r>
            <a:r>
              <a:rPr lang="en-US" dirty="0" smtClean="0"/>
              <a:t>, Sierra </a:t>
            </a:r>
            <a:r>
              <a:rPr lang="en-US" dirty="0"/>
              <a:t>Wireless, </a:t>
            </a:r>
            <a:r>
              <a:rPr lang="en-US" dirty="0" smtClean="0"/>
              <a:t>Huawei, Sony, Deutsche Telekom, Qualcomm, Microsoft, Nokia Networks, Nokia Corporation, </a:t>
            </a:r>
            <a:r>
              <a:rPr lang="en-US" dirty="0" err="1" smtClean="0"/>
              <a:t>Sequans</a:t>
            </a:r>
            <a:r>
              <a:rPr lang="en-US" dirty="0" smtClean="0"/>
              <a:t>, Intel</a:t>
            </a:r>
            <a:r>
              <a:rPr lang="en-US" smtClean="0"/>
              <a:t>, Fujitsu, </a:t>
            </a:r>
            <a:r>
              <a:rPr lang="en-US" smtClean="0"/>
              <a:t>KDDI, ITRI, 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195263"/>
            <a:ext cx="461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dirty="0"/>
              <a:t>3GPP TSG RAN Meeting #65</a:t>
            </a:r>
          </a:p>
          <a:p>
            <a:pPr eaLnBrk="1" hangingPunct="1"/>
            <a:r>
              <a:rPr lang="en-US" dirty="0"/>
              <a:t>Edinburgh, Scotland, 9</a:t>
            </a:r>
            <a:r>
              <a:rPr lang="en-US" baseline="30000" dirty="0"/>
              <a:t>th</a:t>
            </a:r>
            <a:r>
              <a:rPr lang="en-US" dirty="0"/>
              <a:t> – 12</a:t>
            </a:r>
            <a:r>
              <a:rPr lang="en-US" baseline="30000" dirty="0"/>
              <a:t>th</a:t>
            </a:r>
            <a:r>
              <a:rPr lang="en-US" dirty="0"/>
              <a:t> September 2014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619180" y="188913"/>
            <a:ext cx="12009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en-GB" dirty="0" smtClean="0"/>
              <a:t>RP-141630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7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Start the following Rel-13 items at RAN#65</a:t>
            </a:r>
          </a:p>
          <a:p>
            <a:r>
              <a:rPr lang="en-US" dirty="0" smtClean="0"/>
              <a:t>Licensed Assisted Access</a:t>
            </a:r>
          </a:p>
          <a:p>
            <a:r>
              <a:rPr lang="en-US" dirty="0" smtClean="0"/>
              <a:t>Further MTC enhancements</a:t>
            </a:r>
          </a:p>
          <a:p>
            <a:r>
              <a:rPr lang="en-US" dirty="0" smtClean="0"/>
              <a:t>Enhanced-</a:t>
            </a:r>
            <a:r>
              <a:rPr lang="en-US" dirty="0" err="1" smtClean="0"/>
              <a:t>Beamforming</a:t>
            </a:r>
            <a:r>
              <a:rPr lang="en-US" dirty="0" smtClean="0"/>
              <a:t>/FD-MIMO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with the time budget listed on the </a:t>
            </a:r>
            <a:r>
              <a:rPr lang="en-US" smtClean="0"/>
              <a:t>next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85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RAN1 time budget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2803441"/>
              </p:ext>
            </p:extLst>
          </p:nvPr>
        </p:nvGraphicFramePr>
        <p:xfrm>
          <a:off x="457200" y="1600200"/>
          <a:ext cx="696693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1"/>
                <a:gridCol w="656677"/>
                <a:gridCol w="656677"/>
                <a:gridCol w="697952"/>
                <a:gridCol w="514351"/>
                <a:gridCol w="514351"/>
                <a:gridCol w="1028701"/>
                <a:gridCol w="514351"/>
                <a:gridCol w="514351"/>
                <a:gridCol w="84082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old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Q4/14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LAA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20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MIMO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12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MTC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16.5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10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11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12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7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7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1.5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14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2987223"/>
              </p:ext>
            </p:extLst>
          </p:nvPr>
        </p:nvGraphicFramePr>
        <p:xfrm>
          <a:off x="457200" y="4241800"/>
          <a:ext cx="739867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1"/>
                <a:gridCol w="540789"/>
                <a:gridCol w="832889"/>
                <a:gridCol w="697952"/>
                <a:gridCol w="656677"/>
                <a:gridCol w="656677"/>
                <a:gridCol w="697952"/>
                <a:gridCol w="514351"/>
                <a:gridCol w="514351"/>
                <a:gridCol w="1258339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Q4/14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LAA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20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MIMO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17</a:t>
                      </a:r>
                      <a:r>
                        <a:rPr lang="en-US" sz="1800" b="1" baseline="0" dirty="0" smtClean="0"/>
                        <a:t> </a:t>
                      </a:r>
                      <a:r>
                        <a:rPr lang="en-US" sz="1800" b="1" baseline="0" dirty="0" smtClean="0">
                          <a:solidFill>
                            <a:srgbClr val="FF0000"/>
                          </a:solidFill>
                        </a:rPr>
                        <a:t>(+5)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MTC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17.5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(+1)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8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10.5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11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11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11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3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b="1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b="1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65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RAN2 time budget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741906"/>
              </p:ext>
            </p:extLst>
          </p:nvPr>
        </p:nvGraphicFramePr>
        <p:xfrm>
          <a:off x="457200" y="1600200"/>
          <a:ext cx="696693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1"/>
                <a:gridCol w="656677"/>
                <a:gridCol w="656677"/>
                <a:gridCol w="697952"/>
                <a:gridCol w="514351"/>
                <a:gridCol w="514351"/>
                <a:gridCol w="1028701"/>
                <a:gridCol w="514351"/>
                <a:gridCol w="514351"/>
                <a:gridCol w="8408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Q4/14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LAA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5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MIMO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MTC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7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2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4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4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2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5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2581674"/>
              </p:ext>
            </p:extLst>
          </p:nvPr>
        </p:nvGraphicFramePr>
        <p:xfrm>
          <a:off x="457200" y="4114800"/>
          <a:ext cx="785007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1"/>
                <a:gridCol w="656677"/>
                <a:gridCol w="656677"/>
                <a:gridCol w="697952"/>
                <a:gridCol w="717002"/>
                <a:gridCol w="717002"/>
                <a:gridCol w="1028701"/>
                <a:gridCol w="514351"/>
                <a:gridCol w="514351"/>
                <a:gridCol w="1318664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Q4/14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LAA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5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MIMO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MTC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1.5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1.5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1.5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9.5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(+2.5)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2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3.5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3.5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1.5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2</a:t>
                      </a:r>
                      <a:endParaRPr lang="en-US" sz="1800" b="1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2</a:t>
                      </a:r>
                      <a:endParaRPr lang="en-US" sz="1800" b="1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173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RAN4 time budget (RF/RD Core)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827775"/>
              </p:ext>
            </p:extLst>
          </p:nvPr>
        </p:nvGraphicFramePr>
        <p:xfrm>
          <a:off x="228600" y="1600200"/>
          <a:ext cx="808661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1"/>
                <a:gridCol w="656677"/>
                <a:gridCol w="656677"/>
                <a:gridCol w="918614"/>
                <a:gridCol w="918614"/>
                <a:gridCol w="918614"/>
                <a:gridCol w="1028701"/>
                <a:gridCol w="514351"/>
                <a:gridCol w="514351"/>
                <a:gridCol w="931314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Q4/14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LAA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0.5/0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0.5/0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0.5/0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1.5/0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MIMO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-/-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MTC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1/1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1/1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1/1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1/1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4/4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1.5/1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1.5/1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1.5/1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1/1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5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4798784"/>
              </p:ext>
            </p:extLst>
          </p:nvPr>
        </p:nvGraphicFramePr>
        <p:xfrm>
          <a:off x="-125794" y="4114800"/>
          <a:ext cx="930416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1"/>
                <a:gridCol w="656677"/>
                <a:gridCol w="656677"/>
                <a:gridCol w="1091652"/>
                <a:gridCol w="1091652"/>
                <a:gridCol w="918614"/>
                <a:gridCol w="745577"/>
                <a:gridCol w="1091652"/>
                <a:gridCol w="1091652"/>
                <a:gridCol w="931314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Q4/14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LAA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0.5/0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0.5/0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0.5/0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1.5/0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MIMO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-/-</a:t>
                      </a:r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MTC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0.5/0.5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0.5/0.5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1/1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1/1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0.5/0.5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0.5/0.5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4/4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Sum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1/0.5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1/0.5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1.5/1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1/1</a:t>
                      </a:r>
                      <a:endParaRPr lang="en-US" sz="1800" b="1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0.5/0.5</a:t>
                      </a:r>
                      <a:endParaRPr lang="en-US" sz="1800" b="1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0.5/0.5</a:t>
                      </a:r>
                      <a:endParaRPr lang="en-US" sz="1800" b="1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b="1" dirty="0"/>
                    </a:p>
                  </a:txBody>
                  <a:tcPr marL="186257" marR="18625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235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Annex: Resulting time budget (RAN1)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6492303"/>
              </p:ext>
            </p:extLst>
          </p:nvPr>
        </p:nvGraphicFramePr>
        <p:xfrm>
          <a:off x="269409" y="1574983"/>
          <a:ext cx="8698193" cy="4774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4719"/>
                <a:gridCol w="738259"/>
                <a:gridCol w="790745"/>
                <a:gridCol w="790745"/>
                <a:gridCol w="790745"/>
                <a:gridCol w="790745"/>
                <a:gridCol w="790745"/>
                <a:gridCol w="790745"/>
                <a:gridCol w="790745"/>
              </a:tblGrid>
              <a:tr h="52862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Oct-14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Nov-14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Feb-15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Apr-15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May-15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Aug-15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Oct-15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Nov-15</a:t>
                      </a:r>
                      <a:endParaRPr lang="en-US" sz="1400" dirty="0"/>
                    </a:p>
                  </a:txBody>
                  <a:tcPr anchor="ctr"/>
                </a:tc>
              </a:tr>
              <a:tr h="528626">
                <a:tc>
                  <a:txBody>
                    <a:bodyPr/>
                    <a:lstStyle/>
                    <a:p>
                      <a:r>
                        <a:rPr lang="en-US" b="1" dirty="0" smtClean="0"/>
                        <a:t>D2D (R12</a:t>
                      </a:r>
                      <a:r>
                        <a:rPr lang="en-US" b="1" baseline="0" dirty="0" smtClean="0"/>
                        <a:t> exc.)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8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</a:tr>
              <a:tr h="545715">
                <a:tc>
                  <a:txBody>
                    <a:bodyPr/>
                    <a:lstStyle/>
                    <a:p>
                      <a:r>
                        <a:rPr lang="en-US" b="1" dirty="0" smtClean="0"/>
                        <a:t>Dual Conn.</a:t>
                      </a:r>
                      <a:r>
                        <a:rPr lang="en-US" b="1" baseline="0" dirty="0" smtClean="0"/>
                        <a:t> (R12 exc.)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1.5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</a:tr>
              <a:tr h="528626">
                <a:tc>
                  <a:txBody>
                    <a:bodyPr/>
                    <a:lstStyle/>
                    <a:p>
                      <a:r>
                        <a:rPr lang="en-US" b="1" dirty="0" smtClean="0"/>
                        <a:t>Indoor Positioning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</a:tr>
              <a:tr h="528626">
                <a:tc>
                  <a:txBody>
                    <a:bodyPr/>
                    <a:lstStyle/>
                    <a:p>
                      <a:r>
                        <a:rPr lang="en-US" b="1" dirty="0" smtClean="0"/>
                        <a:t>LAA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</a:tr>
              <a:tr h="528626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eMTC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</a:tr>
              <a:tr h="528626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3D BF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</a:tr>
              <a:tr h="528626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TEI 12 &amp; maintenance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</a:tr>
              <a:tr h="528626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TOTAL (26)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26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26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953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464</Words>
  <Application>Microsoft Office PowerPoint</Application>
  <PresentationFormat>On-screen Show (4:3)</PresentationFormat>
  <Paragraphs>289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Way forward on  RAN1-led WI/SIs for Rel-13</vt:lpstr>
      <vt:lpstr>Proposal</vt:lpstr>
      <vt:lpstr>RAN1 time budget</vt:lpstr>
      <vt:lpstr>RAN2 time budget</vt:lpstr>
      <vt:lpstr>RAN4 time budget (RF/RD Core)</vt:lpstr>
      <vt:lpstr>Annex: Resulting time budget (RAN1)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</dc:title>
  <dc:creator>Christian Hoymann</dc:creator>
  <cp:lastModifiedBy>Christian Hoymann</cp:lastModifiedBy>
  <cp:revision>52</cp:revision>
  <dcterms:created xsi:type="dcterms:W3CDTF">2014-09-10T09:20:11Z</dcterms:created>
  <dcterms:modified xsi:type="dcterms:W3CDTF">2014-09-11T10:41:16Z</dcterms:modified>
</cp:coreProperties>
</file>