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aveSubsetFonts="1">
  <p:sldMasterIdLst>
    <p:sldMasterId id="2147483648" r:id="rId1"/>
    <p:sldMasterId id="2147483649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3004800" cy="9753600"/>
  <p:notesSz cx="6858000" cy="9144000"/>
  <p:defaultTextStyle>
    <a:defPPr>
      <a:defRPr lang="zh-CN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228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4572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9144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44" y="-11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venir Roman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venir Roman" charset="0"/>
              </a:rPr>
              <a:t>Second level</a:t>
            </a:r>
          </a:p>
          <a:p>
            <a:pPr lvl="2"/>
            <a:r>
              <a:rPr lang="zh-CN" altLang="zh-CN" smtClean="0">
                <a:sym typeface="Avenir Roman" charset="0"/>
              </a:rPr>
              <a:t>Third level</a:t>
            </a:r>
          </a:p>
          <a:p>
            <a:pPr lvl="3"/>
            <a:r>
              <a:rPr lang="zh-CN" altLang="zh-CN" smtClean="0">
                <a:sym typeface="Avenir Roman" charset="0"/>
              </a:rPr>
              <a:t>Fourth level</a:t>
            </a:r>
          </a:p>
          <a:p>
            <a:pPr lvl="4"/>
            <a:r>
              <a:rPr lang="zh-CN" altLang="zh-CN" smtClean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185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7350" y="444500"/>
            <a:ext cx="2774950" cy="844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52500" y="444500"/>
            <a:ext cx="8172450" cy="844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525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952500" y="444500"/>
            <a:ext cx="11099800" cy="2159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952500" y="2603500"/>
            <a:ext cx="11099800" cy="62865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dirty="0" smtClean="0"/>
              <a:t>Consideration on </a:t>
            </a:r>
            <a:r>
              <a:rPr lang="zh-CN" altLang="zh-CN" sz="6000" dirty="0" smtClean="0"/>
              <a:t>MDT </a:t>
            </a:r>
            <a:r>
              <a:rPr lang="en-US" altLang="zh-CN" sz="6000" dirty="0" smtClean="0"/>
              <a:t>Further Enhancements</a:t>
            </a:r>
            <a:endParaRPr lang="zh-CN" altLang="zh-CN" sz="60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5762724"/>
            <a:ext cx="10464800" cy="11303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/>
              <a:t>CMCC</a:t>
            </a:r>
            <a:endParaRPr lang="zh-CN" altLang="zh-CN" sz="4400" dirty="0"/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10389790" y="700336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 smtClean="0">
                <a:ea typeface="MS PGothic" charset="0"/>
                <a:cs typeface="MS PGothic" charset="0"/>
              </a:rPr>
              <a:t>RP</a:t>
            </a:r>
            <a:r>
              <a:rPr lang="en-US" altLang="zh-CN" sz="2400" dirty="0" smtClean="0">
                <a:ea typeface="MS PGothic" charset="0"/>
                <a:cs typeface="MS PGothic" charset="0"/>
              </a:rPr>
              <a:t>-141261</a:t>
            </a:r>
            <a:endParaRPr lang="en-GB" altLang="zh-CN" sz="2400" dirty="0">
              <a:ea typeface="MS PGothic" charset="0"/>
              <a:cs typeface="MS PGothic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323850" y="401638"/>
            <a:ext cx="6466582" cy="131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TSG RAN meeting #</a:t>
            </a:r>
            <a:r>
              <a:rPr lang="en-GB" altLang="zh-CN" sz="2200" dirty="0" smtClean="0">
                <a:ea typeface="Batang" charset="0"/>
              </a:rPr>
              <a:t>6</a:t>
            </a:r>
            <a:r>
              <a:rPr lang="zh-CN" altLang="zh-CN" sz="2200" dirty="0">
                <a:ea typeface="Batang" charset="0"/>
              </a:rPr>
              <a:t>5</a:t>
            </a:r>
            <a:endParaRPr lang="en-GB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zh-CN" sz="2200" dirty="0" smtClean="0">
                <a:ea typeface="Batang" charset="0"/>
              </a:rPr>
              <a:t>Edinburgh, Scotland, 9-12 September, 2014</a:t>
            </a:r>
            <a:endParaRPr lang="en-US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Agenda Item:	</a:t>
            </a:r>
            <a:r>
              <a:rPr lang="en-US" altLang="zh-CN" sz="2200" dirty="0" smtClean="0">
                <a:ea typeface="Batang" charset="0"/>
              </a:rPr>
              <a:t>14.1.2</a:t>
            </a:r>
            <a:endParaRPr lang="en-US" altLang="ko-KR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Document for: Discussion</a:t>
            </a:r>
            <a:endParaRPr lang="en-GB" altLang="ja-JP" sz="2200" dirty="0">
              <a:ea typeface="Batang" charset="0"/>
            </a:endParaRP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1: Start the further enhancement of MDT (feMDT) WI in R13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2: feMDT should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focus on</a:t>
            </a:r>
            <a:r>
              <a:rPr lang="zh-CN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/>
              <a:t>MMTEL voice and video traffic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measurements </a:t>
            </a:r>
            <a:r>
              <a:rPr lang="zh-CN" altLang="zh-CN" dirty="0" smtClean="0"/>
              <a:t>collection</a:t>
            </a:r>
            <a:endParaRPr lang="zh-CN" altLang="zh-CN" dirty="0"/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3: feMDT should take SINR related measurements and measurements collection into consideration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Background(1/2)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Coming with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VoLTE </a:t>
            </a:r>
            <a:r>
              <a:rPr lang="zh-CN" dirty="0">
                <a:ea typeface="宋体" pitchFamily="2" charset="-122"/>
              </a:rPr>
              <a:t>（</a:t>
            </a:r>
            <a:r>
              <a:rPr lang="zh-CN" altLang="zh-CN" dirty="0"/>
              <a:t>MMTEL </a:t>
            </a:r>
            <a:r>
              <a:rPr lang="zh-CN" altLang="zh-CN" dirty="0" smtClean="0"/>
              <a:t>voice) </a:t>
            </a:r>
            <a:r>
              <a:rPr lang="zh-CN" altLang="zh-CN" dirty="0"/>
              <a:t>-&gt; one of the most basic service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SINR -&gt; basic criterion for network performance assessing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Background(2/2)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VoLTE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Deployment of VoLTE road map of most operators is this year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SINR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Be used  to detect coverage problems and access network performance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Motivation(1/3)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/>
              <a:t>The general motivation of MDT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Decrease the cost of drive testing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Avoid additional emission of CO2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/>
              <a:t>Extend time and space for drive testing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Motivation(2/3)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However current MDT</a:t>
            </a:r>
            <a:r>
              <a:rPr lang="zh-CN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still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zh-CN" dirty="0" smtClean="0"/>
              <a:t>cannot</a:t>
            </a:r>
            <a:r>
              <a:rPr lang="zh-CN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match</a:t>
            </a:r>
            <a:r>
              <a:rPr lang="zh-CN" altLang="zh-CN" dirty="0" smtClean="0"/>
              <a:t> </a:t>
            </a:r>
            <a:r>
              <a:rPr lang="zh-CN" altLang="zh-CN" dirty="0"/>
              <a:t>the requirement of LTE commercial deployment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VoLTE related measurement and corresponding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Lacking </a:t>
            </a:r>
            <a:r>
              <a:rPr lang="zh-CN" altLang="zh-CN" dirty="0" smtClean="0"/>
              <a:t>SINR</a:t>
            </a:r>
            <a:r>
              <a:rPr lang="en-US" altLang="zh-CN" dirty="0" smtClean="0"/>
              <a:t>-like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</a:t>
            </a:r>
            <a:r>
              <a:rPr lang="zh-CN" altLang="zh-CN" dirty="0" smtClean="0"/>
              <a:t> </a:t>
            </a:r>
            <a:r>
              <a:rPr lang="zh-CN" altLang="zh-CN" dirty="0"/>
              <a:t>and its collection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Motivation(3/3)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In order to tune MDT to the step of commercial LTE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We propose to start </a:t>
            </a:r>
            <a:r>
              <a:rPr lang="en-US" altLang="zh-CN" dirty="0" smtClean="0"/>
              <a:t>a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zh-CN" dirty="0" smtClean="0"/>
              <a:t>WI </a:t>
            </a:r>
            <a:r>
              <a:rPr lang="zh-CN" altLang="zh-CN" dirty="0"/>
              <a:t>for MDT further enhancement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Objective(1/2)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Specify </a:t>
            </a:r>
            <a:r>
              <a:rPr lang="en-US" altLang="zh-CN" dirty="0" smtClean="0"/>
              <a:t>MMTEL voice and video</a:t>
            </a:r>
            <a:r>
              <a:rPr lang="zh-CN" altLang="zh-CN" dirty="0" smtClean="0"/>
              <a:t> </a:t>
            </a:r>
            <a:r>
              <a:rPr lang="zh-CN" altLang="zh-CN" dirty="0"/>
              <a:t>related measurements and corresponding collection. E.g.,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assess performance: delay/jitter, packet loss rate (PDCP) 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shot problem: handover failure when VoLTEing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To figure out hotspot area for </a:t>
            </a:r>
            <a:r>
              <a:rPr lang="en-US" altLang="zh-CN" dirty="0" smtClean="0"/>
              <a:t>MMTEL</a:t>
            </a:r>
            <a:r>
              <a:rPr lang="zh-CN" altLang="en-US" dirty="0" smtClean="0"/>
              <a:t> </a:t>
            </a:r>
            <a:r>
              <a:rPr lang="en-US" altLang="zh-CN" dirty="0" smtClean="0"/>
              <a:t>voice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video</a:t>
            </a:r>
            <a:r>
              <a:rPr lang="zh-CN" altLang="zh-CN" dirty="0" smtClean="0"/>
              <a:t> </a:t>
            </a:r>
            <a:r>
              <a:rPr lang="zh-CN" altLang="zh-CN" dirty="0"/>
              <a:t>traffic</a:t>
            </a:r>
            <a:r>
              <a:rPr lang="zh-CN" altLang="zh-CN" dirty="0" smtClean="0"/>
              <a:t>:</a:t>
            </a:r>
            <a:r>
              <a:rPr lang="zh-CN" altLang="en-US" dirty="0" smtClean="0"/>
              <a:t> </a:t>
            </a:r>
            <a:r>
              <a:rPr lang="zh-CN" altLang="zh-CN" dirty="0" smtClean="0"/>
              <a:t>traffic </a:t>
            </a:r>
            <a:r>
              <a:rPr lang="zh-CN" altLang="zh-CN" dirty="0"/>
              <a:t>logging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Objective(2/2)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Specify </a:t>
            </a:r>
            <a:r>
              <a:rPr lang="zh-CN" altLang="zh-CN" dirty="0" smtClean="0"/>
              <a:t>SINR</a:t>
            </a:r>
            <a:r>
              <a:rPr lang="en-US" altLang="zh-CN" dirty="0" smtClean="0"/>
              <a:t>-like</a:t>
            </a:r>
            <a:r>
              <a:rPr lang="zh-CN" altLang="zh-CN" dirty="0" smtClean="0"/>
              <a:t> </a:t>
            </a:r>
            <a:r>
              <a:rPr lang="zh-CN" altLang="zh-CN" dirty="0"/>
              <a:t>measurement and collection</a:t>
            </a:r>
          </a:p>
          <a:p>
            <a:pPr marL="889000" lvl="1" indent="-444500">
              <a:buSzPct val="75000"/>
              <a:buFontTx/>
              <a:buChar char="•"/>
            </a:pPr>
            <a:r>
              <a:rPr lang="zh-CN" altLang="zh-CN" dirty="0"/>
              <a:t>I.E., UE based SINR measurement with sufficient </a:t>
            </a:r>
            <a:r>
              <a:rPr lang="zh-CN" altLang="zh-CN" dirty="0" smtClean="0"/>
              <a:t>accuracy</a:t>
            </a:r>
            <a:r>
              <a:rPr lang="zh-CN" altLang="en-US" dirty="0" smtClean="0"/>
              <a:t> </a:t>
            </a:r>
            <a:r>
              <a:rPr lang="en-US" altLang="zh-CN" dirty="0" smtClean="0"/>
              <a:t>or</a:t>
            </a:r>
            <a:r>
              <a:rPr lang="zh-CN" altLang="en-US" dirty="0" smtClean="0"/>
              <a:t> </a:t>
            </a:r>
            <a:r>
              <a:rPr lang="en-US" altLang="zh-CN" dirty="0" smtClean="0"/>
              <a:t>BLER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General principles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Introduction of solutions for further MDT improvements should be based on analysis of the applicability, usefulness and feasibility</a:t>
            </a:r>
          </a:p>
          <a:p>
            <a:pPr marL="341313" indent="-341313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Further, the following principles should be followed when developing the solutions for MDT enhancements: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Principles established for MDT, e.g. in TS 37.320, applies.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Duplication of the existing functionality should be avoided. 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Impact to end user experience and system performance needs to be kept acceptable</a:t>
            </a:r>
          </a:p>
          <a:p>
            <a:pPr marL="684213" lvl="1" indent="-342900" defTabSz="449263">
              <a:spcBef>
                <a:spcPts val="3200"/>
              </a:spcBef>
              <a:buSzPct val="75000"/>
              <a:buFontTx/>
              <a:buChar char="•"/>
            </a:pPr>
            <a:r>
              <a:rPr lang="zh-CN" altLang="zh-CN" sz="2700"/>
              <a:t>UE complexity and memory requirements for MDT support need to be carefully considered</a:t>
            </a:r>
            <a:endParaRPr lang="zh-CN" altLang="zh-CN"/>
          </a:p>
        </p:txBody>
      </p:sp>
    </p:spTree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397</Words>
  <Application>Microsoft Macintosh PowerPoint</Application>
  <PresentationFormat>自定义</PresentationFormat>
  <Paragraphs>47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Office 主题</vt:lpstr>
      <vt:lpstr>Consideration on MDT Further Enhancements</vt:lpstr>
      <vt:lpstr>Background(1/2)</vt:lpstr>
      <vt:lpstr>Background(2/2)</vt:lpstr>
      <vt:lpstr>Motivation(1/3)</vt:lpstr>
      <vt:lpstr>Motivation(2/3)</vt:lpstr>
      <vt:lpstr>Motivation(3/3)</vt:lpstr>
      <vt:lpstr>Objective(1/2)</vt:lpstr>
      <vt:lpstr>Objective(2/2)</vt:lpstr>
      <vt:lpstr>General principles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Continue MDT Study</dc:title>
  <dc:creator>Chen Zhuo</dc:creator>
  <cp:lastModifiedBy>NING YANG</cp:lastModifiedBy>
  <cp:revision>12</cp:revision>
  <dcterms:modified xsi:type="dcterms:W3CDTF">2014-08-29T10:09:17Z</dcterms:modified>
</cp:coreProperties>
</file>