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51" r:id="rId2"/>
  </p:sldMasterIdLst>
  <p:notesMasterIdLst>
    <p:notesMasterId r:id="rId12"/>
  </p:notesMasterIdLst>
  <p:handoutMasterIdLst>
    <p:handoutMasterId r:id="rId13"/>
  </p:handoutMasterIdLst>
  <p:sldIdLst>
    <p:sldId id="613" r:id="rId3"/>
    <p:sldId id="660" r:id="rId4"/>
    <p:sldId id="666" r:id="rId5"/>
    <p:sldId id="670" r:id="rId6"/>
    <p:sldId id="671" r:id="rId7"/>
    <p:sldId id="669" r:id="rId8"/>
    <p:sldId id="565" r:id="rId9"/>
    <p:sldId id="667" r:id="rId10"/>
    <p:sldId id="668" r:id="rId11"/>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141A"/>
    <a:srgbClr val="7F7F7F"/>
    <a:srgbClr val="008D95"/>
    <a:srgbClr val="FDF055"/>
    <a:srgbClr val="003B66"/>
    <a:srgbClr val="0B7279"/>
    <a:srgbClr val="8F297D"/>
    <a:srgbClr val="8F297C"/>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30" autoAdjust="0"/>
    <p:restoredTop sz="93924" autoAdjust="0"/>
  </p:normalViewPr>
  <p:slideViewPr>
    <p:cSldViewPr snapToGrid="0" snapToObjects="1">
      <p:cViewPr varScale="1">
        <p:scale>
          <a:sx n="92" d="100"/>
          <a:sy n="92" d="100"/>
        </p:scale>
        <p:origin x="726" y="90"/>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9/2/2014</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t>1</a:t>
            </a:fld>
            <a:endParaRPr lang="en-US" dirty="0"/>
          </a:p>
        </p:txBody>
      </p:sp>
    </p:spTree>
    <p:extLst>
      <p:ext uri="{BB962C8B-B14F-4D97-AF65-F5344CB8AC3E}">
        <p14:creationId xmlns:p14="http://schemas.microsoft.com/office/powerpoint/2010/main" val="737123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solidFill>
                  <a:prstClr val="black"/>
                </a:solidFill>
                <a:latin typeface="Calibri"/>
              </a:rPr>
              <a:pPr/>
              <a:t>7</a:t>
            </a:fld>
            <a:endParaRPr lang="en-US" dirty="0">
              <a:solidFill>
                <a:prstClr val="black"/>
              </a:solidFill>
              <a:latin typeface="Calibri"/>
            </a:endParaRPr>
          </a:p>
        </p:txBody>
      </p:sp>
    </p:spTree>
    <p:extLst>
      <p:ext uri="{BB962C8B-B14F-4D97-AF65-F5344CB8AC3E}">
        <p14:creationId xmlns:p14="http://schemas.microsoft.com/office/powerpoint/2010/main" val="1113897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smtClean="0">
                  <a:solidFill>
                    <a:schemeClr val="bg1"/>
                  </a:solidFill>
                  <a:latin typeface="Qualcomm Office Regular" pitchFamily="34" charset="0"/>
                </a:rPr>
                <a:t>Qualcomm is a trademark of Qualcomm Incorporated, registered in the United States and other countries. </a:t>
              </a:r>
              <a:br>
                <a:rPr lang="en-US" sz="1000" spc="10" baseline="0" dirty="0" smtClean="0">
                  <a:solidFill>
                    <a:schemeClr val="bg1"/>
                  </a:solidFill>
                  <a:latin typeface="Qualcomm Office Regular" pitchFamily="34" charset="0"/>
                </a:rPr>
              </a:br>
              <a:r>
                <a:rPr lang="en-US" sz="1000" spc="10"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10" baseline="0" dirty="0" smtClean="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smtClean="0">
                  <a:solidFill>
                    <a:srgbClr val="FFFFFF"/>
                  </a:solidFill>
                  <a:latin typeface="Qualcomm Office Bold" pitchFamily="34" charset="0"/>
                  <a:ea typeface="+mj-ea"/>
                  <a:cs typeface="Arial" pitchFamily="34" charset="0"/>
                </a:rPr>
                <a:t>Thank you</a:t>
              </a:r>
              <a:endParaRPr lang="en-US" sz="5400" kern="1200" baseline="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This will be the subtitle line here check it out</a:t>
            </a:r>
            <a:endParaRPr lang="en-US" dirty="0"/>
          </a:p>
        </p:txBody>
      </p:sp>
    </p:spTree>
    <p:extLst>
      <p:ext uri="{BB962C8B-B14F-4D97-AF65-F5344CB8AC3E}">
        <p14:creationId xmlns:p14="http://schemas.microsoft.com/office/powerpoint/2010/main" val="34874471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357614806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69843951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smtClean="0">
                  <a:solidFill>
                    <a:srgbClr val="FFFFFF"/>
                  </a:solidFill>
                  <a:cs typeface="Arial" pitchFamily="34" charset="0"/>
                </a:rPr>
                <a:t>For more information on Qualcomm, visit us at: </a:t>
              </a:r>
              <a:br>
                <a:rPr lang="en-US" sz="2000" dirty="0" smtClean="0">
                  <a:solidFill>
                    <a:srgbClr val="FFFFFF"/>
                  </a:solidFill>
                  <a:cs typeface="Arial" pitchFamily="34" charset="0"/>
                </a:rPr>
              </a:br>
              <a:r>
                <a:rPr lang="en-US" sz="2000" dirty="0" smtClean="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smtClean="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smtClean="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smtClean="0">
                  <a:solidFill>
                    <a:srgbClr val="FFFFFF"/>
                  </a:solidFill>
                  <a:latin typeface="Qualcomm Office Regular" pitchFamily="34" charset="0"/>
                </a:rPr>
                <a:t>QCT</a:t>
              </a:r>
              <a:r>
                <a:rPr sz="1000" spc="10" dirty="0" smtClean="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smtClean="0">
                  <a:solidFill>
                    <a:srgbClr val="FFFFFF"/>
                  </a:solidFill>
                  <a:latin typeface="Qualcomm Office Bold" pitchFamily="34" charset="0"/>
                  <a:ea typeface="+mj-ea"/>
                  <a:cs typeface="Arial" pitchFamily="34" charset="0"/>
                </a:rPr>
                <a:t>Thank you</a:t>
              </a:r>
              <a:endParaRPr lang="en-US" sz="540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smtClean="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This will be the subtitle line here check it out</a:t>
            </a:r>
            <a:endParaRPr lang="en-US" dirty="0"/>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marL="342900" lvl="1" indent="-342900" algn="l" defTabSz="914400" rtl="0" eaLnBrk="1" latinLnBrk="0" hangingPunct="1">
              <a:lnSpc>
                <a:spcPct val="95000"/>
              </a:lnSpc>
              <a:spcBef>
                <a:spcPct val="20000"/>
              </a:spcBef>
              <a:buFontTx/>
              <a:buBlip>
                <a:blip r:embed="rId2"/>
              </a:buBlip>
            </a:pPr>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6"/>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fld id="{0A607DED-8B1E-49A6-A07A-F6DE68304C82}" type="slidenum">
              <a:rPr lang="en-US" sz="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265176" y="1988094"/>
            <a:ext cx="7434720" cy="1138773"/>
          </a:xfrm>
        </p:spPr>
        <p:txBody>
          <a:bodyPr/>
          <a:lstStyle/>
          <a:p>
            <a:r>
              <a:rPr lang="en-US" sz="4000" dirty="0"/>
              <a:t>Motivation </a:t>
            </a:r>
            <a:r>
              <a:rPr lang="en-US" sz="4000" dirty="0" smtClean="0"/>
              <a:t>for new SI:  </a:t>
            </a:r>
            <a:r>
              <a:rPr lang="en-US" sz="4000" dirty="0"/>
              <a:t>E</a:t>
            </a:r>
            <a:r>
              <a:rPr lang="en-US" sz="4000" dirty="0" smtClean="0"/>
              <a:t>nhanced LTE D2D Proximity Services</a:t>
            </a:r>
            <a:endParaRPr lang="en-US" sz="4000" dirty="0"/>
          </a:p>
        </p:txBody>
      </p:sp>
      <p:sp>
        <p:nvSpPr>
          <p:cNvPr id="12" name="Subtitle 11"/>
          <p:cNvSpPr>
            <a:spLocks noGrp="1"/>
          </p:cNvSpPr>
          <p:nvPr>
            <p:ph type="subTitle" idx="1"/>
          </p:nvPr>
        </p:nvSpPr>
        <p:spPr>
          <a:xfrm>
            <a:off x="9998614" y="209508"/>
            <a:ext cx="2008840" cy="374461"/>
          </a:xfrm>
        </p:spPr>
        <p:txBody>
          <a:bodyPr/>
          <a:lstStyle/>
          <a:p>
            <a:pPr algn="r"/>
            <a:r>
              <a:rPr lang="en-US" sz="2000" b="1" dirty="0" smtClean="0"/>
              <a:t>RP-141253</a:t>
            </a:r>
            <a:endParaRPr lang="en-US" sz="2000" b="1" dirty="0" smtClean="0"/>
          </a:p>
        </p:txBody>
      </p:sp>
      <p:sp>
        <p:nvSpPr>
          <p:cNvPr id="4" name="Subtitle 11"/>
          <p:cNvSpPr txBox="1">
            <a:spLocks/>
          </p:cNvSpPr>
          <p:nvPr/>
        </p:nvSpPr>
        <p:spPr bwMode="gray">
          <a:xfrm>
            <a:off x="265175" y="209508"/>
            <a:ext cx="7434721" cy="97872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2"/>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2"/>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2"/>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dirty="0"/>
              <a:t>3GPP TSG RAN #65</a:t>
            </a:r>
          </a:p>
          <a:p>
            <a:r>
              <a:rPr lang="en-US" sz="1600" dirty="0"/>
              <a:t>September 9-12, 2014, Edinburgh, </a:t>
            </a:r>
            <a:r>
              <a:rPr lang="en-US" sz="1600" dirty="0" smtClean="0"/>
              <a:t>Great Britain</a:t>
            </a:r>
          </a:p>
          <a:p>
            <a:endParaRPr lang="en-US" sz="1600" dirty="0"/>
          </a:p>
          <a:p>
            <a:r>
              <a:rPr lang="en-US" sz="1600" dirty="0" smtClean="0"/>
              <a:t>Agenda Item  14.1.1</a:t>
            </a:r>
            <a:endParaRPr lang="en-US" sz="1600" dirty="0"/>
          </a:p>
        </p:txBody>
      </p:sp>
    </p:spTree>
    <p:extLst>
      <p:ext uri="{BB962C8B-B14F-4D97-AF65-F5344CB8AC3E}">
        <p14:creationId xmlns:p14="http://schemas.microsoft.com/office/powerpoint/2010/main" val="181939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8997" y="1684962"/>
            <a:ext cx="11430000" cy="4801314"/>
          </a:xfrm>
        </p:spPr>
        <p:txBody>
          <a:bodyPr/>
          <a:lstStyle/>
          <a:p>
            <a:pPr marL="342900" indent="-342900">
              <a:buFont typeface="Arial" panose="020B0604020202020204" pitchFamily="34" charset="0"/>
              <a:buChar char="•"/>
            </a:pPr>
            <a:r>
              <a:rPr lang="en-US" sz="2000" dirty="0"/>
              <a:t>Rel-12 </a:t>
            </a:r>
            <a:r>
              <a:rPr lang="en-US" sz="2000" dirty="0">
                <a:solidFill>
                  <a:srgbClr val="0000FF"/>
                </a:solidFill>
              </a:rPr>
              <a:t>RAN</a:t>
            </a:r>
            <a:r>
              <a:rPr lang="en-US" sz="2000" dirty="0"/>
              <a:t> WI on </a:t>
            </a:r>
            <a:r>
              <a:rPr lang="en-US" sz="2000" dirty="0">
                <a:solidFill>
                  <a:srgbClr val="0000FF"/>
                </a:solidFill>
              </a:rPr>
              <a:t>Proximity Services </a:t>
            </a:r>
            <a:r>
              <a:rPr lang="en-US" sz="2000" dirty="0"/>
              <a:t>opened in March 2014 covering</a:t>
            </a:r>
          </a:p>
          <a:p>
            <a:pPr lvl="2"/>
            <a:r>
              <a:rPr lang="en-US" sz="1600" dirty="0"/>
              <a:t>D2D discovery for in network </a:t>
            </a:r>
          </a:p>
          <a:p>
            <a:pPr lvl="2"/>
            <a:r>
              <a:rPr lang="en-US" sz="1600" dirty="0"/>
              <a:t>D2D  broadcast communication for both in network and out of network coverage</a:t>
            </a:r>
          </a:p>
          <a:p>
            <a:pPr lvl="2"/>
            <a:r>
              <a:rPr lang="en-US" sz="1600" dirty="0"/>
              <a:t>WI expected to complete December 2014</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Rel-13 </a:t>
            </a:r>
            <a:r>
              <a:rPr lang="en-US" sz="2000" dirty="0">
                <a:solidFill>
                  <a:srgbClr val="0000FF"/>
                </a:solidFill>
              </a:rPr>
              <a:t>SA2</a:t>
            </a:r>
            <a:r>
              <a:rPr lang="en-US" sz="2000" dirty="0" smtClean="0"/>
              <a:t> </a:t>
            </a:r>
            <a:r>
              <a:rPr lang="en-US" sz="2000" dirty="0"/>
              <a:t>WI on </a:t>
            </a:r>
            <a:r>
              <a:rPr lang="en-US" sz="2000" dirty="0">
                <a:solidFill>
                  <a:srgbClr val="0000FF"/>
                </a:solidFill>
              </a:rPr>
              <a:t>Enhanced Proximity Services </a:t>
            </a:r>
            <a:r>
              <a:rPr lang="en-US" sz="2000" dirty="0"/>
              <a:t>opened in June 2014</a:t>
            </a:r>
          </a:p>
          <a:p>
            <a:pPr lvl="2" hangingPunct="0"/>
            <a:r>
              <a:rPr lang="en-GB" sz="1600" dirty="0" smtClean="0"/>
              <a:t>ProSe </a:t>
            </a:r>
            <a:r>
              <a:rPr lang="en-GB" sz="1600" dirty="0"/>
              <a:t>Direct Discovery for Public Safety use;</a:t>
            </a:r>
            <a:endParaRPr lang="en-US" sz="1600" dirty="0"/>
          </a:p>
          <a:p>
            <a:pPr lvl="2" hangingPunct="0"/>
            <a:r>
              <a:rPr lang="en-GB" sz="1600" dirty="0"/>
              <a:t>Support for model B ProSe Direct Discovery for all use cases (i.e. open and restricted);</a:t>
            </a:r>
            <a:endParaRPr lang="en-US" sz="1600" dirty="0"/>
          </a:p>
          <a:p>
            <a:pPr lvl="2" hangingPunct="0"/>
            <a:r>
              <a:rPr lang="en-GB" sz="1600" dirty="0" smtClean="0"/>
              <a:t>Status </a:t>
            </a:r>
            <a:r>
              <a:rPr lang="en-GB" sz="1600" dirty="0"/>
              <a:t>determination and reporting, including location status, Presence status, Group </a:t>
            </a:r>
            <a:r>
              <a:rPr lang="en-GB" sz="1600" dirty="0" smtClean="0"/>
              <a:t>status</a:t>
            </a:r>
            <a:endParaRPr lang="en-US" sz="1600" dirty="0"/>
          </a:p>
          <a:p>
            <a:pPr lvl="2" hangingPunct="0"/>
            <a:r>
              <a:rPr lang="en-GB" sz="1600" dirty="0"/>
              <a:t>ProSe </a:t>
            </a:r>
            <a:r>
              <a:rPr lang="en-GB" sz="1600" dirty="0" smtClean="0"/>
              <a:t>UE-UE relays and UE-Network </a:t>
            </a:r>
            <a:r>
              <a:rPr lang="en-GB" sz="1600" dirty="0"/>
              <a:t>relays for Public Safety use; </a:t>
            </a:r>
            <a:endParaRPr lang="en-US" sz="1600" dirty="0"/>
          </a:p>
          <a:p>
            <a:pPr lvl="2" hangingPunct="0"/>
            <a:r>
              <a:rPr lang="en-GB" sz="1600" dirty="0" smtClean="0"/>
              <a:t>ProSe </a:t>
            </a:r>
            <a:r>
              <a:rPr lang="en-GB" sz="1600" dirty="0"/>
              <a:t>Direct Communication one-to-one for Public Safety use;</a:t>
            </a:r>
            <a:endParaRPr lang="en-US" sz="1600" dirty="0"/>
          </a:p>
          <a:p>
            <a:pPr lvl="2" hangingPunct="0"/>
            <a:r>
              <a:rPr lang="en-GB" sz="1600" dirty="0"/>
              <a:t>Requirements for service continuity and </a:t>
            </a:r>
            <a:r>
              <a:rPr lang="en-GB" sz="1600" dirty="0" err="1"/>
              <a:t>QoS</a:t>
            </a:r>
            <a:r>
              <a:rPr lang="en-GB" sz="1600" dirty="0"/>
              <a:t>/priority/pre-emption of ProSe Direct </a:t>
            </a:r>
            <a:r>
              <a:rPr lang="en-GB" sz="1600" dirty="0" smtClean="0"/>
              <a:t>Communication</a:t>
            </a:r>
            <a:endParaRPr lang="en-US" sz="1600" dirty="0"/>
          </a:p>
          <a:p>
            <a:pPr lvl="2"/>
            <a:r>
              <a:rPr lang="en-GB" sz="1600" dirty="0" smtClean="0"/>
              <a:t>Proximity </a:t>
            </a:r>
            <a:r>
              <a:rPr lang="en-GB" sz="1600" dirty="0"/>
              <a:t>estimation e.g. how near or how far a discovered UE is from the discovering UE. </a:t>
            </a:r>
            <a:endParaRPr lang="en-GB" sz="1600" dirty="0" smtClean="0"/>
          </a:p>
          <a:p>
            <a:pPr lvl="1">
              <a:buFont typeface="Arial" panose="020B0604020202020204" pitchFamily="34" charset="0"/>
              <a:buChar char="•"/>
            </a:pPr>
            <a:endParaRPr lang="en-US" dirty="0" smtClean="0"/>
          </a:p>
          <a:p>
            <a:pPr marL="342900" indent="-342900">
              <a:buFont typeface="Arial" pitchFamily="34" charset="0"/>
              <a:buChar char="•"/>
            </a:pPr>
            <a:r>
              <a:rPr lang="en-US" sz="2000" dirty="0" smtClean="0"/>
              <a:t>Rel-13 </a:t>
            </a:r>
            <a:r>
              <a:rPr lang="en-US" sz="2000" dirty="0">
                <a:solidFill>
                  <a:srgbClr val="0000FF"/>
                </a:solidFill>
              </a:rPr>
              <a:t>SA1</a:t>
            </a:r>
            <a:r>
              <a:rPr lang="en-US" sz="2000" dirty="0" smtClean="0"/>
              <a:t> </a:t>
            </a:r>
            <a:r>
              <a:rPr lang="en-US" sz="2000" dirty="0"/>
              <a:t>WI on </a:t>
            </a:r>
            <a:r>
              <a:rPr lang="en-US" sz="2000" dirty="0">
                <a:solidFill>
                  <a:srgbClr val="0000FF"/>
                </a:solidFill>
              </a:rPr>
              <a:t>Enhanced Proximity Services </a:t>
            </a:r>
            <a:r>
              <a:rPr lang="en-US" sz="2000" dirty="0" smtClean="0">
                <a:solidFill>
                  <a:srgbClr val="FF0000"/>
                </a:solidFill>
              </a:rPr>
              <a:t>completed</a:t>
            </a:r>
            <a:r>
              <a:rPr lang="en-US" sz="2000" dirty="0" smtClean="0"/>
              <a:t> </a:t>
            </a:r>
            <a:r>
              <a:rPr lang="en-US" sz="2000" dirty="0"/>
              <a:t>in </a:t>
            </a:r>
            <a:r>
              <a:rPr lang="en-US" sz="2000" dirty="0" smtClean="0"/>
              <a:t>Aug 2014</a:t>
            </a:r>
            <a:endParaRPr lang="en-US" sz="2000" dirty="0"/>
          </a:p>
        </p:txBody>
      </p:sp>
      <p:sp>
        <p:nvSpPr>
          <p:cNvPr id="3" name="Title 2"/>
          <p:cNvSpPr>
            <a:spLocks noGrp="1"/>
          </p:cNvSpPr>
          <p:nvPr>
            <p:ph type="title"/>
          </p:nvPr>
        </p:nvSpPr>
        <p:spPr>
          <a:xfrm>
            <a:off x="283464" y="736006"/>
            <a:ext cx="11430000" cy="509050"/>
          </a:xfrm>
        </p:spPr>
        <p:txBody>
          <a:bodyPr/>
          <a:lstStyle/>
          <a:p>
            <a:r>
              <a:rPr lang="en-US" dirty="0"/>
              <a:t>Background up to RAN #65</a:t>
            </a:r>
          </a:p>
        </p:txBody>
      </p:sp>
      <p:pic>
        <p:nvPicPr>
          <p:cNvPr id="23" name="Picture 22" descr="QUALCOMM_logo_black.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Tree>
    <p:extLst>
      <p:ext uri="{BB962C8B-B14F-4D97-AF65-F5344CB8AC3E}">
        <p14:creationId xmlns:p14="http://schemas.microsoft.com/office/powerpoint/2010/main" val="3286517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1004" y="1933395"/>
            <a:ext cx="11430000" cy="4301177"/>
          </a:xfrm>
        </p:spPr>
        <p:txBody>
          <a:bodyPr/>
          <a:lstStyle/>
          <a:p>
            <a:r>
              <a:rPr lang="en-US" dirty="0" smtClean="0"/>
              <a:t>Enhancements </a:t>
            </a:r>
            <a:r>
              <a:rPr lang="en-US" dirty="0"/>
              <a:t>for both discovery &amp; communication </a:t>
            </a:r>
            <a:endParaRPr lang="en-US" dirty="0" smtClean="0"/>
          </a:p>
          <a:p>
            <a:pPr lvl="1"/>
            <a:r>
              <a:rPr lang="en-US" dirty="0" smtClean="0"/>
              <a:t>To </a:t>
            </a:r>
            <a:r>
              <a:rPr lang="en-US" dirty="0"/>
              <a:t>meet all service requirements </a:t>
            </a:r>
            <a:r>
              <a:rPr lang="en-US" dirty="0" smtClean="0"/>
              <a:t>by </a:t>
            </a:r>
            <a:r>
              <a:rPr lang="en-US" dirty="0"/>
              <a:t>SA1 &amp; SA2, and those coming from Public Safety</a:t>
            </a:r>
          </a:p>
          <a:p>
            <a:pPr lvl="1"/>
            <a:r>
              <a:rPr lang="en-US" dirty="0"/>
              <a:t>Includes aspects from Rel-12 that were not completed as well as new features for Rel-13</a:t>
            </a:r>
          </a:p>
          <a:p>
            <a:endParaRPr lang="en-US" sz="2000" dirty="0" smtClean="0"/>
          </a:p>
          <a:p>
            <a:r>
              <a:rPr lang="en-US" dirty="0" smtClean="0"/>
              <a:t>Scope of proposed RAN study item</a:t>
            </a:r>
            <a:endParaRPr lang="en-US" dirty="0"/>
          </a:p>
          <a:p>
            <a:pPr marL="285750" indent="-285750">
              <a:buFont typeface="Arial" panose="020B0604020202020204" pitchFamily="34" charset="0"/>
              <a:buChar char="•"/>
            </a:pPr>
            <a:endParaRPr lang="en-US" sz="600" dirty="0"/>
          </a:p>
          <a:p>
            <a:pPr marL="800100" lvl="1">
              <a:buFont typeface="+mj-lt"/>
              <a:buAutoNum type="alphaLcParenR"/>
            </a:pPr>
            <a:r>
              <a:rPr lang="en-US" sz="1600" b="1" dirty="0">
                <a:solidFill>
                  <a:srgbClr val="0000FF"/>
                </a:solidFill>
              </a:rPr>
              <a:t>LTE direct discovery </a:t>
            </a:r>
            <a:r>
              <a:rPr lang="en-US" sz="1600" b="1" dirty="0">
                <a:solidFill>
                  <a:srgbClr val="FF0000"/>
                </a:solidFill>
              </a:rPr>
              <a:t>enhancements</a:t>
            </a:r>
            <a:r>
              <a:rPr lang="en-US" sz="1600" b="1" dirty="0">
                <a:solidFill>
                  <a:srgbClr val="0000FF"/>
                </a:solidFill>
              </a:rPr>
              <a:t> within network coverage </a:t>
            </a:r>
            <a:r>
              <a:rPr lang="en-US" sz="1600" dirty="0">
                <a:solidFill>
                  <a:srgbClr val="0000FF"/>
                </a:solidFill>
              </a:rPr>
              <a:t>=&gt; for PS and commercial</a:t>
            </a:r>
          </a:p>
          <a:p>
            <a:pPr marL="1657350" lvl="3">
              <a:buFont typeface="+mj-lt"/>
              <a:buAutoNum type="alphaLcParenR"/>
            </a:pPr>
            <a:endParaRPr lang="en-US" sz="800" b="1" dirty="0">
              <a:solidFill>
                <a:srgbClr val="0000FF"/>
              </a:solidFill>
            </a:endParaRPr>
          </a:p>
          <a:p>
            <a:pPr marL="800100" lvl="1">
              <a:buFont typeface="+mj-lt"/>
              <a:buAutoNum type="alphaLcParenR"/>
            </a:pPr>
            <a:r>
              <a:rPr lang="en-US" sz="1600" b="1" dirty="0">
                <a:solidFill>
                  <a:srgbClr val="0000FF"/>
                </a:solidFill>
              </a:rPr>
              <a:t>LTE direct communication </a:t>
            </a:r>
            <a:r>
              <a:rPr lang="en-US" sz="1600" b="1" dirty="0">
                <a:solidFill>
                  <a:srgbClr val="FF0000"/>
                </a:solidFill>
              </a:rPr>
              <a:t>enhancements</a:t>
            </a:r>
            <a:r>
              <a:rPr lang="en-US" sz="1600" b="1" dirty="0">
                <a:solidFill>
                  <a:srgbClr val="0000FF"/>
                </a:solidFill>
              </a:rPr>
              <a:t> within and outside network coverage </a:t>
            </a:r>
            <a:r>
              <a:rPr lang="en-US" sz="1600" dirty="0">
                <a:solidFill>
                  <a:srgbClr val="0000FF"/>
                </a:solidFill>
              </a:rPr>
              <a:t>=&gt; for PS</a:t>
            </a:r>
          </a:p>
          <a:p>
            <a:pPr marL="1657350" lvl="3">
              <a:buFont typeface="+mj-lt"/>
              <a:buAutoNum type="alphaLcParenR"/>
            </a:pPr>
            <a:endParaRPr lang="en-US" sz="800" b="1" dirty="0">
              <a:solidFill>
                <a:srgbClr val="0000FF"/>
              </a:solidFill>
            </a:endParaRPr>
          </a:p>
          <a:p>
            <a:pPr marL="800100" lvl="1">
              <a:buFont typeface="+mj-lt"/>
              <a:buAutoNum type="alphaLcParenR"/>
            </a:pPr>
            <a:r>
              <a:rPr lang="en-US" sz="1600" b="1" dirty="0">
                <a:solidFill>
                  <a:srgbClr val="0000FF"/>
                </a:solidFill>
              </a:rPr>
              <a:t>LTE direct discovery for</a:t>
            </a:r>
            <a:r>
              <a:rPr lang="en-US" sz="1600" dirty="0">
                <a:solidFill>
                  <a:srgbClr val="0000FF"/>
                </a:solidFill>
              </a:rPr>
              <a:t> </a:t>
            </a:r>
            <a:r>
              <a:rPr lang="en-US" sz="1600" b="1" dirty="0">
                <a:solidFill>
                  <a:srgbClr val="0000FF"/>
                </a:solidFill>
              </a:rPr>
              <a:t>outside network coverage </a:t>
            </a:r>
            <a:r>
              <a:rPr lang="en-US" sz="1600" dirty="0">
                <a:solidFill>
                  <a:srgbClr val="0000FF"/>
                </a:solidFill>
              </a:rPr>
              <a:t>=&gt; for </a:t>
            </a:r>
            <a:r>
              <a:rPr lang="en-US" sz="1600" dirty="0" smtClean="0">
                <a:solidFill>
                  <a:srgbClr val="0000FF"/>
                </a:solidFill>
              </a:rPr>
              <a:t>PS</a:t>
            </a:r>
          </a:p>
          <a:p>
            <a:pPr marL="800100" lvl="1">
              <a:buFont typeface="+mj-lt"/>
              <a:buAutoNum type="alphaLcParenR"/>
            </a:pPr>
            <a:endParaRPr lang="en-US" sz="1600" dirty="0">
              <a:solidFill>
                <a:srgbClr val="0000FF"/>
              </a:solidFill>
            </a:endParaRPr>
          </a:p>
          <a:p>
            <a:pPr lvl="0"/>
            <a:r>
              <a:rPr lang="en-US" dirty="0" smtClean="0"/>
              <a:t>Planned approval in RAN #66</a:t>
            </a:r>
            <a:endParaRPr lang="en-US" dirty="0"/>
          </a:p>
          <a:p>
            <a:pPr marL="400050">
              <a:buFont typeface="Arial" panose="020B0604020202020204" pitchFamily="34" charset="0"/>
              <a:buChar char="•"/>
            </a:pPr>
            <a:endParaRPr lang="en-US" dirty="0" smtClean="0">
              <a:solidFill>
                <a:srgbClr val="0000FF"/>
              </a:solidFill>
            </a:endParaRPr>
          </a:p>
        </p:txBody>
      </p:sp>
      <p:sp>
        <p:nvSpPr>
          <p:cNvPr id="6" name="Title 5"/>
          <p:cNvSpPr>
            <a:spLocks noGrp="1"/>
          </p:cNvSpPr>
          <p:nvPr>
            <p:ph type="title"/>
          </p:nvPr>
        </p:nvSpPr>
        <p:spPr/>
        <p:txBody>
          <a:bodyPr/>
          <a:lstStyle/>
          <a:p>
            <a:r>
              <a:rPr lang="en-US" dirty="0"/>
              <a:t>Proposed RAN Study Item (1/4)</a:t>
            </a:r>
          </a:p>
        </p:txBody>
      </p:sp>
      <p:sp>
        <p:nvSpPr>
          <p:cNvPr id="8" name="Text Placeholder 7"/>
          <p:cNvSpPr>
            <a:spLocks noGrp="1"/>
          </p:cNvSpPr>
          <p:nvPr>
            <p:ph type="body" idx="13"/>
          </p:nvPr>
        </p:nvSpPr>
        <p:spPr/>
        <p:txBody>
          <a:bodyPr/>
          <a:lstStyle/>
          <a:p>
            <a:r>
              <a:rPr lang="en-US" b="1" dirty="0"/>
              <a:t>LTE Device to Device </a:t>
            </a:r>
            <a:r>
              <a:rPr lang="en-US" b="1" dirty="0" smtClean="0"/>
              <a:t>Enhanced </a:t>
            </a:r>
            <a:r>
              <a:rPr lang="en-US" b="1" dirty="0"/>
              <a:t>Proximity Services</a:t>
            </a:r>
            <a:endParaRPr lang="en-US" dirty="0"/>
          </a:p>
        </p:txBody>
      </p:sp>
    </p:spTree>
    <p:extLst>
      <p:ext uri="{BB962C8B-B14F-4D97-AF65-F5344CB8AC3E}">
        <p14:creationId xmlns:p14="http://schemas.microsoft.com/office/powerpoint/2010/main" val="191217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7648" y="1933395"/>
            <a:ext cx="11351398" cy="986424"/>
          </a:xfrm>
        </p:spPr>
        <p:txBody>
          <a:bodyPr/>
          <a:lstStyle/>
          <a:p>
            <a:r>
              <a:rPr lang="en-US" sz="2000" dirty="0" smtClean="0"/>
              <a:t>Discovery</a:t>
            </a:r>
            <a:r>
              <a:rPr lang="en-US" sz="2000" dirty="0"/>
              <a:t>: out of </a:t>
            </a:r>
            <a:r>
              <a:rPr lang="en-US" sz="2000" dirty="0" smtClean="0"/>
              <a:t>coverage</a:t>
            </a:r>
            <a:endParaRPr lang="en-US" sz="2000" dirty="0"/>
          </a:p>
          <a:p>
            <a:pPr lvl="2"/>
            <a:endParaRPr lang="en-US" sz="1400" dirty="0" smtClean="0"/>
          </a:p>
          <a:p>
            <a:r>
              <a:rPr lang="en-US" sz="2000" dirty="0" smtClean="0"/>
              <a:t>Communication: unicast &amp; </a:t>
            </a:r>
            <a:r>
              <a:rPr lang="en-US" sz="2000" dirty="0" err="1" smtClean="0"/>
              <a:t>groupcast</a:t>
            </a:r>
            <a:r>
              <a:rPr lang="en-US" sz="2000" smtClean="0"/>
              <a:t> enhancements, </a:t>
            </a:r>
            <a:r>
              <a:rPr lang="en-US" sz="2000" dirty="0" smtClean="0"/>
              <a:t>NW to UE relay, UE to UE relay, service continuity, </a:t>
            </a:r>
            <a:r>
              <a:rPr lang="en-US" sz="2000" dirty="0" err="1" smtClean="0"/>
              <a:t>QoS</a:t>
            </a:r>
            <a:r>
              <a:rPr lang="en-US" sz="2000" dirty="0" smtClean="0"/>
              <a:t> </a:t>
            </a:r>
            <a:endParaRPr lang="en-US" sz="2000" dirty="0"/>
          </a:p>
        </p:txBody>
      </p:sp>
      <p:sp>
        <p:nvSpPr>
          <p:cNvPr id="4" name="Title 3"/>
          <p:cNvSpPr>
            <a:spLocks noGrp="1"/>
          </p:cNvSpPr>
          <p:nvPr>
            <p:ph type="title"/>
          </p:nvPr>
        </p:nvSpPr>
        <p:spPr/>
        <p:txBody>
          <a:bodyPr/>
          <a:lstStyle/>
          <a:p>
            <a:r>
              <a:rPr lang="en-US" dirty="0"/>
              <a:t>Proposed RAN Study Item (2/4)</a:t>
            </a:r>
          </a:p>
        </p:txBody>
      </p:sp>
      <p:sp>
        <p:nvSpPr>
          <p:cNvPr id="6" name="Text Placeholder 5"/>
          <p:cNvSpPr>
            <a:spLocks noGrp="1"/>
          </p:cNvSpPr>
          <p:nvPr>
            <p:ph type="body" idx="13"/>
          </p:nvPr>
        </p:nvSpPr>
        <p:spPr>
          <a:xfrm>
            <a:off x="283464" y="1426464"/>
            <a:ext cx="11430000" cy="350865"/>
          </a:xfrm>
        </p:spPr>
        <p:txBody>
          <a:bodyPr/>
          <a:lstStyle/>
          <a:p>
            <a:r>
              <a:rPr lang="en-US" dirty="0" smtClean="0"/>
              <a:t>Continue work on items remaining from the original Rel-12 SID</a:t>
            </a:r>
            <a:endParaRPr lang="en-US" dirty="0"/>
          </a:p>
        </p:txBody>
      </p:sp>
      <p:sp>
        <p:nvSpPr>
          <p:cNvPr id="7" name="Freeform 6"/>
          <p:cNvSpPr>
            <a:spLocks noEditPoints="1"/>
          </p:cNvSpPr>
          <p:nvPr/>
        </p:nvSpPr>
        <p:spPr bwMode="auto">
          <a:xfrm>
            <a:off x="8210895" y="5412839"/>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9" name="Group 8"/>
          <p:cNvGrpSpPr/>
          <p:nvPr/>
        </p:nvGrpSpPr>
        <p:grpSpPr>
          <a:xfrm>
            <a:off x="4869869" y="3442640"/>
            <a:ext cx="722954" cy="2363798"/>
            <a:chOff x="-2506208" y="1418924"/>
            <a:chExt cx="1570837" cy="4914424"/>
          </a:xfrm>
          <a:solidFill>
            <a:sysClr val="window" lastClr="FFFFFF">
              <a:lumMod val="65000"/>
            </a:sysClr>
          </a:solidFill>
        </p:grpSpPr>
        <p:sp>
          <p:nvSpPr>
            <p:cNvPr id="10" name="Freeform 8"/>
            <p:cNvSpPr>
              <a:spLocks noEditPoints="1"/>
            </p:cNvSpPr>
            <p:nvPr/>
          </p:nvSpPr>
          <p:spPr bwMode="auto">
            <a:xfrm>
              <a:off x="-2506208" y="1418924"/>
              <a:ext cx="1570837" cy="1208162"/>
            </a:xfrm>
            <a:custGeom>
              <a:avLst/>
              <a:gdLst>
                <a:gd name="T0" fmla="*/ 1911 w 2114"/>
                <a:gd name="T1" fmla="*/ 468 h 1934"/>
                <a:gd name="T2" fmla="*/ 1720 w 2114"/>
                <a:gd name="T3" fmla="*/ 168 h 1934"/>
                <a:gd name="T4" fmla="*/ 1612 w 2114"/>
                <a:gd name="T5" fmla="*/ 637 h 1934"/>
                <a:gd name="T6" fmla="*/ 1409 w 2114"/>
                <a:gd name="T7" fmla="*/ 0 h 1934"/>
                <a:gd name="T8" fmla="*/ 1302 w 2114"/>
                <a:gd name="T9" fmla="*/ 468 h 1934"/>
                <a:gd name="T10" fmla="*/ 1171 w 2114"/>
                <a:gd name="T11" fmla="*/ 72 h 1934"/>
                <a:gd name="T12" fmla="*/ 932 w 2114"/>
                <a:gd name="T13" fmla="*/ 480 h 1934"/>
                <a:gd name="T14" fmla="*/ 789 w 2114"/>
                <a:gd name="T15" fmla="*/ 96 h 1934"/>
                <a:gd name="T16" fmla="*/ 621 w 2114"/>
                <a:gd name="T17" fmla="*/ 649 h 1934"/>
                <a:gd name="T18" fmla="*/ 478 w 2114"/>
                <a:gd name="T19" fmla="*/ 264 h 1934"/>
                <a:gd name="T20" fmla="*/ 311 w 2114"/>
                <a:gd name="T21" fmla="*/ 817 h 1934"/>
                <a:gd name="T22" fmla="*/ 168 w 2114"/>
                <a:gd name="T23" fmla="*/ 384 h 1934"/>
                <a:gd name="T24" fmla="*/ 72 w 2114"/>
                <a:gd name="T25" fmla="*/ 1357 h 1934"/>
                <a:gd name="T26" fmla="*/ 311 w 2114"/>
                <a:gd name="T27" fmla="*/ 877 h 1934"/>
                <a:gd name="T28" fmla="*/ 526 w 2114"/>
                <a:gd name="T29" fmla="*/ 1177 h 1934"/>
                <a:gd name="T30" fmla="*/ 681 w 2114"/>
                <a:gd name="T31" fmla="*/ 1009 h 1934"/>
                <a:gd name="T32" fmla="*/ 932 w 2114"/>
                <a:gd name="T33" fmla="*/ 877 h 1934"/>
                <a:gd name="T34" fmla="*/ 1171 w 2114"/>
                <a:gd name="T35" fmla="*/ 877 h 1934"/>
                <a:gd name="T36" fmla="*/ 1433 w 2114"/>
                <a:gd name="T37" fmla="*/ 1009 h 1934"/>
                <a:gd name="T38" fmla="*/ 1589 w 2114"/>
                <a:gd name="T39" fmla="*/ 1177 h 1934"/>
                <a:gd name="T40" fmla="*/ 1804 w 2114"/>
                <a:gd name="T41" fmla="*/ 877 h 1934"/>
                <a:gd name="T42" fmla="*/ 2042 w 2114"/>
                <a:gd name="T43" fmla="*/ 1357 h 1934"/>
                <a:gd name="T44" fmla="*/ 203 w 2114"/>
                <a:gd name="T45" fmla="*/ 1357 h 1934"/>
                <a:gd name="T46" fmla="*/ 168 w 2114"/>
                <a:gd name="T47" fmla="*/ 877 h 1934"/>
                <a:gd name="T48" fmla="*/ 454 w 2114"/>
                <a:gd name="T49" fmla="*/ 1237 h 1934"/>
                <a:gd name="T50" fmla="*/ 514 w 2114"/>
                <a:gd name="T51" fmla="*/ 877 h 1934"/>
                <a:gd name="T52" fmla="*/ 478 w 2114"/>
                <a:gd name="T53" fmla="*/ 709 h 1934"/>
                <a:gd name="T54" fmla="*/ 526 w 2114"/>
                <a:gd name="T55" fmla="*/ 817 h 1934"/>
                <a:gd name="T56" fmla="*/ 812 w 2114"/>
                <a:gd name="T57" fmla="*/ 1009 h 1934"/>
                <a:gd name="T58" fmla="*/ 789 w 2114"/>
                <a:gd name="T59" fmla="*/ 877 h 1934"/>
                <a:gd name="T60" fmla="*/ 789 w 2114"/>
                <a:gd name="T61" fmla="*/ 817 h 1934"/>
                <a:gd name="T62" fmla="*/ 812 w 2114"/>
                <a:gd name="T63" fmla="*/ 649 h 1934"/>
                <a:gd name="T64" fmla="*/ 812 w 2114"/>
                <a:gd name="T65" fmla="*/ 649 h 1934"/>
                <a:gd name="T66" fmla="*/ 932 w 2114"/>
                <a:gd name="T67" fmla="*/ 709 h 1934"/>
                <a:gd name="T68" fmla="*/ 836 w 2114"/>
                <a:gd name="T69" fmla="*/ 541 h 1934"/>
                <a:gd name="T70" fmla="*/ 1326 w 2114"/>
                <a:gd name="T71" fmla="*/ 541 h 1934"/>
                <a:gd name="T72" fmla="*/ 1290 w 2114"/>
                <a:gd name="T73" fmla="*/ 709 h 1934"/>
                <a:gd name="T74" fmla="*/ 1290 w 2114"/>
                <a:gd name="T75" fmla="*/ 709 h 1934"/>
                <a:gd name="T76" fmla="*/ 1278 w 2114"/>
                <a:gd name="T77" fmla="*/ 709 h 1934"/>
                <a:gd name="T78" fmla="*/ 1171 w 2114"/>
                <a:gd name="T79" fmla="*/ 541 h 1934"/>
                <a:gd name="T80" fmla="*/ 1290 w 2114"/>
                <a:gd name="T81" fmla="*/ 1009 h 1934"/>
                <a:gd name="T82" fmla="*/ 1409 w 2114"/>
                <a:gd name="T83" fmla="*/ 1009 h 1934"/>
                <a:gd name="T84" fmla="*/ 1636 w 2114"/>
                <a:gd name="T85" fmla="*/ 817 h 1934"/>
                <a:gd name="T86" fmla="*/ 1493 w 2114"/>
                <a:gd name="T87" fmla="*/ 817 h 1934"/>
                <a:gd name="T88" fmla="*/ 1660 w 2114"/>
                <a:gd name="T89" fmla="*/ 1237 h 1934"/>
                <a:gd name="T90" fmla="*/ 1636 w 2114"/>
                <a:gd name="T91" fmla="*/ 1141 h 1934"/>
                <a:gd name="T92" fmla="*/ 1911 w 2114"/>
                <a:gd name="T93" fmla="*/ 1357 h 1934"/>
                <a:gd name="T94" fmla="*/ 2030 w 2114"/>
                <a:gd name="T95" fmla="*/ 1357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14" h="1934">
                  <a:moveTo>
                    <a:pt x="2030" y="348"/>
                  </a:moveTo>
                  <a:cubicBezTo>
                    <a:pt x="1983" y="348"/>
                    <a:pt x="1947" y="360"/>
                    <a:pt x="1947" y="384"/>
                  </a:cubicBezTo>
                  <a:cubicBezTo>
                    <a:pt x="1947" y="432"/>
                    <a:pt x="1947" y="432"/>
                    <a:pt x="1947" y="432"/>
                  </a:cubicBezTo>
                  <a:cubicBezTo>
                    <a:pt x="1923" y="444"/>
                    <a:pt x="1911" y="456"/>
                    <a:pt x="1911" y="468"/>
                  </a:cubicBezTo>
                  <a:cubicBezTo>
                    <a:pt x="1911" y="817"/>
                    <a:pt x="1911" y="817"/>
                    <a:pt x="1911" y="817"/>
                  </a:cubicBezTo>
                  <a:cubicBezTo>
                    <a:pt x="1804" y="817"/>
                    <a:pt x="1804" y="817"/>
                    <a:pt x="1804" y="817"/>
                  </a:cubicBezTo>
                  <a:cubicBezTo>
                    <a:pt x="1804" y="204"/>
                    <a:pt x="1804" y="204"/>
                    <a:pt x="1804" y="204"/>
                  </a:cubicBezTo>
                  <a:cubicBezTo>
                    <a:pt x="1804" y="192"/>
                    <a:pt x="1768" y="168"/>
                    <a:pt x="1720" y="168"/>
                  </a:cubicBezTo>
                  <a:cubicBezTo>
                    <a:pt x="1672" y="168"/>
                    <a:pt x="1636" y="192"/>
                    <a:pt x="1636" y="204"/>
                  </a:cubicBezTo>
                  <a:cubicBezTo>
                    <a:pt x="1636" y="264"/>
                    <a:pt x="1636" y="264"/>
                    <a:pt x="1636" y="264"/>
                  </a:cubicBezTo>
                  <a:cubicBezTo>
                    <a:pt x="1624" y="264"/>
                    <a:pt x="1612" y="288"/>
                    <a:pt x="1612" y="300"/>
                  </a:cubicBezTo>
                  <a:cubicBezTo>
                    <a:pt x="1612" y="637"/>
                    <a:pt x="1612" y="637"/>
                    <a:pt x="1612" y="637"/>
                  </a:cubicBezTo>
                  <a:cubicBezTo>
                    <a:pt x="1612" y="649"/>
                    <a:pt x="1612" y="649"/>
                    <a:pt x="1612" y="649"/>
                  </a:cubicBezTo>
                  <a:cubicBezTo>
                    <a:pt x="1493" y="649"/>
                    <a:pt x="1493" y="649"/>
                    <a:pt x="1493" y="649"/>
                  </a:cubicBezTo>
                  <a:cubicBezTo>
                    <a:pt x="1493" y="36"/>
                    <a:pt x="1493" y="36"/>
                    <a:pt x="1493" y="36"/>
                  </a:cubicBezTo>
                  <a:cubicBezTo>
                    <a:pt x="1493" y="24"/>
                    <a:pt x="1457" y="0"/>
                    <a:pt x="1409" y="0"/>
                  </a:cubicBezTo>
                  <a:cubicBezTo>
                    <a:pt x="1362" y="0"/>
                    <a:pt x="1326" y="24"/>
                    <a:pt x="1326" y="36"/>
                  </a:cubicBezTo>
                  <a:cubicBezTo>
                    <a:pt x="1326" y="96"/>
                    <a:pt x="1326" y="96"/>
                    <a:pt x="1326" y="96"/>
                  </a:cubicBezTo>
                  <a:cubicBezTo>
                    <a:pt x="1314" y="96"/>
                    <a:pt x="1302" y="108"/>
                    <a:pt x="1302" y="132"/>
                  </a:cubicBezTo>
                  <a:cubicBezTo>
                    <a:pt x="1302" y="468"/>
                    <a:pt x="1302" y="468"/>
                    <a:pt x="1302" y="468"/>
                  </a:cubicBezTo>
                  <a:cubicBezTo>
                    <a:pt x="1302" y="480"/>
                    <a:pt x="1302" y="480"/>
                    <a:pt x="1302" y="480"/>
                  </a:cubicBezTo>
                  <a:cubicBezTo>
                    <a:pt x="1171" y="480"/>
                    <a:pt x="1171" y="480"/>
                    <a:pt x="1171" y="480"/>
                  </a:cubicBezTo>
                  <a:cubicBezTo>
                    <a:pt x="1171" y="84"/>
                    <a:pt x="1171" y="84"/>
                    <a:pt x="1171" y="84"/>
                  </a:cubicBezTo>
                  <a:cubicBezTo>
                    <a:pt x="1171" y="84"/>
                    <a:pt x="1171" y="84"/>
                    <a:pt x="1171" y="72"/>
                  </a:cubicBezTo>
                  <a:cubicBezTo>
                    <a:pt x="1171" y="12"/>
                    <a:pt x="1123" y="0"/>
                    <a:pt x="1051" y="0"/>
                  </a:cubicBezTo>
                  <a:cubicBezTo>
                    <a:pt x="992" y="0"/>
                    <a:pt x="944" y="12"/>
                    <a:pt x="932" y="72"/>
                  </a:cubicBezTo>
                  <a:cubicBezTo>
                    <a:pt x="932" y="84"/>
                    <a:pt x="932" y="84"/>
                    <a:pt x="932" y="84"/>
                  </a:cubicBezTo>
                  <a:cubicBezTo>
                    <a:pt x="932" y="480"/>
                    <a:pt x="932" y="480"/>
                    <a:pt x="932" y="480"/>
                  </a:cubicBezTo>
                  <a:cubicBezTo>
                    <a:pt x="812" y="480"/>
                    <a:pt x="812" y="480"/>
                    <a:pt x="812" y="480"/>
                  </a:cubicBezTo>
                  <a:cubicBezTo>
                    <a:pt x="812" y="468"/>
                    <a:pt x="812" y="468"/>
                    <a:pt x="812" y="468"/>
                  </a:cubicBezTo>
                  <a:cubicBezTo>
                    <a:pt x="812" y="132"/>
                    <a:pt x="812" y="132"/>
                    <a:pt x="812" y="132"/>
                  </a:cubicBezTo>
                  <a:cubicBezTo>
                    <a:pt x="812" y="108"/>
                    <a:pt x="800" y="96"/>
                    <a:pt x="789" y="96"/>
                  </a:cubicBezTo>
                  <a:cubicBezTo>
                    <a:pt x="789" y="36"/>
                    <a:pt x="789" y="36"/>
                    <a:pt x="789" y="36"/>
                  </a:cubicBezTo>
                  <a:cubicBezTo>
                    <a:pt x="789" y="24"/>
                    <a:pt x="741" y="0"/>
                    <a:pt x="705" y="0"/>
                  </a:cubicBezTo>
                  <a:cubicBezTo>
                    <a:pt x="657" y="0"/>
                    <a:pt x="621" y="24"/>
                    <a:pt x="621" y="36"/>
                  </a:cubicBezTo>
                  <a:cubicBezTo>
                    <a:pt x="621" y="649"/>
                    <a:pt x="621" y="649"/>
                    <a:pt x="621" y="649"/>
                  </a:cubicBezTo>
                  <a:cubicBezTo>
                    <a:pt x="502" y="649"/>
                    <a:pt x="502" y="649"/>
                    <a:pt x="502" y="649"/>
                  </a:cubicBezTo>
                  <a:cubicBezTo>
                    <a:pt x="502" y="649"/>
                    <a:pt x="502" y="649"/>
                    <a:pt x="502" y="637"/>
                  </a:cubicBezTo>
                  <a:cubicBezTo>
                    <a:pt x="502" y="300"/>
                    <a:pt x="502" y="300"/>
                    <a:pt x="502" y="300"/>
                  </a:cubicBezTo>
                  <a:cubicBezTo>
                    <a:pt x="502" y="288"/>
                    <a:pt x="490" y="264"/>
                    <a:pt x="478" y="264"/>
                  </a:cubicBezTo>
                  <a:cubicBezTo>
                    <a:pt x="478" y="204"/>
                    <a:pt x="478" y="204"/>
                    <a:pt x="478" y="204"/>
                  </a:cubicBezTo>
                  <a:cubicBezTo>
                    <a:pt x="478" y="192"/>
                    <a:pt x="442" y="168"/>
                    <a:pt x="394" y="168"/>
                  </a:cubicBezTo>
                  <a:cubicBezTo>
                    <a:pt x="347" y="168"/>
                    <a:pt x="311" y="192"/>
                    <a:pt x="311" y="204"/>
                  </a:cubicBezTo>
                  <a:cubicBezTo>
                    <a:pt x="311" y="817"/>
                    <a:pt x="311" y="817"/>
                    <a:pt x="311" y="817"/>
                  </a:cubicBezTo>
                  <a:cubicBezTo>
                    <a:pt x="192" y="817"/>
                    <a:pt x="192" y="817"/>
                    <a:pt x="192" y="817"/>
                  </a:cubicBezTo>
                  <a:cubicBezTo>
                    <a:pt x="192" y="468"/>
                    <a:pt x="192" y="468"/>
                    <a:pt x="192" y="468"/>
                  </a:cubicBezTo>
                  <a:cubicBezTo>
                    <a:pt x="192" y="456"/>
                    <a:pt x="180" y="444"/>
                    <a:pt x="168" y="432"/>
                  </a:cubicBezTo>
                  <a:cubicBezTo>
                    <a:pt x="168" y="384"/>
                    <a:pt x="168" y="384"/>
                    <a:pt x="168" y="384"/>
                  </a:cubicBezTo>
                  <a:cubicBezTo>
                    <a:pt x="168" y="360"/>
                    <a:pt x="132" y="348"/>
                    <a:pt x="84" y="348"/>
                  </a:cubicBezTo>
                  <a:cubicBezTo>
                    <a:pt x="36" y="348"/>
                    <a:pt x="0" y="360"/>
                    <a:pt x="0" y="384"/>
                  </a:cubicBezTo>
                  <a:cubicBezTo>
                    <a:pt x="0" y="1321"/>
                    <a:pt x="0" y="1321"/>
                    <a:pt x="0" y="1321"/>
                  </a:cubicBezTo>
                  <a:cubicBezTo>
                    <a:pt x="0" y="1333"/>
                    <a:pt x="36" y="1345"/>
                    <a:pt x="72" y="1357"/>
                  </a:cubicBezTo>
                  <a:cubicBezTo>
                    <a:pt x="72" y="1393"/>
                    <a:pt x="96" y="1429"/>
                    <a:pt x="144" y="1429"/>
                  </a:cubicBezTo>
                  <a:cubicBezTo>
                    <a:pt x="192" y="1429"/>
                    <a:pt x="227" y="1393"/>
                    <a:pt x="227" y="1357"/>
                  </a:cubicBezTo>
                  <a:cubicBezTo>
                    <a:pt x="227" y="877"/>
                    <a:pt x="227" y="877"/>
                    <a:pt x="227" y="877"/>
                  </a:cubicBezTo>
                  <a:cubicBezTo>
                    <a:pt x="311" y="877"/>
                    <a:pt x="311" y="877"/>
                    <a:pt x="311" y="877"/>
                  </a:cubicBezTo>
                  <a:cubicBezTo>
                    <a:pt x="311" y="1141"/>
                    <a:pt x="311" y="1141"/>
                    <a:pt x="311" y="1141"/>
                  </a:cubicBezTo>
                  <a:cubicBezTo>
                    <a:pt x="311" y="1165"/>
                    <a:pt x="335" y="1177"/>
                    <a:pt x="371" y="1177"/>
                  </a:cubicBezTo>
                  <a:cubicBezTo>
                    <a:pt x="371" y="1225"/>
                    <a:pt x="406" y="1261"/>
                    <a:pt x="454" y="1261"/>
                  </a:cubicBezTo>
                  <a:cubicBezTo>
                    <a:pt x="490" y="1261"/>
                    <a:pt x="526" y="1225"/>
                    <a:pt x="526" y="1177"/>
                  </a:cubicBezTo>
                  <a:cubicBezTo>
                    <a:pt x="526" y="877"/>
                    <a:pt x="526" y="877"/>
                    <a:pt x="526" y="877"/>
                  </a:cubicBezTo>
                  <a:cubicBezTo>
                    <a:pt x="621" y="877"/>
                    <a:pt x="621" y="877"/>
                    <a:pt x="621" y="877"/>
                  </a:cubicBezTo>
                  <a:cubicBezTo>
                    <a:pt x="621" y="973"/>
                    <a:pt x="621" y="973"/>
                    <a:pt x="621" y="973"/>
                  </a:cubicBezTo>
                  <a:cubicBezTo>
                    <a:pt x="621" y="997"/>
                    <a:pt x="645" y="1009"/>
                    <a:pt x="681" y="1009"/>
                  </a:cubicBezTo>
                  <a:cubicBezTo>
                    <a:pt x="681" y="1057"/>
                    <a:pt x="717" y="1093"/>
                    <a:pt x="765" y="1093"/>
                  </a:cubicBezTo>
                  <a:cubicBezTo>
                    <a:pt x="800" y="1093"/>
                    <a:pt x="836" y="1057"/>
                    <a:pt x="836" y="1009"/>
                  </a:cubicBezTo>
                  <a:cubicBezTo>
                    <a:pt x="836" y="877"/>
                    <a:pt x="836" y="877"/>
                    <a:pt x="836" y="877"/>
                  </a:cubicBezTo>
                  <a:cubicBezTo>
                    <a:pt x="932" y="877"/>
                    <a:pt x="932" y="877"/>
                    <a:pt x="932" y="877"/>
                  </a:cubicBezTo>
                  <a:cubicBezTo>
                    <a:pt x="932" y="1934"/>
                    <a:pt x="932" y="1934"/>
                    <a:pt x="932" y="1934"/>
                  </a:cubicBezTo>
                  <a:cubicBezTo>
                    <a:pt x="980" y="1934"/>
                    <a:pt x="1015" y="1934"/>
                    <a:pt x="1051" y="1934"/>
                  </a:cubicBezTo>
                  <a:cubicBezTo>
                    <a:pt x="1099" y="1934"/>
                    <a:pt x="1135" y="1934"/>
                    <a:pt x="1171" y="1934"/>
                  </a:cubicBezTo>
                  <a:cubicBezTo>
                    <a:pt x="1171" y="877"/>
                    <a:pt x="1171" y="877"/>
                    <a:pt x="1171" y="877"/>
                  </a:cubicBezTo>
                  <a:cubicBezTo>
                    <a:pt x="1278" y="877"/>
                    <a:pt x="1278" y="877"/>
                    <a:pt x="1278" y="877"/>
                  </a:cubicBezTo>
                  <a:cubicBezTo>
                    <a:pt x="1278" y="1009"/>
                    <a:pt x="1278" y="1009"/>
                    <a:pt x="1278" y="1009"/>
                  </a:cubicBezTo>
                  <a:cubicBezTo>
                    <a:pt x="1278" y="1057"/>
                    <a:pt x="1314" y="1093"/>
                    <a:pt x="1350" y="1093"/>
                  </a:cubicBezTo>
                  <a:cubicBezTo>
                    <a:pt x="1397" y="1093"/>
                    <a:pt x="1433" y="1057"/>
                    <a:pt x="1433" y="1009"/>
                  </a:cubicBezTo>
                  <a:cubicBezTo>
                    <a:pt x="1469" y="1009"/>
                    <a:pt x="1493" y="997"/>
                    <a:pt x="1493" y="973"/>
                  </a:cubicBezTo>
                  <a:cubicBezTo>
                    <a:pt x="1493" y="877"/>
                    <a:pt x="1493" y="877"/>
                    <a:pt x="1493" y="877"/>
                  </a:cubicBezTo>
                  <a:cubicBezTo>
                    <a:pt x="1589" y="877"/>
                    <a:pt x="1589" y="877"/>
                    <a:pt x="1589" y="877"/>
                  </a:cubicBezTo>
                  <a:cubicBezTo>
                    <a:pt x="1589" y="1177"/>
                    <a:pt x="1589" y="1177"/>
                    <a:pt x="1589" y="1177"/>
                  </a:cubicBezTo>
                  <a:cubicBezTo>
                    <a:pt x="1589" y="1225"/>
                    <a:pt x="1612" y="1261"/>
                    <a:pt x="1660" y="1261"/>
                  </a:cubicBezTo>
                  <a:cubicBezTo>
                    <a:pt x="1708" y="1261"/>
                    <a:pt x="1744" y="1225"/>
                    <a:pt x="1744" y="1177"/>
                  </a:cubicBezTo>
                  <a:cubicBezTo>
                    <a:pt x="1780" y="1177"/>
                    <a:pt x="1804" y="1165"/>
                    <a:pt x="1804" y="1141"/>
                  </a:cubicBezTo>
                  <a:cubicBezTo>
                    <a:pt x="1804" y="877"/>
                    <a:pt x="1804" y="877"/>
                    <a:pt x="1804" y="877"/>
                  </a:cubicBezTo>
                  <a:cubicBezTo>
                    <a:pt x="1887" y="877"/>
                    <a:pt x="1887" y="877"/>
                    <a:pt x="1887" y="877"/>
                  </a:cubicBezTo>
                  <a:cubicBezTo>
                    <a:pt x="1887" y="1357"/>
                    <a:pt x="1887" y="1357"/>
                    <a:pt x="1887" y="1357"/>
                  </a:cubicBezTo>
                  <a:cubicBezTo>
                    <a:pt x="1887" y="1393"/>
                    <a:pt x="1923" y="1429"/>
                    <a:pt x="1971" y="1429"/>
                  </a:cubicBezTo>
                  <a:cubicBezTo>
                    <a:pt x="2007" y="1429"/>
                    <a:pt x="2042" y="1393"/>
                    <a:pt x="2042" y="1357"/>
                  </a:cubicBezTo>
                  <a:cubicBezTo>
                    <a:pt x="2078" y="1345"/>
                    <a:pt x="2114" y="1333"/>
                    <a:pt x="2114" y="1321"/>
                  </a:cubicBezTo>
                  <a:cubicBezTo>
                    <a:pt x="2114" y="384"/>
                    <a:pt x="2114" y="384"/>
                    <a:pt x="2114" y="384"/>
                  </a:cubicBezTo>
                  <a:cubicBezTo>
                    <a:pt x="2114" y="360"/>
                    <a:pt x="2066" y="348"/>
                    <a:pt x="2030" y="348"/>
                  </a:cubicBezTo>
                  <a:close/>
                  <a:moveTo>
                    <a:pt x="203" y="1357"/>
                  </a:moveTo>
                  <a:cubicBezTo>
                    <a:pt x="203" y="1381"/>
                    <a:pt x="180" y="1417"/>
                    <a:pt x="144" y="1417"/>
                  </a:cubicBezTo>
                  <a:cubicBezTo>
                    <a:pt x="108" y="1417"/>
                    <a:pt x="84" y="1381"/>
                    <a:pt x="84" y="1357"/>
                  </a:cubicBezTo>
                  <a:cubicBezTo>
                    <a:pt x="132" y="1357"/>
                    <a:pt x="168" y="1333"/>
                    <a:pt x="168" y="1321"/>
                  </a:cubicBezTo>
                  <a:cubicBezTo>
                    <a:pt x="168" y="877"/>
                    <a:pt x="168" y="877"/>
                    <a:pt x="168" y="877"/>
                  </a:cubicBezTo>
                  <a:cubicBezTo>
                    <a:pt x="203" y="877"/>
                    <a:pt x="203" y="877"/>
                    <a:pt x="203" y="877"/>
                  </a:cubicBezTo>
                  <a:lnTo>
                    <a:pt x="203" y="1357"/>
                  </a:lnTo>
                  <a:close/>
                  <a:moveTo>
                    <a:pt x="514" y="1177"/>
                  </a:moveTo>
                  <a:cubicBezTo>
                    <a:pt x="514" y="1213"/>
                    <a:pt x="478" y="1237"/>
                    <a:pt x="454" y="1237"/>
                  </a:cubicBezTo>
                  <a:cubicBezTo>
                    <a:pt x="418" y="1237"/>
                    <a:pt x="394" y="1213"/>
                    <a:pt x="394" y="1189"/>
                  </a:cubicBezTo>
                  <a:cubicBezTo>
                    <a:pt x="442" y="1189"/>
                    <a:pt x="478" y="1165"/>
                    <a:pt x="478" y="1141"/>
                  </a:cubicBezTo>
                  <a:cubicBezTo>
                    <a:pt x="478" y="877"/>
                    <a:pt x="478" y="877"/>
                    <a:pt x="478" y="877"/>
                  </a:cubicBezTo>
                  <a:cubicBezTo>
                    <a:pt x="514" y="877"/>
                    <a:pt x="514" y="877"/>
                    <a:pt x="514" y="877"/>
                  </a:cubicBezTo>
                  <a:lnTo>
                    <a:pt x="514" y="1177"/>
                  </a:lnTo>
                  <a:close/>
                  <a:moveTo>
                    <a:pt x="514" y="817"/>
                  </a:moveTo>
                  <a:cubicBezTo>
                    <a:pt x="478" y="817"/>
                    <a:pt x="478" y="817"/>
                    <a:pt x="478" y="817"/>
                  </a:cubicBezTo>
                  <a:cubicBezTo>
                    <a:pt x="478" y="709"/>
                    <a:pt x="478" y="709"/>
                    <a:pt x="478" y="709"/>
                  </a:cubicBezTo>
                  <a:cubicBezTo>
                    <a:pt x="514" y="709"/>
                    <a:pt x="514" y="709"/>
                    <a:pt x="514" y="709"/>
                  </a:cubicBezTo>
                  <a:lnTo>
                    <a:pt x="514" y="817"/>
                  </a:lnTo>
                  <a:close/>
                  <a:moveTo>
                    <a:pt x="621" y="817"/>
                  </a:moveTo>
                  <a:cubicBezTo>
                    <a:pt x="526" y="817"/>
                    <a:pt x="526" y="817"/>
                    <a:pt x="526" y="817"/>
                  </a:cubicBezTo>
                  <a:cubicBezTo>
                    <a:pt x="526" y="709"/>
                    <a:pt x="526" y="709"/>
                    <a:pt x="526" y="709"/>
                  </a:cubicBezTo>
                  <a:cubicBezTo>
                    <a:pt x="621" y="709"/>
                    <a:pt x="621" y="709"/>
                    <a:pt x="621" y="709"/>
                  </a:cubicBezTo>
                  <a:lnTo>
                    <a:pt x="621" y="817"/>
                  </a:lnTo>
                  <a:close/>
                  <a:moveTo>
                    <a:pt x="812" y="1009"/>
                  </a:moveTo>
                  <a:cubicBezTo>
                    <a:pt x="812" y="1045"/>
                    <a:pt x="789" y="1069"/>
                    <a:pt x="765" y="1069"/>
                  </a:cubicBezTo>
                  <a:cubicBezTo>
                    <a:pt x="729" y="1069"/>
                    <a:pt x="705" y="1045"/>
                    <a:pt x="705" y="1009"/>
                  </a:cubicBezTo>
                  <a:cubicBezTo>
                    <a:pt x="741" y="1009"/>
                    <a:pt x="789" y="997"/>
                    <a:pt x="789" y="973"/>
                  </a:cubicBezTo>
                  <a:cubicBezTo>
                    <a:pt x="789" y="877"/>
                    <a:pt x="789" y="877"/>
                    <a:pt x="789" y="877"/>
                  </a:cubicBezTo>
                  <a:cubicBezTo>
                    <a:pt x="812" y="877"/>
                    <a:pt x="812" y="877"/>
                    <a:pt x="812" y="877"/>
                  </a:cubicBezTo>
                  <a:lnTo>
                    <a:pt x="812" y="1009"/>
                  </a:lnTo>
                  <a:close/>
                  <a:moveTo>
                    <a:pt x="812" y="817"/>
                  </a:moveTo>
                  <a:cubicBezTo>
                    <a:pt x="789" y="817"/>
                    <a:pt x="789" y="817"/>
                    <a:pt x="789" y="817"/>
                  </a:cubicBezTo>
                  <a:cubicBezTo>
                    <a:pt x="789" y="709"/>
                    <a:pt x="789" y="709"/>
                    <a:pt x="789" y="709"/>
                  </a:cubicBezTo>
                  <a:cubicBezTo>
                    <a:pt x="812" y="709"/>
                    <a:pt x="812" y="709"/>
                    <a:pt x="812" y="709"/>
                  </a:cubicBezTo>
                  <a:lnTo>
                    <a:pt x="812" y="817"/>
                  </a:lnTo>
                  <a:close/>
                  <a:moveTo>
                    <a:pt x="812" y="649"/>
                  </a:moveTo>
                  <a:cubicBezTo>
                    <a:pt x="789" y="649"/>
                    <a:pt x="789" y="649"/>
                    <a:pt x="789" y="649"/>
                  </a:cubicBezTo>
                  <a:cubicBezTo>
                    <a:pt x="789" y="541"/>
                    <a:pt x="789" y="541"/>
                    <a:pt x="789" y="541"/>
                  </a:cubicBezTo>
                  <a:cubicBezTo>
                    <a:pt x="812" y="541"/>
                    <a:pt x="812" y="541"/>
                    <a:pt x="812" y="541"/>
                  </a:cubicBezTo>
                  <a:lnTo>
                    <a:pt x="812" y="649"/>
                  </a:lnTo>
                  <a:close/>
                  <a:moveTo>
                    <a:pt x="932" y="817"/>
                  </a:moveTo>
                  <a:cubicBezTo>
                    <a:pt x="836" y="817"/>
                    <a:pt x="836" y="817"/>
                    <a:pt x="836" y="817"/>
                  </a:cubicBezTo>
                  <a:cubicBezTo>
                    <a:pt x="836" y="709"/>
                    <a:pt x="836" y="709"/>
                    <a:pt x="836" y="709"/>
                  </a:cubicBezTo>
                  <a:cubicBezTo>
                    <a:pt x="932" y="709"/>
                    <a:pt x="932" y="709"/>
                    <a:pt x="932" y="709"/>
                  </a:cubicBezTo>
                  <a:lnTo>
                    <a:pt x="932" y="817"/>
                  </a:lnTo>
                  <a:close/>
                  <a:moveTo>
                    <a:pt x="932" y="649"/>
                  </a:moveTo>
                  <a:cubicBezTo>
                    <a:pt x="836" y="649"/>
                    <a:pt x="836" y="649"/>
                    <a:pt x="836" y="649"/>
                  </a:cubicBezTo>
                  <a:cubicBezTo>
                    <a:pt x="836" y="541"/>
                    <a:pt x="836" y="541"/>
                    <a:pt x="836" y="541"/>
                  </a:cubicBezTo>
                  <a:cubicBezTo>
                    <a:pt x="932" y="541"/>
                    <a:pt x="932" y="541"/>
                    <a:pt x="932" y="541"/>
                  </a:cubicBezTo>
                  <a:lnTo>
                    <a:pt x="932" y="649"/>
                  </a:lnTo>
                  <a:close/>
                  <a:moveTo>
                    <a:pt x="1290" y="541"/>
                  </a:moveTo>
                  <a:cubicBezTo>
                    <a:pt x="1326" y="541"/>
                    <a:pt x="1326" y="541"/>
                    <a:pt x="1326" y="541"/>
                  </a:cubicBezTo>
                  <a:cubicBezTo>
                    <a:pt x="1326" y="649"/>
                    <a:pt x="1326" y="649"/>
                    <a:pt x="1326" y="649"/>
                  </a:cubicBezTo>
                  <a:cubicBezTo>
                    <a:pt x="1290" y="649"/>
                    <a:pt x="1290" y="649"/>
                    <a:pt x="1290" y="649"/>
                  </a:cubicBezTo>
                  <a:lnTo>
                    <a:pt x="1290" y="541"/>
                  </a:lnTo>
                  <a:close/>
                  <a:moveTo>
                    <a:pt x="1290" y="709"/>
                  </a:moveTo>
                  <a:cubicBezTo>
                    <a:pt x="1326" y="709"/>
                    <a:pt x="1326" y="709"/>
                    <a:pt x="1326" y="709"/>
                  </a:cubicBezTo>
                  <a:cubicBezTo>
                    <a:pt x="1326" y="817"/>
                    <a:pt x="1326" y="817"/>
                    <a:pt x="1326" y="817"/>
                  </a:cubicBezTo>
                  <a:cubicBezTo>
                    <a:pt x="1290" y="817"/>
                    <a:pt x="1290" y="817"/>
                    <a:pt x="1290" y="817"/>
                  </a:cubicBezTo>
                  <a:lnTo>
                    <a:pt x="1290" y="709"/>
                  </a:lnTo>
                  <a:close/>
                  <a:moveTo>
                    <a:pt x="1278" y="817"/>
                  </a:moveTo>
                  <a:cubicBezTo>
                    <a:pt x="1171" y="817"/>
                    <a:pt x="1171" y="817"/>
                    <a:pt x="1171" y="817"/>
                  </a:cubicBezTo>
                  <a:cubicBezTo>
                    <a:pt x="1171" y="709"/>
                    <a:pt x="1171" y="709"/>
                    <a:pt x="1171" y="709"/>
                  </a:cubicBezTo>
                  <a:cubicBezTo>
                    <a:pt x="1278" y="709"/>
                    <a:pt x="1278" y="709"/>
                    <a:pt x="1278" y="709"/>
                  </a:cubicBezTo>
                  <a:cubicBezTo>
                    <a:pt x="1278" y="817"/>
                    <a:pt x="1278" y="817"/>
                    <a:pt x="1278" y="817"/>
                  </a:cubicBezTo>
                  <a:close/>
                  <a:moveTo>
                    <a:pt x="1278" y="649"/>
                  </a:moveTo>
                  <a:cubicBezTo>
                    <a:pt x="1171" y="649"/>
                    <a:pt x="1171" y="649"/>
                    <a:pt x="1171" y="649"/>
                  </a:cubicBezTo>
                  <a:cubicBezTo>
                    <a:pt x="1171" y="541"/>
                    <a:pt x="1171" y="541"/>
                    <a:pt x="1171" y="541"/>
                  </a:cubicBezTo>
                  <a:cubicBezTo>
                    <a:pt x="1278" y="541"/>
                    <a:pt x="1278" y="541"/>
                    <a:pt x="1278" y="541"/>
                  </a:cubicBezTo>
                  <a:cubicBezTo>
                    <a:pt x="1278" y="649"/>
                    <a:pt x="1278" y="649"/>
                    <a:pt x="1278" y="649"/>
                  </a:cubicBezTo>
                  <a:close/>
                  <a:moveTo>
                    <a:pt x="1350" y="1069"/>
                  </a:moveTo>
                  <a:cubicBezTo>
                    <a:pt x="1326" y="1069"/>
                    <a:pt x="1290" y="1045"/>
                    <a:pt x="1290" y="1009"/>
                  </a:cubicBezTo>
                  <a:cubicBezTo>
                    <a:pt x="1290" y="877"/>
                    <a:pt x="1290" y="877"/>
                    <a:pt x="1290" y="877"/>
                  </a:cubicBezTo>
                  <a:cubicBezTo>
                    <a:pt x="1326" y="877"/>
                    <a:pt x="1326" y="877"/>
                    <a:pt x="1326" y="877"/>
                  </a:cubicBezTo>
                  <a:cubicBezTo>
                    <a:pt x="1326" y="973"/>
                    <a:pt x="1326" y="973"/>
                    <a:pt x="1326" y="973"/>
                  </a:cubicBezTo>
                  <a:cubicBezTo>
                    <a:pt x="1326" y="997"/>
                    <a:pt x="1362" y="1009"/>
                    <a:pt x="1409" y="1009"/>
                  </a:cubicBezTo>
                  <a:cubicBezTo>
                    <a:pt x="1409" y="1045"/>
                    <a:pt x="1386" y="1069"/>
                    <a:pt x="1350" y="1069"/>
                  </a:cubicBezTo>
                  <a:close/>
                  <a:moveTo>
                    <a:pt x="1600" y="709"/>
                  </a:moveTo>
                  <a:cubicBezTo>
                    <a:pt x="1636" y="709"/>
                    <a:pt x="1636" y="709"/>
                    <a:pt x="1636" y="709"/>
                  </a:cubicBezTo>
                  <a:cubicBezTo>
                    <a:pt x="1636" y="817"/>
                    <a:pt x="1636" y="817"/>
                    <a:pt x="1636" y="817"/>
                  </a:cubicBezTo>
                  <a:cubicBezTo>
                    <a:pt x="1600" y="817"/>
                    <a:pt x="1600" y="817"/>
                    <a:pt x="1600" y="817"/>
                  </a:cubicBezTo>
                  <a:lnTo>
                    <a:pt x="1600" y="709"/>
                  </a:lnTo>
                  <a:close/>
                  <a:moveTo>
                    <a:pt x="1589" y="817"/>
                  </a:moveTo>
                  <a:cubicBezTo>
                    <a:pt x="1493" y="817"/>
                    <a:pt x="1493" y="817"/>
                    <a:pt x="1493" y="817"/>
                  </a:cubicBezTo>
                  <a:cubicBezTo>
                    <a:pt x="1493" y="709"/>
                    <a:pt x="1493" y="709"/>
                    <a:pt x="1493" y="709"/>
                  </a:cubicBezTo>
                  <a:cubicBezTo>
                    <a:pt x="1589" y="709"/>
                    <a:pt x="1589" y="709"/>
                    <a:pt x="1589" y="709"/>
                  </a:cubicBezTo>
                  <a:cubicBezTo>
                    <a:pt x="1589" y="817"/>
                    <a:pt x="1589" y="817"/>
                    <a:pt x="1589" y="817"/>
                  </a:cubicBezTo>
                  <a:close/>
                  <a:moveTo>
                    <a:pt x="1660" y="1237"/>
                  </a:moveTo>
                  <a:cubicBezTo>
                    <a:pt x="1624" y="1237"/>
                    <a:pt x="1600" y="1213"/>
                    <a:pt x="1600" y="1177"/>
                  </a:cubicBezTo>
                  <a:cubicBezTo>
                    <a:pt x="1600" y="877"/>
                    <a:pt x="1600" y="877"/>
                    <a:pt x="1600" y="877"/>
                  </a:cubicBezTo>
                  <a:cubicBezTo>
                    <a:pt x="1636" y="877"/>
                    <a:pt x="1636" y="877"/>
                    <a:pt x="1636" y="877"/>
                  </a:cubicBezTo>
                  <a:cubicBezTo>
                    <a:pt x="1636" y="1141"/>
                    <a:pt x="1636" y="1141"/>
                    <a:pt x="1636" y="1141"/>
                  </a:cubicBezTo>
                  <a:cubicBezTo>
                    <a:pt x="1636" y="1165"/>
                    <a:pt x="1672" y="1189"/>
                    <a:pt x="1720" y="1189"/>
                  </a:cubicBezTo>
                  <a:cubicBezTo>
                    <a:pt x="1720" y="1213"/>
                    <a:pt x="1696" y="1237"/>
                    <a:pt x="1660" y="1237"/>
                  </a:cubicBezTo>
                  <a:close/>
                  <a:moveTo>
                    <a:pt x="1971" y="1417"/>
                  </a:moveTo>
                  <a:cubicBezTo>
                    <a:pt x="1935" y="1417"/>
                    <a:pt x="1911" y="1381"/>
                    <a:pt x="1911" y="1357"/>
                  </a:cubicBezTo>
                  <a:cubicBezTo>
                    <a:pt x="1911" y="877"/>
                    <a:pt x="1911" y="877"/>
                    <a:pt x="1911" y="877"/>
                  </a:cubicBezTo>
                  <a:cubicBezTo>
                    <a:pt x="1947" y="877"/>
                    <a:pt x="1947" y="877"/>
                    <a:pt x="1947" y="877"/>
                  </a:cubicBezTo>
                  <a:cubicBezTo>
                    <a:pt x="1947" y="1321"/>
                    <a:pt x="1947" y="1321"/>
                    <a:pt x="1947" y="1321"/>
                  </a:cubicBezTo>
                  <a:cubicBezTo>
                    <a:pt x="1947" y="1333"/>
                    <a:pt x="1983" y="1357"/>
                    <a:pt x="2030" y="1357"/>
                  </a:cubicBezTo>
                  <a:cubicBezTo>
                    <a:pt x="2030" y="1381"/>
                    <a:pt x="1995" y="1417"/>
                    <a:pt x="1971" y="1417"/>
                  </a:cubicBezTo>
                  <a:close/>
                </a:path>
              </a:pathLst>
            </a:custGeom>
            <a:solidFill>
              <a:srgbClr val="665D5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Rectangle 10"/>
            <p:cNvSpPr/>
            <p:nvPr/>
          </p:nvSpPr>
          <p:spPr>
            <a:xfrm>
              <a:off x="-1815810" y="1595204"/>
              <a:ext cx="177800" cy="4738144"/>
            </a:xfrm>
            <a:prstGeom prst="rect">
              <a:avLst/>
            </a:prstGeom>
            <a:solidFill>
              <a:srgbClr val="665D5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mn-ea"/>
                <a:cs typeface="+mn-cs"/>
              </a:endParaRPr>
            </a:p>
          </p:txBody>
        </p:sp>
      </p:grpSp>
      <p:sp>
        <p:nvSpPr>
          <p:cNvPr id="12" name="Freeform 6"/>
          <p:cNvSpPr>
            <a:spLocks noEditPoints="1"/>
          </p:cNvSpPr>
          <p:nvPr/>
        </p:nvSpPr>
        <p:spPr bwMode="auto">
          <a:xfrm>
            <a:off x="7027428" y="3826381"/>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Freeform 6"/>
          <p:cNvSpPr>
            <a:spLocks noEditPoints="1"/>
          </p:cNvSpPr>
          <p:nvPr/>
        </p:nvSpPr>
        <p:spPr bwMode="auto">
          <a:xfrm>
            <a:off x="5838742" y="5211235"/>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6"/>
          <p:cNvSpPr>
            <a:spLocks noEditPoints="1"/>
          </p:cNvSpPr>
          <p:nvPr/>
        </p:nvSpPr>
        <p:spPr bwMode="auto">
          <a:xfrm>
            <a:off x="571574" y="5449310"/>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18" name="Straight Arrow Connector 17"/>
          <p:cNvCxnSpPr/>
          <p:nvPr/>
        </p:nvCxnSpPr>
        <p:spPr>
          <a:xfrm flipV="1">
            <a:off x="3267811" y="4591189"/>
            <a:ext cx="1707710" cy="790936"/>
          </a:xfrm>
          <a:prstGeom prst="straightConnector1">
            <a:avLst/>
          </a:prstGeom>
          <a:noFill/>
          <a:ln w="19050" cap="flat" cmpd="sng" algn="ctr">
            <a:solidFill>
              <a:srgbClr val="00B050"/>
            </a:solidFill>
            <a:prstDash val="dash"/>
            <a:headEnd type="triangle" w="lg" len="lg"/>
            <a:tailEnd type="triangle" w="lg" len="lg"/>
          </a:ln>
          <a:effectLst/>
        </p:spPr>
      </p:cxnSp>
      <p:sp>
        <p:nvSpPr>
          <p:cNvPr id="19" name="Freeform 6"/>
          <p:cNvSpPr>
            <a:spLocks noEditPoints="1"/>
          </p:cNvSpPr>
          <p:nvPr/>
        </p:nvSpPr>
        <p:spPr bwMode="auto">
          <a:xfrm>
            <a:off x="2580903" y="3772652"/>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6"/>
          <p:cNvSpPr>
            <a:spLocks noEditPoints="1"/>
          </p:cNvSpPr>
          <p:nvPr/>
        </p:nvSpPr>
        <p:spPr bwMode="auto">
          <a:xfrm>
            <a:off x="778661" y="3817001"/>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21" name="Straight Arrow Connector 20"/>
          <p:cNvCxnSpPr/>
          <p:nvPr/>
        </p:nvCxnSpPr>
        <p:spPr>
          <a:xfrm>
            <a:off x="6321987" y="5547425"/>
            <a:ext cx="1684854" cy="201602"/>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2" name="Straight Arrow Connector 21"/>
          <p:cNvCxnSpPr/>
          <p:nvPr/>
        </p:nvCxnSpPr>
        <p:spPr>
          <a:xfrm flipV="1">
            <a:off x="6125970" y="4376460"/>
            <a:ext cx="751563" cy="697265"/>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3" name="Straight Arrow Connector 22"/>
          <p:cNvCxnSpPr/>
          <p:nvPr/>
        </p:nvCxnSpPr>
        <p:spPr>
          <a:xfrm>
            <a:off x="7486060" y="4464373"/>
            <a:ext cx="811662" cy="779540"/>
          </a:xfrm>
          <a:prstGeom prst="straightConnector1">
            <a:avLst/>
          </a:prstGeom>
          <a:noFill/>
          <a:ln w="19050" cap="flat" cmpd="sng" algn="ctr">
            <a:solidFill>
              <a:schemeClr val="accent5"/>
            </a:solidFill>
            <a:prstDash val="solid"/>
            <a:headEnd type="triangle" w="lg" len="lg"/>
            <a:tailEnd type="triangle" w="lg" len="lg"/>
          </a:ln>
          <a:effectLst/>
        </p:spPr>
      </p:cxnSp>
      <p:sp>
        <p:nvSpPr>
          <p:cNvPr id="25" name="Left-Right Arrow 24"/>
          <p:cNvSpPr/>
          <p:nvPr/>
        </p:nvSpPr>
        <p:spPr>
          <a:xfrm rot="249824">
            <a:off x="3015905" y="3811830"/>
            <a:ext cx="1972898" cy="615991"/>
          </a:xfrm>
          <a:prstGeom prst="lef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Service Continuity</a:t>
            </a:r>
            <a:endParaRPr lang="en-US" sz="1600" dirty="0"/>
          </a:p>
        </p:txBody>
      </p:sp>
      <p:sp>
        <p:nvSpPr>
          <p:cNvPr id="28" name="Freeform 6"/>
          <p:cNvSpPr>
            <a:spLocks noEditPoints="1"/>
          </p:cNvSpPr>
          <p:nvPr/>
        </p:nvSpPr>
        <p:spPr bwMode="auto">
          <a:xfrm>
            <a:off x="2737247" y="5236681"/>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Rectangle 30"/>
          <p:cNvSpPr/>
          <p:nvPr/>
        </p:nvSpPr>
        <p:spPr bwMode="auto">
          <a:xfrm>
            <a:off x="6394724" y="4998487"/>
            <a:ext cx="1474237" cy="324180"/>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Groupcast</a:t>
            </a:r>
          </a:p>
        </p:txBody>
      </p:sp>
      <p:sp>
        <p:nvSpPr>
          <p:cNvPr id="32" name="Rectangle 31"/>
          <p:cNvSpPr/>
          <p:nvPr/>
        </p:nvSpPr>
        <p:spPr bwMode="auto">
          <a:xfrm>
            <a:off x="1264868" y="3662296"/>
            <a:ext cx="1128174" cy="35139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Unicast</a:t>
            </a:r>
          </a:p>
        </p:txBody>
      </p:sp>
      <p:cxnSp>
        <p:nvCxnSpPr>
          <p:cNvPr id="33" name="Straight Arrow Connector 32"/>
          <p:cNvCxnSpPr/>
          <p:nvPr/>
        </p:nvCxnSpPr>
        <p:spPr>
          <a:xfrm flipH="1">
            <a:off x="1264869" y="4215302"/>
            <a:ext cx="1153134" cy="1"/>
          </a:xfrm>
          <a:prstGeom prst="straightConnector1">
            <a:avLst/>
          </a:prstGeom>
          <a:noFill/>
          <a:ln w="19050" cap="flat" cmpd="sng" algn="ctr">
            <a:solidFill>
              <a:schemeClr val="accent5"/>
            </a:solidFill>
            <a:prstDash val="solid"/>
            <a:headEnd type="triangle" w="lg" len="lg"/>
            <a:tailEnd type="triangle" w="lg" len="lg"/>
          </a:ln>
          <a:effectLst/>
        </p:spPr>
      </p:cxnSp>
      <p:sp>
        <p:nvSpPr>
          <p:cNvPr id="38" name="Rectangle 37"/>
          <p:cNvSpPr/>
          <p:nvPr/>
        </p:nvSpPr>
        <p:spPr bwMode="auto">
          <a:xfrm>
            <a:off x="1923483" y="5939695"/>
            <a:ext cx="1714427" cy="35139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NW to UE Relay</a:t>
            </a:r>
          </a:p>
        </p:txBody>
      </p:sp>
      <p:cxnSp>
        <p:nvCxnSpPr>
          <p:cNvPr id="39" name="Straight Arrow Connector 38"/>
          <p:cNvCxnSpPr/>
          <p:nvPr/>
        </p:nvCxnSpPr>
        <p:spPr>
          <a:xfrm flipV="1">
            <a:off x="1006601" y="5502420"/>
            <a:ext cx="1593337" cy="203998"/>
          </a:xfrm>
          <a:prstGeom prst="straightConnector1">
            <a:avLst/>
          </a:prstGeom>
          <a:noFill/>
          <a:ln w="19050" cap="flat" cmpd="sng" algn="ctr">
            <a:solidFill>
              <a:schemeClr val="accent5"/>
            </a:solidFill>
            <a:prstDash val="solid"/>
            <a:headEnd type="triangle" w="lg" len="lg"/>
            <a:tailEnd type="triangle" w="lg" len="lg"/>
          </a:ln>
          <a:effectLst/>
        </p:spPr>
      </p:cxnSp>
      <p:sp>
        <p:nvSpPr>
          <p:cNvPr id="34" name="Freeform 33"/>
          <p:cNvSpPr>
            <a:spLocks noEditPoints="1"/>
          </p:cNvSpPr>
          <p:nvPr/>
        </p:nvSpPr>
        <p:spPr bwMode="auto">
          <a:xfrm>
            <a:off x="10074896" y="4535867"/>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Freeform 6"/>
          <p:cNvSpPr>
            <a:spLocks noEditPoints="1"/>
          </p:cNvSpPr>
          <p:nvPr/>
        </p:nvSpPr>
        <p:spPr bwMode="auto">
          <a:xfrm>
            <a:off x="9108856" y="3529969"/>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40" name="Straight Arrow Connector 39"/>
          <p:cNvCxnSpPr/>
          <p:nvPr/>
        </p:nvCxnSpPr>
        <p:spPr>
          <a:xfrm flipH="1">
            <a:off x="9641971" y="5020155"/>
            <a:ext cx="332860" cy="786283"/>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41" name="Straight Arrow Connector 40"/>
          <p:cNvCxnSpPr/>
          <p:nvPr/>
        </p:nvCxnSpPr>
        <p:spPr>
          <a:xfrm>
            <a:off x="9477453" y="4026166"/>
            <a:ext cx="501780" cy="630037"/>
          </a:xfrm>
          <a:prstGeom prst="straightConnector1">
            <a:avLst/>
          </a:prstGeom>
          <a:noFill/>
          <a:ln w="19050" cap="flat" cmpd="sng" algn="ctr">
            <a:solidFill>
              <a:schemeClr val="accent5"/>
            </a:solidFill>
            <a:prstDash val="solid"/>
            <a:headEnd type="triangle" w="lg" len="lg"/>
            <a:tailEnd type="triangle" w="lg" len="lg"/>
          </a:ln>
          <a:effectLst/>
        </p:spPr>
      </p:cxnSp>
      <p:sp>
        <p:nvSpPr>
          <p:cNvPr id="42" name="Freeform 6"/>
          <p:cNvSpPr>
            <a:spLocks noEditPoints="1"/>
          </p:cNvSpPr>
          <p:nvPr/>
        </p:nvSpPr>
        <p:spPr bwMode="auto">
          <a:xfrm>
            <a:off x="9412130" y="5865552"/>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Rectangle 42"/>
          <p:cNvSpPr/>
          <p:nvPr/>
        </p:nvSpPr>
        <p:spPr bwMode="auto">
          <a:xfrm>
            <a:off x="9864185" y="4033436"/>
            <a:ext cx="1714427" cy="35139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UE to UE Relay</a:t>
            </a:r>
          </a:p>
        </p:txBody>
      </p:sp>
    </p:spTree>
    <p:extLst>
      <p:ext uri="{BB962C8B-B14F-4D97-AF65-F5344CB8AC3E}">
        <p14:creationId xmlns:p14="http://schemas.microsoft.com/office/powerpoint/2010/main" val="1263962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31004" y="1570505"/>
            <a:ext cx="11430000" cy="3074688"/>
          </a:xfrm>
        </p:spPr>
        <p:txBody>
          <a:bodyPr/>
          <a:lstStyle/>
          <a:p>
            <a:r>
              <a:rPr lang="en-US" sz="2000" dirty="0" smtClean="0"/>
              <a:t>Model </a:t>
            </a:r>
            <a:r>
              <a:rPr lang="en-US" sz="2000" dirty="0"/>
              <a:t>B – </a:t>
            </a:r>
            <a:r>
              <a:rPr lang="en-US" sz="2000" b="1" dirty="0"/>
              <a:t>request/response </a:t>
            </a:r>
            <a:r>
              <a:rPr lang="en-US" sz="2000" b="1" dirty="0" smtClean="0"/>
              <a:t>discovery</a:t>
            </a:r>
          </a:p>
          <a:p>
            <a:pPr lvl="1"/>
            <a:r>
              <a:rPr lang="en-US" sz="1600" dirty="0" smtClean="0"/>
              <a:t>From SA2: </a:t>
            </a:r>
            <a:r>
              <a:rPr lang="en-GB" sz="1600" dirty="0" smtClean="0"/>
              <a:t>support </a:t>
            </a:r>
            <a:r>
              <a:rPr lang="en-GB" sz="1600" dirty="0"/>
              <a:t>for model B ProSe Direct Discovery for all use cases (i.e. open and restricted);</a:t>
            </a:r>
            <a:endParaRPr lang="en-US" sz="1600" dirty="0"/>
          </a:p>
          <a:p>
            <a:pPr lvl="4"/>
            <a:endParaRPr lang="en-US" dirty="0"/>
          </a:p>
          <a:p>
            <a:pPr marL="342900" lvl="1">
              <a:buClrTx/>
              <a:buBlip>
                <a:blip r:embed="rId2"/>
              </a:buBlip>
            </a:pPr>
            <a:r>
              <a:rPr lang="en-US" dirty="0" smtClean="0"/>
              <a:t>Estimate </a:t>
            </a:r>
            <a:r>
              <a:rPr lang="en-US" b="1" dirty="0" smtClean="0"/>
              <a:t>distance</a:t>
            </a:r>
            <a:r>
              <a:rPr lang="en-US" dirty="0" smtClean="0"/>
              <a:t> between devices and </a:t>
            </a:r>
            <a:r>
              <a:rPr lang="en-US" b="1" dirty="0" smtClean="0"/>
              <a:t>relative </a:t>
            </a:r>
            <a:r>
              <a:rPr lang="en-US" b="1" dirty="0"/>
              <a:t>positioning </a:t>
            </a:r>
            <a:r>
              <a:rPr lang="en-US" dirty="0"/>
              <a:t>of proximal UEs</a:t>
            </a:r>
          </a:p>
          <a:p>
            <a:pPr lvl="1"/>
            <a:r>
              <a:rPr lang="en-US" sz="1600" dirty="0" smtClean="0"/>
              <a:t>From SA2: </a:t>
            </a:r>
            <a:r>
              <a:rPr lang="en-GB" sz="1600" dirty="0"/>
              <a:t>enhancements in order to support proximity estimation </a:t>
            </a:r>
            <a:endParaRPr lang="en-GB" sz="1600" dirty="0" smtClean="0"/>
          </a:p>
          <a:p>
            <a:pPr lvl="2"/>
            <a:r>
              <a:rPr lang="en-GB" sz="1400" dirty="0" smtClean="0"/>
              <a:t>e.g</a:t>
            </a:r>
            <a:r>
              <a:rPr lang="en-GB" sz="1400" dirty="0"/>
              <a:t>. how near or how far a discovered UE is from the discovering </a:t>
            </a:r>
            <a:r>
              <a:rPr lang="en-GB" sz="1400" dirty="0" smtClean="0"/>
              <a:t>UE</a:t>
            </a:r>
          </a:p>
          <a:p>
            <a:pPr lvl="1"/>
            <a:r>
              <a:rPr lang="en-GB" sz="1600" dirty="0" smtClean="0"/>
              <a:t>Estimate time of arrival of D2D signals </a:t>
            </a:r>
          </a:p>
          <a:p>
            <a:pPr lvl="1"/>
            <a:r>
              <a:rPr lang="en-GB" sz="1600" dirty="0" smtClean="0"/>
              <a:t>Subsequent messaging to resolve transmission timing &amp; frequency offset errors  </a:t>
            </a:r>
            <a:endParaRPr lang="en-US" sz="1600" dirty="0"/>
          </a:p>
          <a:p>
            <a:pPr lvl="2"/>
            <a:endParaRPr lang="en-US" dirty="0" smtClean="0"/>
          </a:p>
          <a:p>
            <a:pPr lvl="1"/>
            <a:endParaRPr lang="en-US" dirty="0" smtClean="0"/>
          </a:p>
        </p:txBody>
      </p:sp>
      <p:sp>
        <p:nvSpPr>
          <p:cNvPr id="4" name="Title 3"/>
          <p:cNvSpPr>
            <a:spLocks noGrp="1"/>
          </p:cNvSpPr>
          <p:nvPr>
            <p:ph type="title"/>
          </p:nvPr>
        </p:nvSpPr>
        <p:spPr>
          <a:xfrm>
            <a:off x="283464" y="638296"/>
            <a:ext cx="11430000" cy="507831"/>
          </a:xfrm>
        </p:spPr>
        <p:txBody>
          <a:bodyPr/>
          <a:lstStyle/>
          <a:p>
            <a:r>
              <a:rPr lang="en-US" dirty="0"/>
              <a:t>Proposed RAN Study Item (3/4)</a:t>
            </a:r>
          </a:p>
        </p:txBody>
      </p:sp>
      <p:sp>
        <p:nvSpPr>
          <p:cNvPr id="6" name="Text Placeholder 5"/>
          <p:cNvSpPr>
            <a:spLocks noGrp="1"/>
          </p:cNvSpPr>
          <p:nvPr>
            <p:ph type="body" idx="13"/>
          </p:nvPr>
        </p:nvSpPr>
        <p:spPr>
          <a:xfrm>
            <a:off x="283464" y="1213844"/>
            <a:ext cx="11430000" cy="350865"/>
          </a:xfrm>
        </p:spPr>
        <p:txBody>
          <a:bodyPr/>
          <a:lstStyle/>
          <a:p>
            <a:r>
              <a:rPr lang="en-US" dirty="0"/>
              <a:t>Discovery enhancements </a:t>
            </a:r>
          </a:p>
        </p:txBody>
      </p:sp>
      <p:grpSp>
        <p:nvGrpSpPr>
          <p:cNvPr id="7" name="Group 6"/>
          <p:cNvGrpSpPr/>
          <p:nvPr/>
        </p:nvGrpSpPr>
        <p:grpSpPr>
          <a:xfrm>
            <a:off x="373201" y="4500105"/>
            <a:ext cx="868980" cy="981874"/>
            <a:chOff x="-2506208" y="1418924"/>
            <a:chExt cx="1570837" cy="4914424"/>
          </a:xfrm>
          <a:solidFill>
            <a:sysClr val="window" lastClr="FFFFFF">
              <a:lumMod val="65000"/>
            </a:sysClr>
          </a:solidFill>
        </p:grpSpPr>
        <p:sp>
          <p:nvSpPr>
            <p:cNvPr id="8" name="Freeform 8"/>
            <p:cNvSpPr>
              <a:spLocks noEditPoints="1"/>
            </p:cNvSpPr>
            <p:nvPr/>
          </p:nvSpPr>
          <p:spPr bwMode="auto">
            <a:xfrm>
              <a:off x="-2506208" y="1418924"/>
              <a:ext cx="1570837" cy="1208162"/>
            </a:xfrm>
            <a:custGeom>
              <a:avLst/>
              <a:gdLst>
                <a:gd name="T0" fmla="*/ 1911 w 2114"/>
                <a:gd name="T1" fmla="*/ 468 h 1934"/>
                <a:gd name="T2" fmla="*/ 1720 w 2114"/>
                <a:gd name="T3" fmla="*/ 168 h 1934"/>
                <a:gd name="T4" fmla="*/ 1612 w 2114"/>
                <a:gd name="T5" fmla="*/ 637 h 1934"/>
                <a:gd name="T6" fmla="*/ 1409 w 2114"/>
                <a:gd name="T7" fmla="*/ 0 h 1934"/>
                <a:gd name="T8" fmla="*/ 1302 w 2114"/>
                <a:gd name="T9" fmla="*/ 468 h 1934"/>
                <a:gd name="T10" fmla="*/ 1171 w 2114"/>
                <a:gd name="T11" fmla="*/ 72 h 1934"/>
                <a:gd name="T12" fmla="*/ 932 w 2114"/>
                <a:gd name="T13" fmla="*/ 480 h 1934"/>
                <a:gd name="T14" fmla="*/ 789 w 2114"/>
                <a:gd name="T15" fmla="*/ 96 h 1934"/>
                <a:gd name="T16" fmla="*/ 621 w 2114"/>
                <a:gd name="T17" fmla="*/ 649 h 1934"/>
                <a:gd name="T18" fmla="*/ 478 w 2114"/>
                <a:gd name="T19" fmla="*/ 264 h 1934"/>
                <a:gd name="T20" fmla="*/ 311 w 2114"/>
                <a:gd name="T21" fmla="*/ 817 h 1934"/>
                <a:gd name="T22" fmla="*/ 168 w 2114"/>
                <a:gd name="T23" fmla="*/ 384 h 1934"/>
                <a:gd name="T24" fmla="*/ 72 w 2114"/>
                <a:gd name="T25" fmla="*/ 1357 h 1934"/>
                <a:gd name="T26" fmla="*/ 311 w 2114"/>
                <a:gd name="T27" fmla="*/ 877 h 1934"/>
                <a:gd name="T28" fmla="*/ 526 w 2114"/>
                <a:gd name="T29" fmla="*/ 1177 h 1934"/>
                <a:gd name="T30" fmla="*/ 681 w 2114"/>
                <a:gd name="T31" fmla="*/ 1009 h 1934"/>
                <a:gd name="T32" fmla="*/ 932 w 2114"/>
                <a:gd name="T33" fmla="*/ 877 h 1934"/>
                <a:gd name="T34" fmla="*/ 1171 w 2114"/>
                <a:gd name="T35" fmla="*/ 877 h 1934"/>
                <a:gd name="T36" fmla="*/ 1433 w 2114"/>
                <a:gd name="T37" fmla="*/ 1009 h 1934"/>
                <a:gd name="T38" fmla="*/ 1589 w 2114"/>
                <a:gd name="T39" fmla="*/ 1177 h 1934"/>
                <a:gd name="T40" fmla="*/ 1804 w 2114"/>
                <a:gd name="T41" fmla="*/ 877 h 1934"/>
                <a:gd name="T42" fmla="*/ 2042 w 2114"/>
                <a:gd name="T43" fmla="*/ 1357 h 1934"/>
                <a:gd name="T44" fmla="*/ 203 w 2114"/>
                <a:gd name="T45" fmla="*/ 1357 h 1934"/>
                <a:gd name="T46" fmla="*/ 168 w 2114"/>
                <a:gd name="T47" fmla="*/ 877 h 1934"/>
                <a:gd name="T48" fmla="*/ 454 w 2114"/>
                <a:gd name="T49" fmla="*/ 1237 h 1934"/>
                <a:gd name="T50" fmla="*/ 514 w 2114"/>
                <a:gd name="T51" fmla="*/ 877 h 1934"/>
                <a:gd name="T52" fmla="*/ 478 w 2114"/>
                <a:gd name="T53" fmla="*/ 709 h 1934"/>
                <a:gd name="T54" fmla="*/ 526 w 2114"/>
                <a:gd name="T55" fmla="*/ 817 h 1934"/>
                <a:gd name="T56" fmla="*/ 812 w 2114"/>
                <a:gd name="T57" fmla="*/ 1009 h 1934"/>
                <a:gd name="T58" fmla="*/ 789 w 2114"/>
                <a:gd name="T59" fmla="*/ 877 h 1934"/>
                <a:gd name="T60" fmla="*/ 789 w 2114"/>
                <a:gd name="T61" fmla="*/ 817 h 1934"/>
                <a:gd name="T62" fmla="*/ 812 w 2114"/>
                <a:gd name="T63" fmla="*/ 649 h 1934"/>
                <a:gd name="T64" fmla="*/ 812 w 2114"/>
                <a:gd name="T65" fmla="*/ 649 h 1934"/>
                <a:gd name="T66" fmla="*/ 932 w 2114"/>
                <a:gd name="T67" fmla="*/ 709 h 1934"/>
                <a:gd name="T68" fmla="*/ 836 w 2114"/>
                <a:gd name="T69" fmla="*/ 541 h 1934"/>
                <a:gd name="T70" fmla="*/ 1326 w 2114"/>
                <a:gd name="T71" fmla="*/ 541 h 1934"/>
                <a:gd name="T72" fmla="*/ 1290 w 2114"/>
                <a:gd name="T73" fmla="*/ 709 h 1934"/>
                <a:gd name="T74" fmla="*/ 1290 w 2114"/>
                <a:gd name="T75" fmla="*/ 709 h 1934"/>
                <a:gd name="T76" fmla="*/ 1278 w 2114"/>
                <a:gd name="T77" fmla="*/ 709 h 1934"/>
                <a:gd name="T78" fmla="*/ 1171 w 2114"/>
                <a:gd name="T79" fmla="*/ 541 h 1934"/>
                <a:gd name="T80" fmla="*/ 1290 w 2114"/>
                <a:gd name="T81" fmla="*/ 1009 h 1934"/>
                <a:gd name="T82" fmla="*/ 1409 w 2114"/>
                <a:gd name="T83" fmla="*/ 1009 h 1934"/>
                <a:gd name="T84" fmla="*/ 1636 w 2114"/>
                <a:gd name="T85" fmla="*/ 817 h 1934"/>
                <a:gd name="T86" fmla="*/ 1493 w 2114"/>
                <a:gd name="T87" fmla="*/ 817 h 1934"/>
                <a:gd name="T88" fmla="*/ 1660 w 2114"/>
                <a:gd name="T89" fmla="*/ 1237 h 1934"/>
                <a:gd name="T90" fmla="*/ 1636 w 2114"/>
                <a:gd name="T91" fmla="*/ 1141 h 1934"/>
                <a:gd name="T92" fmla="*/ 1911 w 2114"/>
                <a:gd name="T93" fmla="*/ 1357 h 1934"/>
                <a:gd name="T94" fmla="*/ 2030 w 2114"/>
                <a:gd name="T95" fmla="*/ 1357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14" h="1934">
                  <a:moveTo>
                    <a:pt x="2030" y="348"/>
                  </a:moveTo>
                  <a:cubicBezTo>
                    <a:pt x="1983" y="348"/>
                    <a:pt x="1947" y="360"/>
                    <a:pt x="1947" y="384"/>
                  </a:cubicBezTo>
                  <a:cubicBezTo>
                    <a:pt x="1947" y="432"/>
                    <a:pt x="1947" y="432"/>
                    <a:pt x="1947" y="432"/>
                  </a:cubicBezTo>
                  <a:cubicBezTo>
                    <a:pt x="1923" y="444"/>
                    <a:pt x="1911" y="456"/>
                    <a:pt x="1911" y="468"/>
                  </a:cubicBezTo>
                  <a:cubicBezTo>
                    <a:pt x="1911" y="817"/>
                    <a:pt x="1911" y="817"/>
                    <a:pt x="1911" y="817"/>
                  </a:cubicBezTo>
                  <a:cubicBezTo>
                    <a:pt x="1804" y="817"/>
                    <a:pt x="1804" y="817"/>
                    <a:pt x="1804" y="817"/>
                  </a:cubicBezTo>
                  <a:cubicBezTo>
                    <a:pt x="1804" y="204"/>
                    <a:pt x="1804" y="204"/>
                    <a:pt x="1804" y="204"/>
                  </a:cubicBezTo>
                  <a:cubicBezTo>
                    <a:pt x="1804" y="192"/>
                    <a:pt x="1768" y="168"/>
                    <a:pt x="1720" y="168"/>
                  </a:cubicBezTo>
                  <a:cubicBezTo>
                    <a:pt x="1672" y="168"/>
                    <a:pt x="1636" y="192"/>
                    <a:pt x="1636" y="204"/>
                  </a:cubicBezTo>
                  <a:cubicBezTo>
                    <a:pt x="1636" y="264"/>
                    <a:pt x="1636" y="264"/>
                    <a:pt x="1636" y="264"/>
                  </a:cubicBezTo>
                  <a:cubicBezTo>
                    <a:pt x="1624" y="264"/>
                    <a:pt x="1612" y="288"/>
                    <a:pt x="1612" y="300"/>
                  </a:cubicBezTo>
                  <a:cubicBezTo>
                    <a:pt x="1612" y="637"/>
                    <a:pt x="1612" y="637"/>
                    <a:pt x="1612" y="637"/>
                  </a:cubicBezTo>
                  <a:cubicBezTo>
                    <a:pt x="1612" y="649"/>
                    <a:pt x="1612" y="649"/>
                    <a:pt x="1612" y="649"/>
                  </a:cubicBezTo>
                  <a:cubicBezTo>
                    <a:pt x="1493" y="649"/>
                    <a:pt x="1493" y="649"/>
                    <a:pt x="1493" y="649"/>
                  </a:cubicBezTo>
                  <a:cubicBezTo>
                    <a:pt x="1493" y="36"/>
                    <a:pt x="1493" y="36"/>
                    <a:pt x="1493" y="36"/>
                  </a:cubicBezTo>
                  <a:cubicBezTo>
                    <a:pt x="1493" y="24"/>
                    <a:pt x="1457" y="0"/>
                    <a:pt x="1409" y="0"/>
                  </a:cubicBezTo>
                  <a:cubicBezTo>
                    <a:pt x="1362" y="0"/>
                    <a:pt x="1326" y="24"/>
                    <a:pt x="1326" y="36"/>
                  </a:cubicBezTo>
                  <a:cubicBezTo>
                    <a:pt x="1326" y="96"/>
                    <a:pt x="1326" y="96"/>
                    <a:pt x="1326" y="96"/>
                  </a:cubicBezTo>
                  <a:cubicBezTo>
                    <a:pt x="1314" y="96"/>
                    <a:pt x="1302" y="108"/>
                    <a:pt x="1302" y="132"/>
                  </a:cubicBezTo>
                  <a:cubicBezTo>
                    <a:pt x="1302" y="468"/>
                    <a:pt x="1302" y="468"/>
                    <a:pt x="1302" y="468"/>
                  </a:cubicBezTo>
                  <a:cubicBezTo>
                    <a:pt x="1302" y="480"/>
                    <a:pt x="1302" y="480"/>
                    <a:pt x="1302" y="480"/>
                  </a:cubicBezTo>
                  <a:cubicBezTo>
                    <a:pt x="1171" y="480"/>
                    <a:pt x="1171" y="480"/>
                    <a:pt x="1171" y="480"/>
                  </a:cubicBezTo>
                  <a:cubicBezTo>
                    <a:pt x="1171" y="84"/>
                    <a:pt x="1171" y="84"/>
                    <a:pt x="1171" y="84"/>
                  </a:cubicBezTo>
                  <a:cubicBezTo>
                    <a:pt x="1171" y="84"/>
                    <a:pt x="1171" y="84"/>
                    <a:pt x="1171" y="72"/>
                  </a:cubicBezTo>
                  <a:cubicBezTo>
                    <a:pt x="1171" y="12"/>
                    <a:pt x="1123" y="0"/>
                    <a:pt x="1051" y="0"/>
                  </a:cubicBezTo>
                  <a:cubicBezTo>
                    <a:pt x="992" y="0"/>
                    <a:pt x="944" y="12"/>
                    <a:pt x="932" y="72"/>
                  </a:cubicBezTo>
                  <a:cubicBezTo>
                    <a:pt x="932" y="84"/>
                    <a:pt x="932" y="84"/>
                    <a:pt x="932" y="84"/>
                  </a:cubicBezTo>
                  <a:cubicBezTo>
                    <a:pt x="932" y="480"/>
                    <a:pt x="932" y="480"/>
                    <a:pt x="932" y="480"/>
                  </a:cubicBezTo>
                  <a:cubicBezTo>
                    <a:pt x="812" y="480"/>
                    <a:pt x="812" y="480"/>
                    <a:pt x="812" y="480"/>
                  </a:cubicBezTo>
                  <a:cubicBezTo>
                    <a:pt x="812" y="468"/>
                    <a:pt x="812" y="468"/>
                    <a:pt x="812" y="468"/>
                  </a:cubicBezTo>
                  <a:cubicBezTo>
                    <a:pt x="812" y="132"/>
                    <a:pt x="812" y="132"/>
                    <a:pt x="812" y="132"/>
                  </a:cubicBezTo>
                  <a:cubicBezTo>
                    <a:pt x="812" y="108"/>
                    <a:pt x="800" y="96"/>
                    <a:pt x="789" y="96"/>
                  </a:cubicBezTo>
                  <a:cubicBezTo>
                    <a:pt x="789" y="36"/>
                    <a:pt x="789" y="36"/>
                    <a:pt x="789" y="36"/>
                  </a:cubicBezTo>
                  <a:cubicBezTo>
                    <a:pt x="789" y="24"/>
                    <a:pt x="741" y="0"/>
                    <a:pt x="705" y="0"/>
                  </a:cubicBezTo>
                  <a:cubicBezTo>
                    <a:pt x="657" y="0"/>
                    <a:pt x="621" y="24"/>
                    <a:pt x="621" y="36"/>
                  </a:cubicBezTo>
                  <a:cubicBezTo>
                    <a:pt x="621" y="649"/>
                    <a:pt x="621" y="649"/>
                    <a:pt x="621" y="649"/>
                  </a:cubicBezTo>
                  <a:cubicBezTo>
                    <a:pt x="502" y="649"/>
                    <a:pt x="502" y="649"/>
                    <a:pt x="502" y="649"/>
                  </a:cubicBezTo>
                  <a:cubicBezTo>
                    <a:pt x="502" y="649"/>
                    <a:pt x="502" y="649"/>
                    <a:pt x="502" y="637"/>
                  </a:cubicBezTo>
                  <a:cubicBezTo>
                    <a:pt x="502" y="300"/>
                    <a:pt x="502" y="300"/>
                    <a:pt x="502" y="300"/>
                  </a:cubicBezTo>
                  <a:cubicBezTo>
                    <a:pt x="502" y="288"/>
                    <a:pt x="490" y="264"/>
                    <a:pt x="478" y="264"/>
                  </a:cubicBezTo>
                  <a:cubicBezTo>
                    <a:pt x="478" y="204"/>
                    <a:pt x="478" y="204"/>
                    <a:pt x="478" y="204"/>
                  </a:cubicBezTo>
                  <a:cubicBezTo>
                    <a:pt x="478" y="192"/>
                    <a:pt x="442" y="168"/>
                    <a:pt x="394" y="168"/>
                  </a:cubicBezTo>
                  <a:cubicBezTo>
                    <a:pt x="347" y="168"/>
                    <a:pt x="311" y="192"/>
                    <a:pt x="311" y="204"/>
                  </a:cubicBezTo>
                  <a:cubicBezTo>
                    <a:pt x="311" y="817"/>
                    <a:pt x="311" y="817"/>
                    <a:pt x="311" y="817"/>
                  </a:cubicBezTo>
                  <a:cubicBezTo>
                    <a:pt x="192" y="817"/>
                    <a:pt x="192" y="817"/>
                    <a:pt x="192" y="817"/>
                  </a:cubicBezTo>
                  <a:cubicBezTo>
                    <a:pt x="192" y="468"/>
                    <a:pt x="192" y="468"/>
                    <a:pt x="192" y="468"/>
                  </a:cubicBezTo>
                  <a:cubicBezTo>
                    <a:pt x="192" y="456"/>
                    <a:pt x="180" y="444"/>
                    <a:pt x="168" y="432"/>
                  </a:cubicBezTo>
                  <a:cubicBezTo>
                    <a:pt x="168" y="384"/>
                    <a:pt x="168" y="384"/>
                    <a:pt x="168" y="384"/>
                  </a:cubicBezTo>
                  <a:cubicBezTo>
                    <a:pt x="168" y="360"/>
                    <a:pt x="132" y="348"/>
                    <a:pt x="84" y="348"/>
                  </a:cubicBezTo>
                  <a:cubicBezTo>
                    <a:pt x="36" y="348"/>
                    <a:pt x="0" y="360"/>
                    <a:pt x="0" y="384"/>
                  </a:cubicBezTo>
                  <a:cubicBezTo>
                    <a:pt x="0" y="1321"/>
                    <a:pt x="0" y="1321"/>
                    <a:pt x="0" y="1321"/>
                  </a:cubicBezTo>
                  <a:cubicBezTo>
                    <a:pt x="0" y="1333"/>
                    <a:pt x="36" y="1345"/>
                    <a:pt x="72" y="1357"/>
                  </a:cubicBezTo>
                  <a:cubicBezTo>
                    <a:pt x="72" y="1393"/>
                    <a:pt x="96" y="1429"/>
                    <a:pt x="144" y="1429"/>
                  </a:cubicBezTo>
                  <a:cubicBezTo>
                    <a:pt x="192" y="1429"/>
                    <a:pt x="227" y="1393"/>
                    <a:pt x="227" y="1357"/>
                  </a:cubicBezTo>
                  <a:cubicBezTo>
                    <a:pt x="227" y="877"/>
                    <a:pt x="227" y="877"/>
                    <a:pt x="227" y="877"/>
                  </a:cubicBezTo>
                  <a:cubicBezTo>
                    <a:pt x="311" y="877"/>
                    <a:pt x="311" y="877"/>
                    <a:pt x="311" y="877"/>
                  </a:cubicBezTo>
                  <a:cubicBezTo>
                    <a:pt x="311" y="1141"/>
                    <a:pt x="311" y="1141"/>
                    <a:pt x="311" y="1141"/>
                  </a:cubicBezTo>
                  <a:cubicBezTo>
                    <a:pt x="311" y="1165"/>
                    <a:pt x="335" y="1177"/>
                    <a:pt x="371" y="1177"/>
                  </a:cubicBezTo>
                  <a:cubicBezTo>
                    <a:pt x="371" y="1225"/>
                    <a:pt x="406" y="1261"/>
                    <a:pt x="454" y="1261"/>
                  </a:cubicBezTo>
                  <a:cubicBezTo>
                    <a:pt x="490" y="1261"/>
                    <a:pt x="526" y="1225"/>
                    <a:pt x="526" y="1177"/>
                  </a:cubicBezTo>
                  <a:cubicBezTo>
                    <a:pt x="526" y="877"/>
                    <a:pt x="526" y="877"/>
                    <a:pt x="526" y="877"/>
                  </a:cubicBezTo>
                  <a:cubicBezTo>
                    <a:pt x="621" y="877"/>
                    <a:pt x="621" y="877"/>
                    <a:pt x="621" y="877"/>
                  </a:cubicBezTo>
                  <a:cubicBezTo>
                    <a:pt x="621" y="973"/>
                    <a:pt x="621" y="973"/>
                    <a:pt x="621" y="973"/>
                  </a:cubicBezTo>
                  <a:cubicBezTo>
                    <a:pt x="621" y="997"/>
                    <a:pt x="645" y="1009"/>
                    <a:pt x="681" y="1009"/>
                  </a:cubicBezTo>
                  <a:cubicBezTo>
                    <a:pt x="681" y="1057"/>
                    <a:pt x="717" y="1093"/>
                    <a:pt x="765" y="1093"/>
                  </a:cubicBezTo>
                  <a:cubicBezTo>
                    <a:pt x="800" y="1093"/>
                    <a:pt x="836" y="1057"/>
                    <a:pt x="836" y="1009"/>
                  </a:cubicBezTo>
                  <a:cubicBezTo>
                    <a:pt x="836" y="877"/>
                    <a:pt x="836" y="877"/>
                    <a:pt x="836" y="877"/>
                  </a:cubicBezTo>
                  <a:cubicBezTo>
                    <a:pt x="932" y="877"/>
                    <a:pt x="932" y="877"/>
                    <a:pt x="932" y="877"/>
                  </a:cubicBezTo>
                  <a:cubicBezTo>
                    <a:pt x="932" y="1934"/>
                    <a:pt x="932" y="1934"/>
                    <a:pt x="932" y="1934"/>
                  </a:cubicBezTo>
                  <a:cubicBezTo>
                    <a:pt x="980" y="1934"/>
                    <a:pt x="1015" y="1934"/>
                    <a:pt x="1051" y="1934"/>
                  </a:cubicBezTo>
                  <a:cubicBezTo>
                    <a:pt x="1099" y="1934"/>
                    <a:pt x="1135" y="1934"/>
                    <a:pt x="1171" y="1934"/>
                  </a:cubicBezTo>
                  <a:cubicBezTo>
                    <a:pt x="1171" y="877"/>
                    <a:pt x="1171" y="877"/>
                    <a:pt x="1171" y="877"/>
                  </a:cubicBezTo>
                  <a:cubicBezTo>
                    <a:pt x="1278" y="877"/>
                    <a:pt x="1278" y="877"/>
                    <a:pt x="1278" y="877"/>
                  </a:cubicBezTo>
                  <a:cubicBezTo>
                    <a:pt x="1278" y="1009"/>
                    <a:pt x="1278" y="1009"/>
                    <a:pt x="1278" y="1009"/>
                  </a:cubicBezTo>
                  <a:cubicBezTo>
                    <a:pt x="1278" y="1057"/>
                    <a:pt x="1314" y="1093"/>
                    <a:pt x="1350" y="1093"/>
                  </a:cubicBezTo>
                  <a:cubicBezTo>
                    <a:pt x="1397" y="1093"/>
                    <a:pt x="1433" y="1057"/>
                    <a:pt x="1433" y="1009"/>
                  </a:cubicBezTo>
                  <a:cubicBezTo>
                    <a:pt x="1469" y="1009"/>
                    <a:pt x="1493" y="997"/>
                    <a:pt x="1493" y="973"/>
                  </a:cubicBezTo>
                  <a:cubicBezTo>
                    <a:pt x="1493" y="877"/>
                    <a:pt x="1493" y="877"/>
                    <a:pt x="1493" y="877"/>
                  </a:cubicBezTo>
                  <a:cubicBezTo>
                    <a:pt x="1589" y="877"/>
                    <a:pt x="1589" y="877"/>
                    <a:pt x="1589" y="877"/>
                  </a:cubicBezTo>
                  <a:cubicBezTo>
                    <a:pt x="1589" y="1177"/>
                    <a:pt x="1589" y="1177"/>
                    <a:pt x="1589" y="1177"/>
                  </a:cubicBezTo>
                  <a:cubicBezTo>
                    <a:pt x="1589" y="1225"/>
                    <a:pt x="1612" y="1261"/>
                    <a:pt x="1660" y="1261"/>
                  </a:cubicBezTo>
                  <a:cubicBezTo>
                    <a:pt x="1708" y="1261"/>
                    <a:pt x="1744" y="1225"/>
                    <a:pt x="1744" y="1177"/>
                  </a:cubicBezTo>
                  <a:cubicBezTo>
                    <a:pt x="1780" y="1177"/>
                    <a:pt x="1804" y="1165"/>
                    <a:pt x="1804" y="1141"/>
                  </a:cubicBezTo>
                  <a:cubicBezTo>
                    <a:pt x="1804" y="877"/>
                    <a:pt x="1804" y="877"/>
                    <a:pt x="1804" y="877"/>
                  </a:cubicBezTo>
                  <a:cubicBezTo>
                    <a:pt x="1887" y="877"/>
                    <a:pt x="1887" y="877"/>
                    <a:pt x="1887" y="877"/>
                  </a:cubicBezTo>
                  <a:cubicBezTo>
                    <a:pt x="1887" y="1357"/>
                    <a:pt x="1887" y="1357"/>
                    <a:pt x="1887" y="1357"/>
                  </a:cubicBezTo>
                  <a:cubicBezTo>
                    <a:pt x="1887" y="1393"/>
                    <a:pt x="1923" y="1429"/>
                    <a:pt x="1971" y="1429"/>
                  </a:cubicBezTo>
                  <a:cubicBezTo>
                    <a:pt x="2007" y="1429"/>
                    <a:pt x="2042" y="1393"/>
                    <a:pt x="2042" y="1357"/>
                  </a:cubicBezTo>
                  <a:cubicBezTo>
                    <a:pt x="2078" y="1345"/>
                    <a:pt x="2114" y="1333"/>
                    <a:pt x="2114" y="1321"/>
                  </a:cubicBezTo>
                  <a:cubicBezTo>
                    <a:pt x="2114" y="384"/>
                    <a:pt x="2114" y="384"/>
                    <a:pt x="2114" y="384"/>
                  </a:cubicBezTo>
                  <a:cubicBezTo>
                    <a:pt x="2114" y="360"/>
                    <a:pt x="2066" y="348"/>
                    <a:pt x="2030" y="348"/>
                  </a:cubicBezTo>
                  <a:close/>
                  <a:moveTo>
                    <a:pt x="203" y="1357"/>
                  </a:moveTo>
                  <a:cubicBezTo>
                    <a:pt x="203" y="1381"/>
                    <a:pt x="180" y="1417"/>
                    <a:pt x="144" y="1417"/>
                  </a:cubicBezTo>
                  <a:cubicBezTo>
                    <a:pt x="108" y="1417"/>
                    <a:pt x="84" y="1381"/>
                    <a:pt x="84" y="1357"/>
                  </a:cubicBezTo>
                  <a:cubicBezTo>
                    <a:pt x="132" y="1357"/>
                    <a:pt x="168" y="1333"/>
                    <a:pt x="168" y="1321"/>
                  </a:cubicBezTo>
                  <a:cubicBezTo>
                    <a:pt x="168" y="877"/>
                    <a:pt x="168" y="877"/>
                    <a:pt x="168" y="877"/>
                  </a:cubicBezTo>
                  <a:cubicBezTo>
                    <a:pt x="203" y="877"/>
                    <a:pt x="203" y="877"/>
                    <a:pt x="203" y="877"/>
                  </a:cubicBezTo>
                  <a:lnTo>
                    <a:pt x="203" y="1357"/>
                  </a:lnTo>
                  <a:close/>
                  <a:moveTo>
                    <a:pt x="514" y="1177"/>
                  </a:moveTo>
                  <a:cubicBezTo>
                    <a:pt x="514" y="1213"/>
                    <a:pt x="478" y="1237"/>
                    <a:pt x="454" y="1237"/>
                  </a:cubicBezTo>
                  <a:cubicBezTo>
                    <a:pt x="418" y="1237"/>
                    <a:pt x="394" y="1213"/>
                    <a:pt x="394" y="1189"/>
                  </a:cubicBezTo>
                  <a:cubicBezTo>
                    <a:pt x="442" y="1189"/>
                    <a:pt x="478" y="1165"/>
                    <a:pt x="478" y="1141"/>
                  </a:cubicBezTo>
                  <a:cubicBezTo>
                    <a:pt x="478" y="877"/>
                    <a:pt x="478" y="877"/>
                    <a:pt x="478" y="877"/>
                  </a:cubicBezTo>
                  <a:cubicBezTo>
                    <a:pt x="514" y="877"/>
                    <a:pt x="514" y="877"/>
                    <a:pt x="514" y="877"/>
                  </a:cubicBezTo>
                  <a:lnTo>
                    <a:pt x="514" y="1177"/>
                  </a:lnTo>
                  <a:close/>
                  <a:moveTo>
                    <a:pt x="514" y="817"/>
                  </a:moveTo>
                  <a:cubicBezTo>
                    <a:pt x="478" y="817"/>
                    <a:pt x="478" y="817"/>
                    <a:pt x="478" y="817"/>
                  </a:cubicBezTo>
                  <a:cubicBezTo>
                    <a:pt x="478" y="709"/>
                    <a:pt x="478" y="709"/>
                    <a:pt x="478" y="709"/>
                  </a:cubicBezTo>
                  <a:cubicBezTo>
                    <a:pt x="514" y="709"/>
                    <a:pt x="514" y="709"/>
                    <a:pt x="514" y="709"/>
                  </a:cubicBezTo>
                  <a:lnTo>
                    <a:pt x="514" y="817"/>
                  </a:lnTo>
                  <a:close/>
                  <a:moveTo>
                    <a:pt x="621" y="817"/>
                  </a:moveTo>
                  <a:cubicBezTo>
                    <a:pt x="526" y="817"/>
                    <a:pt x="526" y="817"/>
                    <a:pt x="526" y="817"/>
                  </a:cubicBezTo>
                  <a:cubicBezTo>
                    <a:pt x="526" y="709"/>
                    <a:pt x="526" y="709"/>
                    <a:pt x="526" y="709"/>
                  </a:cubicBezTo>
                  <a:cubicBezTo>
                    <a:pt x="621" y="709"/>
                    <a:pt x="621" y="709"/>
                    <a:pt x="621" y="709"/>
                  </a:cubicBezTo>
                  <a:lnTo>
                    <a:pt x="621" y="817"/>
                  </a:lnTo>
                  <a:close/>
                  <a:moveTo>
                    <a:pt x="812" y="1009"/>
                  </a:moveTo>
                  <a:cubicBezTo>
                    <a:pt x="812" y="1045"/>
                    <a:pt x="789" y="1069"/>
                    <a:pt x="765" y="1069"/>
                  </a:cubicBezTo>
                  <a:cubicBezTo>
                    <a:pt x="729" y="1069"/>
                    <a:pt x="705" y="1045"/>
                    <a:pt x="705" y="1009"/>
                  </a:cubicBezTo>
                  <a:cubicBezTo>
                    <a:pt x="741" y="1009"/>
                    <a:pt x="789" y="997"/>
                    <a:pt x="789" y="973"/>
                  </a:cubicBezTo>
                  <a:cubicBezTo>
                    <a:pt x="789" y="877"/>
                    <a:pt x="789" y="877"/>
                    <a:pt x="789" y="877"/>
                  </a:cubicBezTo>
                  <a:cubicBezTo>
                    <a:pt x="812" y="877"/>
                    <a:pt x="812" y="877"/>
                    <a:pt x="812" y="877"/>
                  </a:cubicBezTo>
                  <a:lnTo>
                    <a:pt x="812" y="1009"/>
                  </a:lnTo>
                  <a:close/>
                  <a:moveTo>
                    <a:pt x="812" y="817"/>
                  </a:moveTo>
                  <a:cubicBezTo>
                    <a:pt x="789" y="817"/>
                    <a:pt x="789" y="817"/>
                    <a:pt x="789" y="817"/>
                  </a:cubicBezTo>
                  <a:cubicBezTo>
                    <a:pt x="789" y="709"/>
                    <a:pt x="789" y="709"/>
                    <a:pt x="789" y="709"/>
                  </a:cubicBezTo>
                  <a:cubicBezTo>
                    <a:pt x="812" y="709"/>
                    <a:pt x="812" y="709"/>
                    <a:pt x="812" y="709"/>
                  </a:cubicBezTo>
                  <a:lnTo>
                    <a:pt x="812" y="817"/>
                  </a:lnTo>
                  <a:close/>
                  <a:moveTo>
                    <a:pt x="812" y="649"/>
                  </a:moveTo>
                  <a:cubicBezTo>
                    <a:pt x="789" y="649"/>
                    <a:pt x="789" y="649"/>
                    <a:pt x="789" y="649"/>
                  </a:cubicBezTo>
                  <a:cubicBezTo>
                    <a:pt x="789" y="541"/>
                    <a:pt x="789" y="541"/>
                    <a:pt x="789" y="541"/>
                  </a:cubicBezTo>
                  <a:cubicBezTo>
                    <a:pt x="812" y="541"/>
                    <a:pt x="812" y="541"/>
                    <a:pt x="812" y="541"/>
                  </a:cubicBezTo>
                  <a:lnTo>
                    <a:pt x="812" y="649"/>
                  </a:lnTo>
                  <a:close/>
                  <a:moveTo>
                    <a:pt x="932" y="817"/>
                  </a:moveTo>
                  <a:cubicBezTo>
                    <a:pt x="836" y="817"/>
                    <a:pt x="836" y="817"/>
                    <a:pt x="836" y="817"/>
                  </a:cubicBezTo>
                  <a:cubicBezTo>
                    <a:pt x="836" y="709"/>
                    <a:pt x="836" y="709"/>
                    <a:pt x="836" y="709"/>
                  </a:cubicBezTo>
                  <a:cubicBezTo>
                    <a:pt x="932" y="709"/>
                    <a:pt x="932" y="709"/>
                    <a:pt x="932" y="709"/>
                  </a:cubicBezTo>
                  <a:lnTo>
                    <a:pt x="932" y="817"/>
                  </a:lnTo>
                  <a:close/>
                  <a:moveTo>
                    <a:pt x="932" y="649"/>
                  </a:moveTo>
                  <a:cubicBezTo>
                    <a:pt x="836" y="649"/>
                    <a:pt x="836" y="649"/>
                    <a:pt x="836" y="649"/>
                  </a:cubicBezTo>
                  <a:cubicBezTo>
                    <a:pt x="836" y="541"/>
                    <a:pt x="836" y="541"/>
                    <a:pt x="836" y="541"/>
                  </a:cubicBezTo>
                  <a:cubicBezTo>
                    <a:pt x="932" y="541"/>
                    <a:pt x="932" y="541"/>
                    <a:pt x="932" y="541"/>
                  </a:cubicBezTo>
                  <a:lnTo>
                    <a:pt x="932" y="649"/>
                  </a:lnTo>
                  <a:close/>
                  <a:moveTo>
                    <a:pt x="1290" y="541"/>
                  </a:moveTo>
                  <a:cubicBezTo>
                    <a:pt x="1326" y="541"/>
                    <a:pt x="1326" y="541"/>
                    <a:pt x="1326" y="541"/>
                  </a:cubicBezTo>
                  <a:cubicBezTo>
                    <a:pt x="1326" y="649"/>
                    <a:pt x="1326" y="649"/>
                    <a:pt x="1326" y="649"/>
                  </a:cubicBezTo>
                  <a:cubicBezTo>
                    <a:pt x="1290" y="649"/>
                    <a:pt x="1290" y="649"/>
                    <a:pt x="1290" y="649"/>
                  </a:cubicBezTo>
                  <a:lnTo>
                    <a:pt x="1290" y="541"/>
                  </a:lnTo>
                  <a:close/>
                  <a:moveTo>
                    <a:pt x="1290" y="709"/>
                  </a:moveTo>
                  <a:cubicBezTo>
                    <a:pt x="1326" y="709"/>
                    <a:pt x="1326" y="709"/>
                    <a:pt x="1326" y="709"/>
                  </a:cubicBezTo>
                  <a:cubicBezTo>
                    <a:pt x="1326" y="817"/>
                    <a:pt x="1326" y="817"/>
                    <a:pt x="1326" y="817"/>
                  </a:cubicBezTo>
                  <a:cubicBezTo>
                    <a:pt x="1290" y="817"/>
                    <a:pt x="1290" y="817"/>
                    <a:pt x="1290" y="817"/>
                  </a:cubicBezTo>
                  <a:lnTo>
                    <a:pt x="1290" y="709"/>
                  </a:lnTo>
                  <a:close/>
                  <a:moveTo>
                    <a:pt x="1278" y="817"/>
                  </a:moveTo>
                  <a:cubicBezTo>
                    <a:pt x="1171" y="817"/>
                    <a:pt x="1171" y="817"/>
                    <a:pt x="1171" y="817"/>
                  </a:cubicBezTo>
                  <a:cubicBezTo>
                    <a:pt x="1171" y="709"/>
                    <a:pt x="1171" y="709"/>
                    <a:pt x="1171" y="709"/>
                  </a:cubicBezTo>
                  <a:cubicBezTo>
                    <a:pt x="1278" y="709"/>
                    <a:pt x="1278" y="709"/>
                    <a:pt x="1278" y="709"/>
                  </a:cubicBezTo>
                  <a:cubicBezTo>
                    <a:pt x="1278" y="817"/>
                    <a:pt x="1278" y="817"/>
                    <a:pt x="1278" y="817"/>
                  </a:cubicBezTo>
                  <a:close/>
                  <a:moveTo>
                    <a:pt x="1278" y="649"/>
                  </a:moveTo>
                  <a:cubicBezTo>
                    <a:pt x="1171" y="649"/>
                    <a:pt x="1171" y="649"/>
                    <a:pt x="1171" y="649"/>
                  </a:cubicBezTo>
                  <a:cubicBezTo>
                    <a:pt x="1171" y="541"/>
                    <a:pt x="1171" y="541"/>
                    <a:pt x="1171" y="541"/>
                  </a:cubicBezTo>
                  <a:cubicBezTo>
                    <a:pt x="1278" y="541"/>
                    <a:pt x="1278" y="541"/>
                    <a:pt x="1278" y="541"/>
                  </a:cubicBezTo>
                  <a:cubicBezTo>
                    <a:pt x="1278" y="649"/>
                    <a:pt x="1278" y="649"/>
                    <a:pt x="1278" y="649"/>
                  </a:cubicBezTo>
                  <a:close/>
                  <a:moveTo>
                    <a:pt x="1350" y="1069"/>
                  </a:moveTo>
                  <a:cubicBezTo>
                    <a:pt x="1326" y="1069"/>
                    <a:pt x="1290" y="1045"/>
                    <a:pt x="1290" y="1009"/>
                  </a:cubicBezTo>
                  <a:cubicBezTo>
                    <a:pt x="1290" y="877"/>
                    <a:pt x="1290" y="877"/>
                    <a:pt x="1290" y="877"/>
                  </a:cubicBezTo>
                  <a:cubicBezTo>
                    <a:pt x="1326" y="877"/>
                    <a:pt x="1326" y="877"/>
                    <a:pt x="1326" y="877"/>
                  </a:cubicBezTo>
                  <a:cubicBezTo>
                    <a:pt x="1326" y="973"/>
                    <a:pt x="1326" y="973"/>
                    <a:pt x="1326" y="973"/>
                  </a:cubicBezTo>
                  <a:cubicBezTo>
                    <a:pt x="1326" y="997"/>
                    <a:pt x="1362" y="1009"/>
                    <a:pt x="1409" y="1009"/>
                  </a:cubicBezTo>
                  <a:cubicBezTo>
                    <a:pt x="1409" y="1045"/>
                    <a:pt x="1386" y="1069"/>
                    <a:pt x="1350" y="1069"/>
                  </a:cubicBezTo>
                  <a:close/>
                  <a:moveTo>
                    <a:pt x="1600" y="709"/>
                  </a:moveTo>
                  <a:cubicBezTo>
                    <a:pt x="1636" y="709"/>
                    <a:pt x="1636" y="709"/>
                    <a:pt x="1636" y="709"/>
                  </a:cubicBezTo>
                  <a:cubicBezTo>
                    <a:pt x="1636" y="817"/>
                    <a:pt x="1636" y="817"/>
                    <a:pt x="1636" y="817"/>
                  </a:cubicBezTo>
                  <a:cubicBezTo>
                    <a:pt x="1600" y="817"/>
                    <a:pt x="1600" y="817"/>
                    <a:pt x="1600" y="817"/>
                  </a:cubicBezTo>
                  <a:lnTo>
                    <a:pt x="1600" y="709"/>
                  </a:lnTo>
                  <a:close/>
                  <a:moveTo>
                    <a:pt x="1589" y="817"/>
                  </a:moveTo>
                  <a:cubicBezTo>
                    <a:pt x="1493" y="817"/>
                    <a:pt x="1493" y="817"/>
                    <a:pt x="1493" y="817"/>
                  </a:cubicBezTo>
                  <a:cubicBezTo>
                    <a:pt x="1493" y="709"/>
                    <a:pt x="1493" y="709"/>
                    <a:pt x="1493" y="709"/>
                  </a:cubicBezTo>
                  <a:cubicBezTo>
                    <a:pt x="1589" y="709"/>
                    <a:pt x="1589" y="709"/>
                    <a:pt x="1589" y="709"/>
                  </a:cubicBezTo>
                  <a:cubicBezTo>
                    <a:pt x="1589" y="817"/>
                    <a:pt x="1589" y="817"/>
                    <a:pt x="1589" y="817"/>
                  </a:cubicBezTo>
                  <a:close/>
                  <a:moveTo>
                    <a:pt x="1660" y="1237"/>
                  </a:moveTo>
                  <a:cubicBezTo>
                    <a:pt x="1624" y="1237"/>
                    <a:pt x="1600" y="1213"/>
                    <a:pt x="1600" y="1177"/>
                  </a:cubicBezTo>
                  <a:cubicBezTo>
                    <a:pt x="1600" y="877"/>
                    <a:pt x="1600" y="877"/>
                    <a:pt x="1600" y="877"/>
                  </a:cubicBezTo>
                  <a:cubicBezTo>
                    <a:pt x="1636" y="877"/>
                    <a:pt x="1636" y="877"/>
                    <a:pt x="1636" y="877"/>
                  </a:cubicBezTo>
                  <a:cubicBezTo>
                    <a:pt x="1636" y="1141"/>
                    <a:pt x="1636" y="1141"/>
                    <a:pt x="1636" y="1141"/>
                  </a:cubicBezTo>
                  <a:cubicBezTo>
                    <a:pt x="1636" y="1165"/>
                    <a:pt x="1672" y="1189"/>
                    <a:pt x="1720" y="1189"/>
                  </a:cubicBezTo>
                  <a:cubicBezTo>
                    <a:pt x="1720" y="1213"/>
                    <a:pt x="1696" y="1237"/>
                    <a:pt x="1660" y="1237"/>
                  </a:cubicBezTo>
                  <a:close/>
                  <a:moveTo>
                    <a:pt x="1971" y="1417"/>
                  </a:moveTo>
                  <a:cubicBezTo>
                    <a:pt x="1935" y="1417"/>
                    <a:pt x="1911" y="1381"/>
                    <a:pt x="1911" y="1357"/>
                  </a:cubicBezTo>
                  <a:cubicBezTo>
                    <a:pt x="1911" y="877"/>
                    <a:pt x="1911" y="877"/>
                    <a:pt x="1911" y="877"/>
                  </a:cubicBezTo>
                  <a:cubicBezTo>
                    <a:pt x="1947" y="877"/>
                    <a:pt x="1947" y="877"/>
                    <a:pt x="1947" y="877"/>
                  </a:cubicBezTo>
                  <a:cubicBezTo>
                    <a:pt x="1947" y="1321"/>
                    <a:pt x="1947" y="1321"/>
                    <a:pt x="1947" y="1321"/>
                  </a:cubicBezTo>
                  <a:cubicBezTo>
                    <a:pt x="1947" y="1333"/>
                    <a:pt x="1983" y="1357"/>
                    <a:pt x="2030" y="1357"/>
                  </a:cubicBezTo>
                  <a:cubicBezTo>
                    <a:pt x="2030" y="1381"/>
                    <a:pt x="1995" y="1417"/>
                    <a:pt x="1971" y="1417"/>
                  </a:cubicBezTo>
                  <a:close/>
                </a:path>
              </a:pathLst>
            </a:custGeom>
            <a:solidFill>
              <a:srgbClr val="665D5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Rectangle 8"/>
            <p:cNvSpPr/>
            <p:nvPr/>
          </p:nvSpPr>
          <p:spPr>
            <a:xfrm>
              <a:off x="-1815810" y="1595204"/>
              <a:ext cx="177800" cy="4738144"/>
            </a:xfrm>
            <a:prstGeom prst="rect">
              <a:avLst/>
            </a:prstGeom>
            <a:solidFill>
              <a:srgbClr val="665D5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mn-ea"/>
                <a:cs typeface="+mn-cs"/>
              </a:endParaRPr>
            </a:p>
          </p:txBody>
        </p:sp>
      </p:grpSp>
      <p:grpSp>
        <p:nvGrpSpPr>
          <p:cNvPr id="10" name="Group 9"/>
          <p:cNvGrpSpPr/>
          <p:nvPr/>
        </p:nvGrpSpPr>
        <p:grpSpPr>
          <a:xfrm>
            <a:off x="1202687" y="5926396"/>
            <a:ext cx="868980" cy="779068"/>
            <a:chOff x="-2506208" y="1418924"/>
            <a:chExt cx="1570837" cy="4914424"/>
          </a:xfrm>
          <a:solidFill>
            <a:sysClr val="window" lastClr="FFFFFF">
              <a:lumMod val="65000"/>
            </a:sysClr>
          </a:solidFill>
        </p:grpSpPr>
        <p:sp>
          <p:nvSpPr>
            <p:cNvPr id="11" name="Freeform 8"/>
            <p:cNvSpPr>
              <a:spLocks noEditPoints="1"/>
            </p:cNvSpPr>
            <p:nvPr/>
          </p:nvSpPr>
          <p:spPr bwMode="auto">
            <a:xfrm>
              <a:off x="-2506208" y="1418924"/>
              <a:ext cx="1570837" cy="1208162"/>
            </a:xfrm>
            <a:custGeom>
              <a:avLst/>
              <a:gdLst>
                <a:gd name="T0" fmla="*/ 1911 w 2114"/>
                <a:gd name="T1" fmla="*/ 468 h 1934"/>
                <a:gd name="T2" fmla="*/ 1720 w 2114"/>
                <a:gd name="T3" fmla="*/ 168 h 1934"/>
                <a:gd name="T4" fmla="*/ 1612 w 2114"/>
                <a:gd name="T5" fmla="*/ 637 h 1934"/>
                <a:gd name="T6" fmla="*/ 1409 w 2114"/>
                <a:gd name="T7" fmla="*/ 0 h 1934"/>
                <a:gd name="T8" fmla="*/ 1302 w 2114"/>
                <a:gd name="T9" fmla="*/ 468 h 1934"/>
                <a:gd name="T10" fmla="*/ 1171 w 2114"/>
                <a:gd name="T11" fmla="*/ 72 h 1934"/>
                <a:gd name="T12" fmla="*/ 932 w 2114"/>
                <a:gd name="T13" fmla="*/ 480 h 1934"/>
                <a:gd name="T14" fmla="*/ 789 w 2114"/>
                <a:gd name="T15" fmla="*/ 96 h 1934"/>
                <a:gd name="T16" fmla="*/ 621 w 2114"/>
                <a:gd name="T17" fmla="*/ 649 h 1934"/>
                <a:gd name="T18" fmla="*/ 478 w 2114"/>
                <a:gd name="T19" fmla="*/ 264 h 1934"/>
                <a:gd name="T20" fmla="*/ 311 w 2114"/>
                <a:gd name="T21" fmla="*/ 817 h 1934"/>
                <a:gd name="T22" fmla="*/ 168 w 2114"/>
                <a:gd name="T23" fmla="*/ 384 h 1934"/>
                <a:gd name="T24" fmla="*/ 72 w 2114"/>
                <a:gd name="T25" fmla="*/ 1357 h 1934"/>
                <a:gd name="T26" fmla="*/ 311 w 2114"/>
                <a:gd name="T27" fmla="*/ 877 h 1934"/>
                <a:gd name="T28" fmla="*/ 526 w 2114"/>
                <a:gd name="T29" fmla="*/ 1177 h 1934"/>
                <a:gd name="T30" fmla="*/ 681 w 2114"/>
                <a:gd name="T31" fmla="*/ 1009 h 1934"/>
                <a:gd name="T32" fmla="*/ 932 w 2114"/>
                <a:gd name="T33" fmla="*/ 877 h 1934"/>
                <a:gd name="T34" fmla="*/ 1171 w 2114"/>
                <a:gd name="T35" fmla="*/ 877 h 1934"/>
                <a:gd name="T36" fmla="*/ 1433 w 2114"/>
                <a:gd name="T37" fmla="*/ 1009 h 1934"/>
                <a:gd name="T38" fmla="*/ 1589 w 2114"/>
                <a:gd name="T39" fmla="*/ 1177 h 1934"/>
                <a:gd name="T40" fmla="*/ 1804 w 2114"/>
                <a:gd name="T41" fmla="*/ 877 h 1934"/>
                <a:gd name="T42" fmla="*/ 2042 w 2114"/>
                <a:gd name="T43" fmla="*/ 1357 h 1934"/>
                <a:gd name="T44" fmla="*/ 203 w 2114"/>
                <a:gd name="T45" fmla="*/ 1357 h 1934"/>
                <a:gd name="T46" fmla="*/ 168 w 2114"/>
                <a:gd name="T47" fmla="*/ 877 h 1934"/>
                <a:gd name="T48" fmla="*/ 454 w 2114"/>
                <a:gd name="T49" fmla="*/ 1237 h 1934"/>
                <a:gd name="T50" fmla="*/ 514 w 2114"/>
                <a:gd name="T51" fmla="*/ 877 h 1934"/>
                <a:gd name="T52" fmla="*/ 478 w 2114"/>
                <a:gd name="T53" fmla="*/ 709 h 1934"/>
                <a:gd name="T54" fmla="*/ 526 w 2114"/>
                <a:gd name="T55" fmla="*/ 817 h 1934"/>
                <a:gd name="T56" fmla="*/ 812 w 2114"/>
                <a:gd name="T57" fmla="*/ 1009 h 1934"/>
                <a:gd name="T58" fmla="*/ 789 w 2114"/>
                <a:gd name="T59" fmla="*/ 877 h 1934"/>
                <a:gd name="T60" fmla="*/ 789 w 2114"/>
                <a:gd name="T61" fmla="*/ 817 h 1934"/>
                <a:gd name="T62" fmla="*/ 812 w 2114"/>
                <a:gd name="T63" fmla="*/ 649 h 1934"/>
                <a:gd name="T64" fmla="*/ 812 w 2114"/>
                <a:gd name="T65" fmla="*/ 649 h 1934"/>
                <a:gd name="T66" fmla="*/ 932 w 2114"/>
                <a:gd name="T67" fmla="*/ 709 h 1934"/>
                <a:gd name="T68" fmla="*/ 836 w 2114"/>
                <a:gd name="T69" fmla="*/ 541 h 1934"/>
                <a:gd name="T70" fmla="*/ 1326 w 2114"/>
                <a:gd name="T71" fmla="*/ 541 h 1934"/>
                <a:gd name="T72" fmla="*/ 1290 w 2114"/>
                <a:gd name="T73" fmla="*/ 709 h 1934"/>
                <a:gd name="T74" fmla="*/ 1290 w 2114"/>
                <a:gd name="T75" fmla="*/ 709 h 1934"/>
                <a:gd name="T76" fmla="*/ 1278 w 2114"/>
                <a:gd name="T77" fmla="*/ 709 h 1934"/>
                <a:gd name="T78" fmla="*/ 1171 w 2114"/>
                <a:gd name="T79" fmla="*/ 541 h 1934"/>
                <a:gd name="T80" fmla="*/ 1290 w 2114"/>
                <a:gd name="T81" fmla="*/ 1009 h 1934"/>
                <a:gd name="T82" fmla="*/ 1409 w 2114"/>
                <a:gd name="T83" fmla="*/ 1009 h 1934"/>
                <a:gd name="T84" fmla="*/ 1636 w 2114"/>
                <a:gd name="T85" fmla="*/ 817 h 1934"/>
                <a:gd name="T86" fmla="*/ 1493 w 2114"/>
                <a:gd name="T87" fmla="*/ 817 h 1934"/>
                <a:gd name="T88" fmla="*/ 1660 w 2114"/>
                <a:gd name="T89" fmla="*/ 1237 h 1934"/>
                <a:gd name="T90" fmla="*/ 1636 w 2114"/>
                <a:gd name="T91" fmla="*/ 1141 h 1934"/>
                <a:gd name="T92" fmla="*/ 1911 w 2114"/>
                <a:gd name="T93" fmla="*/ 1357 h 1934"/>
                <a:gd name="T94" fmla="*/ 2030 w 2114"/>
                <a:gd name="T95" fmla="*/ 1357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14" h="1934">
                  <a:moveTo>
                    <a:pt x="2030" y="348"/>
                  </a:moveTo>
                  <a:cubicBezTo>
                    <a:pt x="1983" y="348"/>
                    <a:pt x="1947" y="360"/>
                    <a:pt x="1947" y="384"/>
                  </a:cubicBezTo>
                  <a:cubicBezTo>
                    <a:pt x="1947" y="432"/>
                    <a:pt x="1947" y="432"/>
                    <a:pt x="1947" y="432"/>
                  </a:cubicBezTo>
                  <a:cubicBezTo>
                    <a:pt x="1923" y="444"/>
                    <a:pt x="1911" y="456"/>
                    <a:pt x="1911" y="468"/>
                  </a:cubicBezTo>
                  <a:cubicBezTo>
                    <a:pt x="1911" y="817"/>
                    <a:pt x="1911" y="817"/>
                    <a:pt x="1911" y="817"/>
                  </a:cubicBezTo>
                  <a:cubicBezTo>
                    <a:pt x="1804" y="817"/>
                    <a:pt x="1804" y="817"/>
                    <a:pt x="1804" y="817"/>
                  </a:cubicBezTo>
                  <a:cubicBezTo>
                    <a:pt x="1804" y="204"/>
                    <a:pt x="1804" y="204"/>
                    <a:pt x="1804" y="204"/>
                  </a:cubicBezTo>
                  <a:cubicBezTo>
                    <a:pt x="1804" y="192"/>
                    <a:pt x="1768" y="168"/>
                    <a:pt x="1720" y="168"/>
                  </a:cubicBezTo>
                  <a:cubicBezTo>
                    <a:pt x="1672" y="168"/>
                    <a:pt x="1636" y="192"/>
                    <a:pt x="1636" y="204"/>
                  </a:cubicBezTo>
                  <a:cubicBezTo>
                    <a:pt x="1636" y="264"/>
                    <a:pt x="1636" y="264"/>
                    <a:pt x="1636" y="264"/>
                  </a:cubicBezTo>
                  <a:cubicBezTo>
                    <a:pt x="1624" y="264"/>
                    <a:pt x="1612" y="288"/>
                    <a:pt x="1612" y="300"/>
                  </a:cubicBezTo>
                  <a:cubicBezTo>
                    <a:pt x="1612" y="637"/>
                    <a:pt x="1612" y="637"/>
                    <a:pt x="1612" y="637"/>
                  </a:cubicBezTo>
                  <a:cubicBezTo>
                    <a:pt x="1612" y="649"/>
                    <a:pt x="1612" y="649"/>
                    <a:pt x="1612" y="649"/>
                  </a:cubicBezTo>
                  <a:cubicBezTo>
                    <a:pt x="1493" y="649"/>
                    <a:pt x="1493" y="649"/>
                    <a:pt x="1493" y="649"/>
                  </a:cubicBezTo>
                  <a:cubicBezTo>
                    <a:pt x="1493" y="36"/>
                    <a:pt x="1493" y="36"/>
                    <a:pt x="1493" y="36"/>
                  </a:cubicBezTo>
                  <a:cubicBezTo>
                    <a:pt x="1493" y="24"/>
                    <a:pt x="1457" y="0"/>
                    <a:pt x="1409" y="0"/>
                  </a:cubicBezTo>
                  <a:cubicBezTo>
                    <a:pt x="1362" y="0"/>
                    <a:pt x="1326" y="24"/>
                    <a:pt x="1326" y="36"/>
                  </a:cubicBezTo>
                  <a:cubicBezTo>
                    <a:pt x="1326" y="96"/>
                    <a:pt x="1326" y="96"/>
                    <a:pt x="1326" y="96"/>
                  </a:cubicBezTo>
                  <a:cubicBezTo>
                    <a:pt x="1314" y="96"/>
                    <a:pt x="1302" y="108"/>
                    <a:pt x="1302" y="132"/>
                  </a:cubicBezTo>
                  <a:cubicBezTo>
                    <a:pt x="1302" y="468"/>
                    <a:pt x="1302" y="468"/>
                    <a:pt x="1302" y="468"/>
                  </a:cubicBezTo>
                  <a:cubicBezTo>
                    <a:pt x="1302" y="480"/>
                    <a:pt x="1302" y="480"/>
                    <a:pt x="1302" y="480"/>
                  </a:cubicBezTo>
                  <a:cubicBezTo>
                    <a:pt x="1171" y="480"/>
                    <a:pt x="1171" y="480"/>
                    <a:pt x="1171" y="480"/>
                  </a:cubicBezTo>
                  <a:cubicBezTo>
                    <a:pt x="1171" y="84"/>
                    <a:pt x="1171" y="84"/>
                    <a:pt x="1171" y="84"/>
                  </a:cubicBezTo>
                  <a:cubicBezTo>
                    <a:pt x="1171" y="84"/>
                    <a:pt x="1171" y="84"/>
                    <a:pt x="1171" y="72"/>
                  </a:cubicBezTo>
                  <a:cubicBezTo>
                    <a:pt x="1171" y="12"/>
                    <a:pt x="1123" y="0"/>
                    <a:pt x="1051" y="0"/>
                  </a:cubicBezTo>
                  <a:cubicBezTo>
                    <a:pt x="992" y="0"/>
                    <a:pt x="944" y="12"/>
                    <a:pt x="932" y="72"/>
                  </a:cubicBezTo>
                  <a:cubicBezTo>
                    <a:pt x="932" y="84"/>
                    <a:pt x="932" y="84"/>
                    <a:pt x="932" y="84"/>
                  </a:cubicBezTo>
                  <a:cubicBezTo>
                    <a:pt x="932" y="480"/>
                    <a:pt x="932" y="480"/>
                    <a:pt x="932" y="480"/>
                  </a:cubicBezTo>
                  <a:cubicBezTo>
                    <a:pt x="812" y="480"/>
                    <a:pt x="812" y="480"/>
                    <a:pt x="812" y="480"/>
                  </a:cubicBezTo>
                  <a:cubicBezTo>
                    <a:pt x="812" y="468"/>
                    <a:pt x="812" y="468"/>
                    <a:pt x="812" y="468"/>
                  </a:cubicBezTo>
                  <a:cubicBezTo>
                    <a:pt x="812" y="132"/>
                    <a:pt x="812" y="132"/>
                    <a:pt x="812" y="132"/>
                  </a:cubicBezTo>
                  <a:cubicBezTo>
                    <a:pt x="812" y="108"/>
                    <a:pt x="800" y="96"/>
                    <a:pt x="789" y="96"/>
                  </a:cubicBezTo>
                  <a:cubicBezTo>
                    <a:pt x="789" y="36"/>
                    <a:pt x="789" y="36"/>
                    <a:pt x="789" y="36"/>
                  </a:cubicBezTo>
                  <a:cubicBezTo>
                    <a:pt x="789" y="24"/>
                    <a:pt x="741" y="0"/>
                    <a:pt x="705" y="0"/>
                  </a:cubicBezTo>
                  <a:cubicBezTo>
                    <a:pt x="657" y="0"/>
                    <a:pt x="621" y="24"/>
                    <a:pt x="621" y="36"/>
                  </a:cubicBezTo>
                  <a:cubicBezTo>
                    <a:pt x="621" y="649"/>
                    <a:pt x="621" y="649"/>
                    <a:pt x="621" y="649"/>
                  </a:cubicBezTo>
                  <a:cubicBezTo>
                    <a:pt x="502" y="649"/>
                    <a:pt x="502" y="649"/>
                    <a:pt x="502" y="649"/>
                  </a:cubicBezTo>
                  <a:cubicBezTo>
                    <a:pt x="502" y="649"/>
                    <a:pt x="502" y="649"/>
                    <a:pt x="502" y="637"/>
                  </a:cubicBezTo>
                  <a:cubicBezTo>
                    <a:pt x="502" y="300"/>
                    <a:pt x="502" y="300"/>
                    <a:pt x="502" y="300"/>
                  </a:cubicBezTo>
                  <a:cubicBezTo>
                    <a:pt x="502" y="288"/>
                    <a:pt x="490" y="264"/>
                    <a:pt x="478" y="264"/>
                  </a:cubicBezTo>
                  <a:cubicBezTo>
                    <a:pt x="478" y="204"/>
                    <a:pt x="478" y="204"/>
                    <a:pt x="478" y="204"/>
                  </a:cubicBezTo>
                  <a:cubicBezTo>
                    <a:pt x="478" y="192"/>
                    <a:pt x="442" y="168"/>
                    <a:pt x="394" y="168"/>
                  </a:cubicBezTo>
                  <a:cubicBezTo>
                    <a:pt x="347" y="168"/>
                    <a:pt x="311" y="192"/>
                    <a:pt x="311" y="204"/>
                  </a:cubicBezTo>
                  <a:cubicBezTo>
                    <a:pt x="311" y="817"/>
                    <a:pt x="311" y="817"/>
                    <a:pt x="311" y="817"/>
                  </a:cubicBezTo>
                  <a:cubicBezTo>
                    <a:pt x="192" y="817"/>
                    <a:pt x="192" y="817"/>
                    <a:pt x="192" y="817"/>
                  </a:cubicBezTo>
                  <a:cubicBezTo>
                    <a:pt x="192" y="468"/>
                    <a:pt x="192" y="468"/>
                    <a:pt x="192" y="468"/>
                  </a:cubicBezTo>
                  <a:cubicBezTo>
                    <a:pt x="192" y="456"/>
                    <a:pt x="180" y="444"/>
                    <a:pt x="168" y="432"/>
                  </a:cubicBezTo>
                  <a:cubicBezTo>
                    <a:pt x="168" y="384"/>
                    <a:pt x="168" y="384"/>
                    <a:pt x="168" y="384"/>
                  </a:cubicBezTo>
                  <a:cubicBezTo>
                    <a:pt x="168" y="360"/>
                    <a:pt x="132" y="348"/>
                    <a:pt x="84" y="348"/>
                  </a:cubicBezTo>
                  <a:cubicBezTo>
                    <a:pt x="36" y="348"/>
                    <a:pt x="0" y="360"/>
                    <a:pt x="0" y="384"/>
                  </a:cubicBezTo>
                  <a:cubicBezTo>
                    <a:pt x="0" y="1321"/>
                    <a:pt x="0" y="1321"/>
                    <a:pt x="0" y="1321"/>
                  </a:cubicBezTo>
                  <a:cubicBezTo>
                    <a:pt x="0" y="1333"/>
                    <a:pt x="36" y="1345"/>
                    <a:pt x="72" y="1357"/>
                  </a:cubicBezTo>
                  <a:cubicBezTo>
                    <a:pt x="72" y="1393"/>
                    <a:pt x="96" y="1429"/>
                    <a:pt x="144" y="1429"/>
                  </a:cubicBezTo>
                  <a:cubicBezTo>
                    <a:pt x="192" y="1429"/>
                    <a:pt x="227" y="1393"/>
                    <a:pt x="227" y="1357"/>
                  </a:cubicBezTo>
                  <a:cubicBezTo>
                    <a:pt x="227" y="877"/>
                    <a:pt x="227" y="877"/>
                    <a:pt x="227" y="877"/>
                  </a:cubicBezTo>
                  <a:cubicBezTo>
                    <a:pt x="311" y="877"/>
                    <a:pt x="311" y="877"/>
                    <a:pt x="311" y="877"/>
                  </a:cubicBezTo>
                  <a:cubicBezTo>
                    <a:pt x="311" y="1141"/>
                    <a:pt x="311" y="1141"/>
                    <a:pt x="311" y="1141"/>
                  </a:cubicBezTo>
                  <a:cubicBezTo>
                    <a:pt x="311" y="1165"/>
                    <a:pt x="335" y="1177"/>
                    <a:pt x="371" y="1177"/>
                  </a:cubicBezTo>
                  <a:cubicBezTo>
                    <a:pt x="371" y="1225"/>
                    <a:pt x="406" y="1261"/>
                    <a:pt x="454" y="1261"/>
                  </a:cubicBezTo>
                  <a:cubicBezTo>
                    <a:pt x="490" y="1261"/>
                    <a:pt x="526" y="1225"/>
                    <a:pt x="526" y="1177"/>
                  </a:cubicBezTo>
                  <a:cubicBezTo>
                    <a:pt x="526" y="877"/>
                    <a:pt x="526" y="877"/>
                    <a:pt x="526" y="877"/>
                  </a:cubicBezTo>
                  <a:cubicBezTo>
                    <a:pt x="621" y="877"/>
                    <a:pt x="621" y="877"/>
                    <a:pt x="621" y="877"/>
                  </a:cubicBezTo>
                  <a:cubicBezTo>
                    <a:pt x="621" y="973"/>
                    <a:pt x="621" y="973"/>
                    <a:pt x="621" y="973"/>
                  </a:cubicBezTo>
                  <a:cubicBezTo>
                    <a:pt x="621" y="997"/>
                    <a:pt x="645" y="1009"/>
                    <a:pt x="681" y="1009"/>
                  </a:cubicBezTo>
                  <a:cubicBezTo>
                    <a:pt x="681" y="1057"/>
                    <a:pt x="717" y="1093"/>
                    <a:pt x="765" y="1093"/>
                  </a:cubicBezTo>
                  <a:cubicBezTo>
                    <a:pt x="800" y="1093"/>
                    <a:pt x="836" y="1057"/>
                    <a:pt x="836" y="1009"/>
                  </a:cubicBezTo>
                  <a:cubicBezTo>
                    <a:pt x="836" y="877"/>
                    <a:pt x="836" y="877"/>
                    <a:pt x="836" y="877"/>
                  </a:cubicBezTo>
                  <a:cubicBezTo>
                    <a:pt x="932" y="877"/>
                    <a:pt x="932" y="877"/>
                    <a:pt x="932" y="877"/>
                  </a:cubicBezTo>
                  <a:cubicBezTo>
                    <a:pt x="932" y="1934"/>
                    <a:pt x="932" y="1934"/>
                    <a:pt x="932" y="1934"/>
                  </a:cubicBezTo>
                  <a:cubicBezTo>
                    <a:pt x="980" y="1934"/>
                    <a:pt x="1015" y="1934"/>
                    <a:pt x="1051" y="1934"/>
                  </a:cubicBezTo>
                  <a:cubicBezTo>
                    <a:pt x="1099" y="1934"/>
                    <a:pt x="1135" y="1934"/>
                    <a:pt x="1171" y="1934"/>
                  </a:cubicBezTo>
                  <a:cubicBezTo>
                    <a:pt x="1171" y="877"/>
                    <a:pt x="1171" y="877"/>
                    <a:pt x="1171" y="877"/>
                  </a:cubicBezTo>
                  <a:cubicBezTo>
                    <a:pt x="1278" y="877"/>
                    <a:pt x="1278" y="877"/>
                    <a:pt x="1278" y="877"/>
                  </a:cubicBezTo>
                  <a:cubicBezTo>
                    <a:pt x="1278" y="1009"/>
                    <a:pt x="1278" y="1009"/>
                    <a:pt x="1278" y="1009"/>
                  </a:cubicBezTo>
                  <a:cubicBezTo>
                    <a:pt x="1278" y="1057"/>
                    <a:pt x="1314" y="1093"/>
                    <a:pt x="1350" y="1093"/>
                  </a:cubicBezTo>
                  <a:cubicBezTo>
                    <a:pt x="1397" y="1093"/>
                    <a:pt x="1433" y="1057"/>
                    <a:pt x="1433" y="1009"/>
                  </a:cubicBezTo>
                  <a:cubicBezTo>
                    <a:pt x="1469" y="1009"/>
                    <a:pt x="1493" y="997"/>
                    <a:pt x="1493" y="973"/>
                  </a:cubicBezTo>
                  <a:cubicBezTo>
                    <a:pt x="1493" y="877"/>
                    <a:pt x="1493" y="877"/>
                    <a:pt x="1493" y="877"/>
                  </a:cubicBezTo>
                  <a:cubicBezTo>
                    <a:pt x="1589" y="877"/>
                    <a:pt x="1589" y="877"/>
                    <a:pt x="1589" y="877"/>
                  </a:cubicBezTo>
                  <a:cubicBezTo>
                    <a:pt x="1589" y="1177"/>
                    <a:pt x="1589" y="1177"/>
                    <a:pt x="1589" y="1177"/>
                  </a:cubicBezTo>
                  <a:cubicBezTo>
                    <a:pt x="1589" y="1225"/>
                    <a:pt x="1612" y="1261"/>
                    <a:pt x="1660" y="1261"/>
                  </a:cubicBezTo>
                  <a:cubicBezTo>
                    <a:pt x="1708" y="1261"/>
                    <a:pt x="1744" y="1225"/>
                    <a:pt x="1744" y="1177"/>
                  </a:cubicBezTo>
                  <a:cubicBezTo>
                    <a:pt x="1780" y="1177"/>
                    <a:pt x="1804" y="1165"/>
                    <a:pt x="1804" y="1141"/>
                  </a:cubicBezTo>
                  <a:cubicBezTo>
                    <a:pt x="1804" y="877"/>
                    <a:pt x="1804" y="877"/>
                    <a:pt x="1804" y="877"/>
                  </a:cubicBezTo>
                  <a:cubicBezTo>
                    <a:pt x="1887" y="877"/>
                    <a:pt x="1887" y="877"/>
                    <a:pt x="1887" y="877"/>
                  </a:cubicBezTo>
                  <a:cubicBezTo>
                    <a:pt x="1887" y="1357"/>
                    <a:pt x="1887" y="1357"/>
                    <a:pt x="1887" y="1357"/>
                  </a:cubicBezTo>
                  <a:cubicBezTo>
                    <a:pt x="1887" y="1393"/>
                    <a:pt x="1923" y="1429"/>
                    <a:pt x="1971" y="1429"/>
                  </a:cubicBezTo>
                  <a:cubicBezTo>
                    <a:pt x="2007" y="1429"/>
                    <a:pt x="2042" y="1393"/>
                    <a:pt x="2042" y="1357"/>
                  </a:cubicBezTo>
                  <a:cubicBezTo>
                    <a:pt x="2078" y="1345"/>
                    <a:pt x="2114" y="1333"/>
                    <a:pt x="2114" y="1321"/>
                  </a:cubicBezTo>
                  <a:cubicBezTo>
                    <a:pt x="2114" y="384"/>
                    <a:pt x="2114" y="384"/>
                    <a:pt x="2114" y="384"/>
                  </a:cubicBezTo>
                  <a:cubicBezTo>
                    <a:pt x="2114" y="360"/>
                    <a:pt x="2066" y="348"/>
                    <a:pt x="2030" y="348"/>
                  </a:cubicBezTo>
                  <a:close/>
                  <a:moveTo>
                    <a:pt x="203" y="1357"/>
                  </a:moveTo>
                  <a:cubicBezTo>
                    <a:pt x="203" y="1381"/>
                    <a:pt x="180" y="1417"/>
                    <a:pt x="144" y="1417"/>
                  </a:cubicBezTo>
                  <a:cubicBezTo>
                    <a:pt x="108" y="1417"/>
                    <a:pt x="84" y="1381"/>
                    <a:pt x="84" y="1357"/>
                  </a:cubicBezTo>
                  <a:cubicBezTo>
                    <a:pt x="132" y="1357"/>
                    <a:pt x="168" y="1333"/>
                    <a:pt x="168" y="1321"/>
                  </a:cubicBezTo>
                  <a:cubicBezTo>
                    <a:pt x="168" y="877"/>
                    <a:pt x="168" y="877"/>
                    <a:pt x="168" y="877"/>
                  </a:cubicBezTo>
                  <a:cubicBezTo>
                    <a:pt x="203" y="877"/>
                    <a:pt x="203" y="877"/>
                    <a:pt x="203" y="877"/>
                  </a:cubicBezTo>
                  <a:lnTo>
                    <a:pt x="203" y="1357"/>
                  </a:lnTo>
                  <a:close/>
                  <a:moveTo>
                    <a:pt x="514" y="1177"/>
                  </a:moveTo>
                  <a:cubicBezTo>
                    <a:pt x="514" y="1213"/>
                    <a:pt x="478" y="1237"/>
                    <a:pt x="454" y="1237"/>
                  </a:cubicBezTo>
                  <a:cubicBezTo>
                    <a:pt x="418" y="1237"/>
                    <a:pt x="394" y="1213"/>
                    <a:pt x="394" y="1189"/>
                  </a:cubicBezTo>
                  <a:cubicBezTo>
                    <a:pt x="442" y="1189"/>
                    <a:pt x="478" y="1165"/>
                    <a:pt x="478" y="1141"/>
                  </a:cubicBezTo>
                  <a:cubicBezTo>
                    <a:pt x="478" y="877"/>
                    <a:pt x="478" y="877"/>
                    <a:pt x="478" y="877"/>
                  </a:cubicBezTo>
                  <a:cubicBezTo>
                    <a:pt x="514" y="877"/>
                    <a:pt x="514" y="877"/>
                    <a:pt x="514" y="877"/>
                  </a:cubicBezTo>
                  <a:lnTo>
                    <a:pt x="514" y="1177"/>
                  </a:lnTo>
                  <a:close/>
                  <a:moveTo>
                    <a:pt x="514" y="817"/>
                  </a:moveTo>
                  <a:cubicBezTo>
                    <a:pt x="478" y="817"/>
                    <a:pt x="478" y="817"/>
                    <a:pt x="478" y="817"/>
                  </a:cubicBezTo>
                  <a:cubicBezTo>
                    <a:pt x="478" y="709"/>
                    <a:pt x="478" y="709"/>
                    <a:pt x="478" y="709"/>
                  </a:cubicBezTo>
                  <a:cubicBezTo>
                    <a:pt x="514" y="709"/>
                    <a:pt x="514" y="709"/>
                    <a:pt x="514" y="709"/>
                  </a:cubicBezTo>
                  <a:lnTo>
                    <a:pt x="514" y="817"/>
                  </a:lnTo>
                  <a:close/>
                  <a:moveTo>
                    <a:pt x="621" y="817"/>
                  </a:moveTo>
                  <a:cubicBezTo>
                    <a:pt x="526" y="817"/>
                    <a:pt x="526" y="817"/>
                    <a:pt x="526" y="817"/>
                  </a:cubicBezTo>
                  <a:cubicBezTo>
                    <a:pt x="526" y="709"/>
                    <a:pt x="526" y="709"/>
                    <a:pt x="526" y="709"/>
                  </a:cubicBezTo>
                  <a:cubicBezTo>
                    <a:pt x="621" y="709"/>
                    <a:pt x="621" y="709"/>
                    <a:pt x="621" y="709"/>
                  </a:cubicBezTo>
                  <a:lnTo>
                    <a:pt x="621" y="817"/>
                  </a:lnTo>
                  <a:close/>
                  <a:moveTo>
                    <a:pt x="812" y="1009"/>
                  </a:moveTo>
                  <a:cubicBezTo>
                    <a:pt x="812" y="1045"/>
                    <a:pt x="789" y="1069"/>
                    <a:pt x="765" y="1069"/>
                  </a:cubicBezTo>
                  <a:cubicBezTo>
                    <a:pt x="729" y="1069"/>
                    <a:pt x="705" y="1045"/>
                    <a:pt x="705" y="1009"/>
                  </a:cubicBezTo>
                  <a:cubicBezTo>
                    <a:pt x="741" y="1009"/>
                    <a:pt x="789" y="997"/>
                    <a:pt x="789" y="973"/>
                  </a:cubicBezTo>
                  <a:cubicBezTo>
                    <a:pt x="789" y="877"/>
                    <a:pt x="789" y="877"/>
                    <a:pt x="789" y="877"/>
                  </a:cubicBezTo>
                  <a:cubicBezTo>
                    <a:pt x="812" y="877"/>
                    <a:pt x="812" y="877"/>
                    <a:pt x="812" y="877"/>
                  </a:cubicBezTo>
                  <a:lnTo>
                    <a:pt x="812" y="1009"/>
                  </a:lnTo>
                  <a:close/>
                  <a:moveTo>
                    <a:pt x="812" y="817"/>
                  </a:moveTo>
                  <a:cubicBezTo>
                    <a:pt x="789" y="817"/>
                    <a:pt x="789" y="817"/>
                    <a:pt x="789" y="817"/>
                  </a:cubicBezTo>
                  <a:cubicBezTo>
                    <a:pt x="789" y="709"/>
                    <a:pt x="789" y="709"/>
                    <a:pt x="789" y="709"/>
                  </a:cubicBezTo>
                  <a:cubicBezTo>
                    <a:pt x="812" y="709"/>
                    <a:pt x="812" y="709"/>
                    <a:pt x="812" y="709"/>
                  </a:cubicBezTo>
                  <a:lnTo>
                    <a:pt x="812" y="817"/>
                  </a:lnTo>
                  <a:close/>
                  <a:moveTo>
                    <a:pt x="812" y="649"/>
                  </a:moveTo>
                  <a:cubicBezTo>
                    <a:pt x="789" y="649"/>
                    <a:pt x="789" y="649"/>
                    <a:pt x="789" y="649"/>
                  </a:cubicBezTo>
                  <a:cubicBezTo>
                    <a:pt x="789" y="541"/>
                    <a:pt x="789" y="541"/>
                    <a:pt x="789" y="541"/>
                  </a:cubicBezTo>
                  <a:cubicBezTo>
                    <a:pt x="812" y="541"/>
                    <a:pt x="812" y="541"/>
                    <a:pt x="812" y="541"/>
                  </a:cubicBezTo>
                  <a:lnTo>
                    <a:pt x="812" y="649"/>
                  </a:lnTo>
                  <a:close/>
                  <a:moveTo>
                    <a:pt x="932" y="817"/>
                  </a:moveTo>
                  <a:cubicBezTo>
                    <a:pt x="836" y="817"/>
                    <a:pt x="836" y="817"/>
                    <a:pt x="836" y="817"/>
                  </a:cubicBezTo>
                  <a:cubicBezTo>
                    <a:pt x="836" y="709"/>
                    <a:pt x="836" y="709"/>
                    <a:pt x="836" y="709"/>
                  </a:cubicBezTo>
                  <a:cubicBezTo>
                    <a:pt x="932" y="709"/>
                    <a:pt x="932" y="709"/>
                    <a:pt x="932" y="709"/>
                  </a:cubicBezTo>
                  <a:lnTo>
                    <a:pt x="932" y="817"/>
                  </a:lnTo>
                  <a:close/>
                  <a:moveTo>
                    <a:pt x="932" y="649"/>
                  </a:moveTo>
                  <a:cubicBezTo>
                    <a:pt x="836" y="649"/>
                    <a:pt x="836" y="649"/>
                    <a:pt x="836" y="649"/>
                  </a:cubicBezTo>
                  <a:cubicBezTo>
                    <a:pt x="836" y="541"/>
                    <a:pt x="836" y="541"/>
                    <a:pt x="836" y="541"/>
                  </a:cubicBezTo>
                  <a:cubicBezTo>
                    <a:pt x="932" y="541"/>
                    <a:pt x="932" y="541"/>
                    <a:pt x="932" y="541"/>
                  </a:cubicBezTo>
                  <a:lnTo>
                    <a:pt x="932" y="649"/>
                  </a:lnTo>
                  <a:close/>
                  <a:moveTo>
                    <a:pt x="1290" y="541"/>
                  </a:moveTo>
                  <a:cubicBezTo>
                    <a:pt x="1326" y="541"/>
                    <a:pt x="1326" y="541"/>
                    <a:pt x="1326" y="541"/>
                  </a:cubicBezTo>
                  <a:cubicBezTo>
                    <a:pt x="1326" y="649"/>
                    <a:pt x="1326" y="649"/>
                    <a:pt x="1326" y="649"/>
                  </a:cubicBezTo>
                  <a:cubicBezTo>
                    <a:pt x="1290" y="649"/>
                    <a:pt x="1290" y="649"/>
                    <a:pt x="1290" y="649"/>
                  </a:cubicBezTo>
                  <a:lnTo>
                    <a:pt x="1290" y="541"/>
                  </a:lnTo>
                  <a:close/>
                  <a:moveTo>
                    <a:pt x="1290" y="709"/>
                  </a:moveTo>
                  <a:cubicBezTo>
                    <a:pt x="1326" y="709"/>
                    <a:pt x="1326" y="709"/>
                    <a:pt x="1326" y="709"/>
                  </a:cubicBezTo>
                  <a:cubicBezTo>
                    <a:pt x="1326" y="817"/>
                    <a:pt x="1326" y="817"/>
                    <a:pt x="1326" y="817"/>
                  </a:cubicBezTo>
                  <a:cubicBezTo>
                    <a:pt x="1290" y="817"/>
                    <a:pt x="1290" y="817"/>
                    <a:pt x="1290" y="817"/>
                  </a:cubicBezTo>
                  <a:lnTo>
                    <a:pt x="1290" y="709"/>
                  </a:lnTo>
                  <a:close/>
                  <a:moveTo>
                    <a:pt x="1278" y="817"/>
                  </a:moveTo>
                  <a:cubicBezTo>
                    <a:pt x="1171" y="817"/>
                    <a:pt x="1171" y="817"/>
                    <a:pt x="1171" y="817"/>
                  </a:cubicBezTo>
                  <a:cubicBezTo>
                    <a:pt x="1171" y="709"/>
                    <a:pt x="1171" y="709"/>
                    <a:pt x="1171" y="709"/>
                  </a:cubicBezTo>
                  <a:cubicBezTo>
                    <a:pt x="1278" y="709"/>
                    <a:pt x="1278" y="709"/>
                    <a:pt x="1278" y="709"/>
                  </a:cubicBezTo>
                  <a:cubicBezTo>
                    <a:pt x="1278" y="817"/>
                    <a:pt x="1278" y="817"/>
                    <a:pt x="1278" y="817"/>
                  </a:cubicBezTo>
                  <a:close/>
                  <a:moveTo>
                    <a:pt x="1278" y="649"/>
                  </a:moveTo>
                  <a:cubicBezTo>
                    <a:pt x="1171" y="649"/>
                    <a:pt x="1171" y="649"/>
                    <a:pt x="1171" y="649"/>
                  </a:cubicBezTo>
                  <a:cubicBezTo>
                    <a:pt x="1171" y="541"/>
                    <a:pt x="1171" y="541"/>
                    <a:pt x="1171" y="541"/>
                  </a:cubicBezTo>
                  <a:cubicBezTo>
                    <a:pt x="1278" y="541"/>
                    <a:pt x="1278" y="541"/>
                    <a:pt x="1278" y="541"/>
                  </a:cubicBezTo>
                  <a:cubicBezTo>
                    <a:pt x="1278" y="649"/>
                    <a:pt x="1278" y="649"/>
                    <a:pt x="1278" y="649"/>
                  </a:cubicBezTo>
                  <a:close/>
                  <a:moveTo>
                    <a:pt x="1350" y="1069"/>
                  </a:moveTo>
                  <a:cubicBezTo>
                    <a:pt x="1326" y="1069"/>
                    <a:pt x="1290" y="1045"/>
                    <a:pt x="1290" y="1009"/>
                  </a:cubicBezTo>
                  <a:cubicBezTo>
                    <a:pt x="1290" y="877"/>
                    <a:pt x="1290" y="877"/>
                    <a:pt x="1290" y="877"/>
                  </a:cubicBezTo>
                  <a:cubicBezTo>
                    <a:pt x="1326" y="877"/>
                    <a:pt x="1326" y="877"/>
                    <a:pt x="1326" y="877"/>
                  </a:cubicBezTo>
                  <a:cubicBezTo>
                    <a:pt x="1326" y="973"/>
                    <a:pt x="1326" y="973"/>
                    <a:pt x="1326" y="973"/>
                  </a:cubicBezTo>
                  <a:cubicBezTo>
                    <a:pt x="1326" y="997"/>
                    <a:pt x="1362" y="1009"/>
                    <a:pt x="1409" y="1009"/>
                  </a:cubicBezTo>
                  <a:cubicBezTo>
                    <a:pt x="1409" y="1045"/>
                    <a:pt x="1386" y="1069"/>
                    <a:pt x="1350" y="1069"/>
                  </a:cubicBezTo>
                  <a:close/>
                  <a:moveTo>
                    <a:pt x="1600" y="709"/>
                  </a:moveTo>
                  <a:cubicBezTo>
                    <a:pt x="1636" y="709"/>
                    <a:pt x="1636" y="709"/>
                    <a:pt x="1636" y="709"/>
                  </a:cubicBezTo>
                  <a:cubicBezTo>
                    <a:pt x="1636" y="817"/>
                    <a:pt x="1636" y="817"/>
                    <a:pt x="1636" y="817"/>
                  </a:cubicBezTo>
                  <a:cubicBezTo>
                    <a:pt x="1600" y="817"/>
                    <a:pt x="1600" y="817"/>
                    <a:pt x="1600" y="817"/>
                  </a:cubicBezTo>
                  <a:lnTo>
                    <a:pt x="1600" y="709"/>
                  </a:lnTo>
                  <a:close/>
                  <a:moveTo>
                    <a:pt x="1589" y="817"/>
                  </a:moveTo>
                  <a:cubicBezTo>
                    <a:pt x="1493" y="817"/>
                    <a:pt x="1493" y="817"/>
                    <a:pt x="1493" y="817"/>
                  </a:cubicBezTo>
                  <a:cubicBezTo>
                    <a:pt x="1493" y="709"/>
                    <a:pt x="1493" y="709"/>
                    <a:pt x="1493" y="709"/>
                  </a:cubicBezTo>
                  <a:cubicBezTo>
                    <a:pt x="1589" y="709"/>
                    <a:pt x="1589" y="709"/>
                    <a:pt x="1589" y="709"/>
                  </a:cubicBezTo>
                  <a:cubicBezTo>
                    <a:pt x="1589" y="817"/>
                    <a:pt x="1589" y="817"/>
                    <a:pt x="1589" y="817"/>
                  </a:cubicBezTo>
                  <a:close/>
                  <a:moveTo>
                    <a:pt x="1660" y="1237"/>
                  </a:moveTo>
                  <a:cubicBezTo>
                    <a:pt x="1624" y="1237"/>
                    <a:pt x="1600" y="1213"/>
                    <a:pt x="1600" y="1177"/>
                  </a:cubicBezTo>
                  <a:cubicBezTo>
                    <a:pt x="1600" y="877"/>
                    <a:pt x="1600" y="877"/>
                    <a:pt x="1600" y="877"/>
                  </a:cubicBezTo>
                  <a:cubicBezTo>
                    <a:pt x="1636" y="877"/>
                    <a:pt x="1636" y="877"/>
                    <a:pt x="1636" y="877"/>
                  </a:cubicBezTo>
                  <a:cubicBezTo>
                    <a:pt x="1636" y="1141"/>
                    <a:pt x="1636" y="1141"/>
                    <a:pt x="1636" y="1141"/>
                  </a:cubicBezTo>
                  <a:cubicBezTo>
                    <a:pt x="1636" y="1165"/>
                    <a:pt x="1672" y="1189"/>
                    <a:pt x="1720" y="1189"/>
                  </a:cubicBezTo>
                  <a:cubicBezTo>
                    <a:pt x="1720" y="1213"/>
                    <a:pt x="1696" y="1237"/>
                    <a:pt x="1660" y="1237"/>
                  </a:cubicBezTo>
                  <a:close/>
                  <a:moveTo>
                    <a:pt x="1971" y="1417"/>
                  </a:moveTo>
                  <a:cubicBezTo>
                    <a:pt x="1935" y="1417"/>
                    <a:pt x="1911" y="1381"/>
                    <a:pt x="1911" y="1357"/>
                  </a:cubicBezTo>
                  <a:cubicBezTo>
                    <a:pt x="1911" y="877"/>
                    <a:pt x="1911" y="877"/>
                    <a:pt x="1911" y="877"/>
                  </a:cubicBezTo>
                  <a:cubicBezTo>
                    <a:pt x="1947" y="877"/>
                    <a:pt x="1947" y="877"/>
                    <a:pt x="1947" y="877"/>
                  </a:cubicBezTo>
                  <a:cubicBezTo>
                    <a:pt x="1947" y="1321"/>
                    <a:pt x="1947" y="1321"/>
                    <a:pt x="1947" y="1321"/>
                  </a:cubicBezTo>
                  <a:cubicBezTo>
                    <a:pt x="1947" y="1333"/>
                    <a:pt x="1983" y="1357"/>
                    <a:pt x="2030" y="1357"/>
                  </a:cubicBezTo>
                  <a:cubicBezTo>
                    <a:pt x="2030" y="1381"/>
                    <a:pt x="1995" y="1417"/>
                    <a:pt x="1971" y="1417"/>
                  </a:cubicBezTo>
                  <a:close/>
                </a:path>
              </a:pathLst>
            </a:custGeom>
            <a:solidFill>
              <a:srgbClr val="665D5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 name="Rectangle 11"/>
            <p:cNvSpPr/>
            <p:nvPr/>
          </p:nvSpPr>
          <p:spPr>
            <a:xfrm>
              <a:off x="-1815810" y="1595204"/>
              <a:ext cx="177800" cy="4738144"/>
            </a:xfrm>
            <a:prstGeom prst="rect">
              <a:avLst/>
            </a:prstGeom>
            <a:solidFill>
              <a:srgbClr val="665D5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mn-ea"/>
                <a:cs typeface="+mn-cs"/>
              </a:endParaRPr>
            </a:p>
          </p:txBody>
        </p:sp>
      </p:grpSp>
      <p:grpSp>
        <p:nvGrpSpPr>
          <p:cNvPr id="13" name="Group 12"/>
          <p:cNvGrpSpPr/>
          <p:nvPr/>
        </p:nvGrpSpPr>
        <p:grpSpPr>
          <a:xfrm>
            <a:off x="5487597" y="4154866"/>
            <a:ext cx="868980" cy="981874"/>
            <a:chOff x="-2506208" y="1418924"/>
            <a:chExt cx="1570837" cy="4914424"/>
          </a:xfrm>
          <a:solidFill>
            <a:sysClr val="window" lastClr="FFFFFF">
              <a:lumMod val="65000"/>
            </a:sysClr>
          </a:solidFill>
        </p:grpSpPr>
        <p:sp>
          <p:nvSpPr>
            <p:cNvPr id="14" name="Freeform 8"/>
            <p:cNvSpPr>
              <a:spLocks noEditPoints="1"/>
            </p:cNvSpPr>
            <p:nvPr/>
          </p:nvSpPr>
          <p:spPr bwMode="auto">
            <a:xfrm>
              <a:off x="-2506208" y="1418924"/>
              <a:ext cx="1570837" cy="1208162"/>
            </a:xfrm>
            <a:custGeom>
              <a:avLst/>
              <a:gdLst>
                <a:gd name="T0" fmla="*/ 1911 w 2114"/>
                <a:gd name="T1" fmla="*/ 468 h 1934"/>
                <a:gd name="T2" fmla="*/ 1720 w 2114"/>
                <a:gd name="T3" fmla="*/ 168 h 1934"/>
                <a:gd name="T4" fmla="*/ 1612 w 2114"/>
                <a:gd name="T5" fmla="*/ 637 h 1934"/>
                <a:gd name="T6" fmla="*/ 1409 w 2114"/>
                <a:gd name="T7" fmla="*/ 0 h 1934"/>
                <a:gd name="T8" fmla="*/ 1302 w 2114"/>
                <a:gd name="T9" fmla="*/ 468 h 1934"/>
                <a:gd name="T10" fmla="*/ 1171 w 2114"/>
                <a:gd name="T11" fmla="*/ 72 h 1934"/>
                <a:gd name="T12" fmla="*/ 932 w 2114"/>
                <a:gd name="T13" fmla="*/ 480 h 1934"/>
                <a:gd name="T14" fmla="*/ 789 w 2114"/>
                <a:gd name="T15" fmla="*/ 96 h 1934"/>
                <a:gd name="T16" fmla="*/ 621 w 2114"/>
                <a:gd name="T17" fmla="*/ 649 h 1934"/>
                <a:gd name="T18" fmla="*/ 478 w 2114"/>
                <a:gd name="T19" fmla="*/ 264 h 1934"/>
                <a:gd name="T20" fmla="*/ 311 w 2114"/>
                <a:gd name="T21" fmla="*/ 817 h 1934"/>
                <a:gd name="T22" fmla="*/ 168 w 2114"/>
                <a:gd name="T23" fmla="*/ 384 h 1934"/>
                <a:gd name="T24" fmla="*/ 72 w 2114"/>
                <a:gd name="T25" fmla="*/ 1357 h 1934"/>
                <a:gd name="T26" fmla="*/ 311 w 2114"/>
                <a:gd name="T27" fmla="*/ 877 h 1934"/>
                <a:gd name="T28" fmla="*/ 526 w 2114"/>
                <a:gd name="T29" fmla="*/ 1177 h 1934"/>
                <a:gd name="T30" fmla="*/ 681 w 2114"/>
                <a:gd name="T31" fmla="*/ 1009 h 1934"/>
                <a:gd name="T32" fmla="*/ 932 w 2114"/>
                <a:gd name="T33" fmla="*/ 877 h 1934"/>
                <a:gd name="T34" fmla="*/ 1171 w 2114"/>
                <a:gd name="T35" fmla="*/ 877 h 1934"/>
                <a:gd name="T36" fmla="*/ 1433 w 2114"/>
                <a:gd name="T37" fmla="*/ 1009 h 1934"/>
                <a:gd name="T38" fmla="*/ 1589 w 2114"/>
                <a:gd name="T39" fmla="*/ 1177 h 1934"/>
                <a:gd name="T40" fmla="*/ 1804 w 2114"/>
                <a:gd name="T41" fmla="*/ 877 h 1934"/>
                <a:gd name="T42" fmla="*/ 2042 w 2114"/>
                <a:gd name="T43" fmla="*/ 1357 h 1934"/>
                <a:gd name="T44" fmla="*/ 203 w 2114"/>
                <a:gd name="T45" fmla="*/ 1357 h 1934"/>
                <a:gd name="T46" fmla="*/ 168 w 2114"/>
                <a:gd name="T47" fmla="*/ 877 h 1934"/>
                <a:gd name="T48" fmla="*/ 454 w 2114"/>
                <a:gd name="T49" fmla="*/ 1237 h 1934"/>
                <a:gd name="T50" fmla="*/ 514 w 2114"/>
                <a:gd name="T51" fmla="*/ 877 h 1934"/>
                <a:gd name="T52" fmla="*/ 478 w 2114"/>
                <a:gd name="T53" fmla="*/ 709 h 1934"/>
                <a:gd name="T54" fmla="*/ 526 w 2114"/>
                <a:gd name="T55" fmla="*/ 817 h 1934"/>
                <a:gd name="T56" fmla="*/ 812 w 2114"/>
                <a:gd name="T57" fmla="*/ 1009 h 1934"/>
                <a:gd name="T58" fmla="*/ 789 w 2114"/>
                <a:gd name="T59" fmla="*/ 877 h 1934"/>
                <a:gd name="T60" fmla="*/ 789 w 2114"/>
                <a:gd name="T61" fmla="*/ 817 h 1934"/>
                <a:gd name="T62" fmla="*/ 812 w 2114"/>
                <a:gd name="T63" fmla="*/ 649 h 1934"/>
                <a:gd name="T64" fmla="*/ 812 w 2114"/>
                <a:gd name="T65" fmla="*/ 649 h 1934"/>
                <a:gd name="T66" fmla="*/ 932 w 2114"/>
                <a:gd name="T67" fmla="*/ 709 h 1934"/>
                <a:gd name="T68" fmla="*/ 836 w 2114"/>
                <a:gd name="T69" fmla="*/ 541 h 1934"/>
                <a:gd name="T70" fmla="*/ 1326 w 2114"/>
                <a:gd name="T71" fmla="*/ 541 h 1934"/>
                <a:gd name="T72" fmla="*/ 1290 w 2114"/>
                <a:gd name="T73" fmla="*/ 709 h 1934"/>
                <a:gd name="T74" fmla="*/ 1290 w 2114"/>
                <a:gd name="T75" fmla="*/ 709 h 1934"/>
                <a:gd name="T76" fmla="*/ 1278 w 2114"/>
                <a:gd name="T77" fmla="*/ 709 h 1934"/>
                <a:gd name="T78" fmla="*/ 1171 w 2114"/>
                <a:gd name="T79" fmla="*/ 541 h 1934"/>
                <a:gd name="T80" fmla="*/ 1290 w 2114"/>
                <a:gd name="T81" fmla="*/ 1009 h 1934"/>
                <a:gd name="T82" fmla="*/ 1409 w 2114"/>
                <a:gd name="T83" fmla="*/ 1009 h 1934"/>
                <a:gd name="T84" fmla="*/ 1636 w 2114"/>
                <a:gd name="T85" fmla="*/ 817 h 1934"/>
                <a:gd name="T86" fmla="*/ 1493 w 2114"/>
                <a:gd name="T87" fmla="*/ 817 h 1934"/>
                <a:gd name="T88" fmla="*/ 1660 w 2114"/>
                <a:gd name="T89" fmla="*/ 1237 h 1934"/>
                <a:gd name="T90" fmla="*/ 1636 w 2114"/>
                <a:gd name="T91" fmla="*/ 1141 h 1934"/>
                <a:gd name="T92" fmla="*/ 1911 w 2114"/>
                <a:gd name="T93" fmla="*/ 1357 h 1934"/>
                <a:gd name="T94" fmla="*/ 2030 w 2114"/>
                <a:gd name="T95" fmla="*/ 1357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14" h="1934">
                  <a:moveTo>
                    <a:pt x="2030" y="348"/>
                  </a:moveTo>
                  <a:cubicBezTo>
                    <a:pt x="1983" y="348"/>
                    <a:pt x="1947" y="360"/>
                    <a:pt x="1947" y="384"/>
                  </a:cubicBezTo>
                  <a:cubicBezTo>
                    <a:pt x="1947" y="432"/>
                    <a:pt x="1947" y="432"/>
                    <a:pt x="1947" y="432"/>
                  </a:cubicBezTo>
                  <a:cubicBezTo>
                    <a:pt x="1923" y="444"/>
                    <a:pt x="1911" y="456"/>
                    <a:pt x="1911" y="468"/>
                  </a:cubicBezTo>
                  <a:cubicBezTo>
                    <a:pt x="1911" y="817"/>
                    <a:pt x="1911" y="817"/>
                    <a:pt x="1911" y="817"/>
                  </a:cubicBezTo>
                  <a:cubicBezTo>
                    <a:pt x="1804" y="817"/>
                    <a:pt x="1804" y="817"/>
                    <a:pt x="1804" y="817"/>
                  </a:cubicBezTo>
                  <a:cubicBezTo>
                    <a:pt x="1804" y="204"/>
                    <a:pt x="1804" y="204"/>
                    <a:pt x="1804" y="204"/>
                  </a:cubicBezTo>
                  <a:cubicBezTo>
                    <a:pt x="1804" y="192"/>
                    <a:pt x="1768" y="168"/>
                    <a:pt x="1720" y="168"/>
                  </a:cubicBezTo>
                  <a:cubicBezTo>
                    <a:pt x="1672" y="168"/>
                    <a:pt x="1636" y="192"/>
                    <a:pt x="1636" y="204"/>
                  </a:cubicBezTo>
                  <a:cubicBezTo>
                    <a:pt x="1636" y="264"/>
                    <a:pt x="1636" y="264"/>
                    <a:pt x="1636" y="264"/>
                  </a:cubicBezTo>
                  <a:cubicBezTo>
                    <a:pt x="1624" y="264"/>
                    <a:pt x="1612" y="288"/>
                    <a:pt x="1612" y="300"/>
                  </a:cubicBezTo>
                  <a:cubicBezTo>
                    <a:pt x="1612" y="637"/>
                    <a:pt x="1612" y="637"/>
                    <a:pt x="1612" y="637"/>
                  </a:cubicBezTo>
                  <a:cubicBezTo>
                    <a:pt x="1612" y="649"/>
                    <a:pt x="1612" y="649"/>
                    <a:pt x="1612" y="649"/>
                  </a:cubicBezTo>
                  <a:cubicBezTo>
                    <a:pt x="1493" y="649"/>
                    <a:pt x="1493" y="649"/>
                    <a:pt x="1493" y="649"/>
                  </a:cubicBezTo>
                  <a:cubicBezTo>
                    <a:pt x="1493" y="36"/>
                    <a:pt x="1493" y="36"/>
                    <a:pt x="1493" y="36"/>
                  </a:cubicBezTo>
                  <a:cubicBezTo>
                    <a:pt x="1493" y="24"/>
                    <a:pt x="1457" y="0"/>
                    <a:pt x="1409" y="0"/>
                  </a:cubicBezTo>
                  <a:cubicBezTo>
                    <a:pt x="1362" y="0"/>
                    <a:pt x="1326" y="24"/>
                    <a:pt x="1326" y="36"/>
                  </a:cubicBezTo>
                  <a:cubicBezTo>
                    <a:pt x="1326" y="96"/>
                    <a:pt x="1326" y="96"/>
                    <a:pt x="1326" y="96"/>
                  </a:cubicBezTo>
                  <a:cubicBezTo>
                    <a:pt x="1314" y="96"/>
                    <a:pt x="1302" y="108"/>
                    <a:pt x="1302" y="132"/>
                  </a:cubicBezTo>
                  <a:cubicBezTo>
                    <a:pt x="1302" y="468"/>
                    <a:pt x="1302" y="468"/>
                    <a:pt x="1302" y="468"/>
                  </a:cubicBezTo>
                  <a:cubicBezTo>
                    <a:pt x="1302" y="480"/>
                    <a:pt x="1302" y="480"/>
                    <a:pt x="1302" y="480"/>
                  </a:cubicBezTo>
                  <a:cubicBezTo>
                    <a:pt x="1171" y="480"/>
                    <a:pt x="1171" y="480"/>
                    <a:pt x="1171" y="480"/>
                  </a:cubicBezTo>
                  <a:cubicBezTo>
                    <a:pt x="1171" y="84"/>
                    <a:pt x="1171" y="84"/>
                    <a:pt x="1171" y="84"/>
                  </a:cubicBezTo>
                  <a:cubicBezTo>
                    <a:pt x="1171" y="84"/>
                    <a:pt x="1171" y="84"/>
                    <a:pt x="1171" y="72"/>
                  </a:cubicBezTo>
                  <a:cubicBezTo>
                    <a:pt x="1171" y="12"/>
                    <a:pt x="1123" y="0"/>
                    <a:pt x="1051" y="0"/>
                  </a:cubicBezTo>
                  <a:cubicBezTo>
                    <a:pt x="992" y="0"/>
                    <a:pt x="944" y="12"/>
                    <a:pt x="932" y="72"/>
                  </a:cubicBezTo>
                  <a:cubicBezTo>
                    <a:pt x="932" y="84"/>
                    <a:pt x="932" y="84"/>
                    <a:pt x="932" y="84"/>
                  </a:cubicBezTo>
                  <a:cubicBezTo>
                    <a:pt x="932" y="480"/>
                    <a:pt x="932" y="480"/>
                    <a:pt x="932" y="480"/>
                  </a:cubicBezTo>
                  <a:cubicBezTo>
                    <a:pt x="812" y="480"/>
                    <a:pt x="812" y="480"/>
                    <a:pt x="812" y="480"/>
                  </a:cubicBezTo>
                  <a:cubicBezTo>
                    <a:pt x="812" y="468"/>
                    <a:pt x="812" y="468"/>
                    <a:pt x="812" y="468"/>
                  </a:cubicBezTo>
                  <a:cubicBezTo>
                    <a:pt x="812" y="132"/>
                    <a:pt x="812" y="132"/>
                    <a:pt x="812" y="132"/>
                  </a:cubicBezTo>
                  <a:cubicBezTo>
                    <a:pt x="812" y="108"/>
                    <a:pt x="800" y="96"/>
                    <a:pt x="789" y="96"/>
                  </a:cubicBezTo>
                  <a:cubicBezTo>
                    <a:pt x="789" y="36"/>
                    <a:pt x="789" y="36"/>
                    <a:pt x="789" y="36"/>
                  </a:cubicBezTo>
                  <a:cubicBezTo>
                    <a:pt x="789" y="24"/>
                    <a:pt x="741" y="0"/>
                    <a:pt x="705" y="0"/>
                  </a:cubicBezTo>
                  <a:cubicBezTo>
                    <a:pt x="657" y="0"/>
                    <a:pt x="621" y="24"/>
                    <a:pt x="621" y="36"/>
                  </a:cubicBezTo>
                  <a:cubicBezTo>
                    <a:pt x="621" y="649"/>
                    <a:pt x="621" y="649"/>
                    <a:pt x="621" y="649"/>
                  </a:cubicBezTo>
                  <a:cubicBezTo>
                    <a:pt x="502" y="649"/>
                    <a:pt x="502" y="649"/>
                    <a:pt x="502" y="649"/>
                  </a:cubicBezTo>
                  <a:cubicBezTo>
                    <a:pt x="502" y="649"/>
                    <a:pt x="502" y="649"/>
                    <a:pt x="502" y="637"/>
                  </a:cubicBezTo>
                  <a:cubicBezTo>
                    <a:pt x="502" y="300"/>
                    <a:pt x="502" y="300"/>
                    <a:pt x="502" y="300"/>
                  </a:cubicBezTo>
                  <a:cubicBezTo>
                    <a:pt x="502" y="288"/>
                    <a:pt x="490" y="264"/>
                    <a:pt x="478" y="264"/>
                  </a:cubicBezTo>
                  <a:cubicBezTo>
                    <a:pt x="478" y="204"/>
                    <a:pt x="478" y="204"/>
                    <a:pt x="478" y="204"/>
                  </a:cubicBezTo>
                  <a:cubicBezTo>
                    <a:pt x="478" y="192"/>
                    <a:pt x="442" y="168"/>
                    <a:pt x="394" y="168"/>
                  </a:cubicBezTo>
                  <a:cubicBezTo>
                    <a:pt x="347" y="168"/>
                    <a:pt x="311" y="192"/>
                    <a:pt x="311" y="204"/>
                  </a:cubicBezTo>
                  <a:cubicBezTo>
                    <a:pt x="311" y="817"/>
                    <a:pt x="311" y="817"/>
                    <a:pt x="311" y="817"/>
                  </a:cubicBezTo>
                  <a:cubicBezTo>
                    <a:pt x="192" y="817"/>
                    <a:pt x="192" y="817"/>
                    <a:pt x="192" y="817"/>
                  </a:cubicBezTo>
                  <a:cubicBezTo>
                    <a:pt x="192" y="468"/>
                    <a:pt x="192" y="468"/>
                    <a:pt x="192" y="468"/>
                  </a:cubicBezTo>
                  <a:cubicBezTo>
                    <a:pt x="192" y="456"/>
                    <a:pt x="180" y="444"/>
                    <a:pt x="168" y="432"/>
                  </a:cubicBezTo>
                  <a:cubicBezTo>
                    <a:pt x="168" y="384"/>
                    <a:pt x="168" y="384"/>
                    <a:pt x="168" y="384"/>
                  </a:cubicBezTo>
                  <a:cubicBezTo>
                    <a:pt x="168" y="360"/>
                    <a:pt x="132" y="348"/>
                    <a:pt x="84" y="348"/>
                  </a:cubicBezTo>
                  <a:cubicBezTo>
                    <a:pt x="36" y="348"/>
                    <a:pt x="0" y="360"/>
                    <a:pt x="0" y="384"/>
                  </a:cubicBezTo>
                  <a:cubicBezTo>
                    <a:pt x="0" y="1321"/>
                    <a:pt x="0" y="1321"/>
                    <a:pt x="0" y="1321"/>
                  </a:cubicBezTo>
                  <a:cubicBezTo>
                    <a:pt x="0" y="1333"/>
                    <a:pt x="36" y="1345"/>
                    <a:pt x="72" y="1357"/>
                  </a:cubicBezTo>
                  <a:cubicBezTo>
                    <a:pt x="72" y="1393"/>
                    <a:pt x="96" y="1429"/>
                    <a:pt x="144" y="1429"/>
                  </a:cubicBezTo>
                  <a:cubicBezTo>
                    <a:pt x="192" y="1429"/>
                    <a:pt x="227" y="1393"/>
                    <a:pt x="227" y="1357"/>
                  </a:cubicBezTo>
                  <a:cubicBezTo>
                    <a:pt x="227" y="877"/>
                    <a:pt x="227" y="877"/>
                    <a:pt x="227" y="877"/>
                  </a:cubicBezTo>
                  <a:cubicBezTo>
                    <a:pt x="311" y="877"/>
                    <a:pt x="311" y="877"/>
                    <a:pt x="311" y="877"/>
                  </a:cubicBezTo>
                  <a:cubicBezTo>
                    <a:pt x="311" y="1141"/>
                    <a:pt x="311" y="1141"/>
                    <a:pt x="311" y="1141"/>
                  </a:cubicBezTo>
                  <a:cubicBezTo>
                    <a:pt x="311" y="1165"/>
                    <a:pt x="335" y="1177"/>
                    <a:pt x="371" y="1177"/>
                  </a:cubicBezTo>
                  <a:cubicBezTo>
                    <a:pt x="371" y="1225"/>
                    <a:pt x="406" y="1261"/>
                    <a:pt x="454" y="1261"/>
                  </a:cubicBezTo>
                  <a:cubicBezTo>
                    <a:pt x="490" y="1261"/>
                    <a:pt x="526" y="1225"/>
                    <a:pt x="526" y="1177"/>
                  </a:cubicBezTo>
                  <a:cubicBezTo>
                    <a:pt x="526" y="877"/>
                    <a:pt x="526" y="877"/>
                    <a:pt x="526" y="877"/>
                  </a:cubicBezTo>
                  <a:cubicBezTo>
                    <a:pt x="621" y="877"/>
                    <a:pt x="621" y="877"/>
                    <a:pt x="621" y="877"/>
                  </a:cubicBezTo>
                  <a:cubicBezTo>
                    <a:pt x="621" y="973"/>
                    <a:pt x="621" y="973"/>
                    <a:pt x="621" y="973"/>
                  </a:cubicBezTo>
                  <a:cubicBezTo>
                    <a:pt x="621" y="997"/>
                    <a:pt x="645" y="1009"/>
                    <a:pt x="681" y="1009"/>
                  </a:cubicBezTo>
                  <a:cubicBezTo>
                    <a:pt x="681" y="1057"/>
                    <a:pt x="717" y="1093"/>
                    <a:pt x="765" y="1093"/>
                  </a:cubicBezTo>
                  <a:cubicBezTo>
                    <a:pt x="800" y="1093"/>
                    <a:pt x="836" y="1057"/>
                    <a:pt x="836" y="1009"/>
                  </a:cubicBezTo>
                  <a:cubicBezTo>
                    <a:pt x="836" y="877"/>
                    <a:pt x="836" y="877"/>
                    <a:pt x="836" y="877"/>
                  </a:cubicBezTo>
                  <a:cubicBezTo>
                    <a:pt x="932" y="877"/>
                    <a:pt x="932" y="877"/>
                    <a:pt x="932" y="877"/>
                  </a:cubicBezTo>
                  <a:cubicBezTo>
                    <a:pt x="932" y="1934"/>
                    <a:pt x="932" y="1934"/>
                    <a:pt x="932" y="1934"/>
                  </a:cubicBezTo>
                  <a:cubicBezTo>
                    <a:pt x="980" y="1934"/>
                    <a:pt x="1015" y="1934"/>
                    <a:pt x="1051" y="1934"/>
                  </a:cubicBezTo>
                  <a:cubicBezTo>
                    <a:pt x="1099" y="1934"/>
                    <a:pt x="1135" y="1934"/>
                    <a:pt x="1171" y="1934"/>
                  </a:cubicBezTo>
                  <a:cubicBezTo>
                    <a:pt x="1171" y="877"/>
                    <a:pt x="1171" y="877"/>
                    <a:pt x="1171" y="877"/>
                  </a:cubicBezTo>
                  <a:cubicBezTo>
                    <a:pt x="1278" y="877"/>
                    <a:pt x="1278" y="877"/>
                    <a:pt x="1278" y="877"/>
                  </a:cubicBezTo>
                  <a:cubicBezTo>
                    <a:pt x="1278" y="1009"/>
                    <a:pt x="1278" y="1009"/>
                    <a:pt x="1278" y="1009"/>
                  </a:cubicBezTo>
                  <a:cubicBezTo>
                    <a:pt x="1278" y="1057"/>
                    <a:pt x="1314" y="1093"/>
                    <a:pt x="1350" y="1093"/>
                  </a:cubicBezTo>
                  <a:cubicBezTo>
                    <a:pt x="1397" y="1093"/>
                    <a:pt x="1433" y="1057"/>
                    <a:pt x="1433" y="1009"/>
                  </a:cubicBezTo>
                  <a:cubicBezTo>
                    <a:pt x="1469" y="1009"/>
                    <a:pt x="1493" y="997"/>
                    <a:pt x="1493" y="973"/>
                  </a:cubicBezTo>
                  <a:cubicBezTo>
                    <a:pt x="1493" y="877"/>
                    <a:pt x="1493" y="877"/>
                    <a:pt x="1493" y="877"/>
                  </a:cubicBezTo>
                  <a:cubicBezTo>
                    <a:pt x="1589" y="877"/>
                    <a:pt x="1589" y="877"/>
                    <a:pt x="1589" y="877"/>
                  </a:cubicBezTo>
                  <a:cubicBezTo>
                    <a:pt x="1589" y="1177"/>
                    <a:pt x="1589" y="1177"/>
                    <a:pt x="1589" y="1177"/>
                  </a:cubicBezTo>
                  <a:cubicBezTo>
                    <a:pt x="1589" y="1225"/>
                    <a:pt x="1612" y="1261"/>
                    <a:pt x="1660" y="1261"/>
                  </a:cubicBezTo>
                  <a:cubicBezTo>
                    <a:pt x="1708" y="1261"/>
                    <a:pt x="1744" y="1225"/>
                    <a:pt x="1744" y="1177"/>
                  </a:cubicBezTo>
                  <a:cubicBezTo>
                    <a:pt x="1780" y="1177"/>
                    <a:pt x="1804" y="1165"/>
                    <a:pt x="1804" y="1141"/>
                  </a:cubicBezTo>
                  <a:cubicBezTo>
                    <a:pt x="1804" y="877"/>
                    <a:pt x="1804" y="877"/>
                    <a:pt x="1804" y="877"/>
                  </a:cubicBezTo>
                  <a:cubicBezTo>
                    <a:pt x="1887" y="877"/>
                    <a:pt x="1887" y="877"/>
                    <a:pt x="1887" y="877"/>
                  </a:cubicBezTo>
                  <a:cubicBezTo>
                    <a:pt x="1887" y="1357"/>
                    <a:pt x="1887" y="1357"/>
                    <a:pt x="1887" y="1357"/>
                  </a:cubicBezTo>
                  <a:cubicBezTo>
                    <a:pt x="1887" y="1393"/>
                    <a:pt x="1923" y="1429"/>
                    <a:pt x="1971" y="1429"/>
                  </a:cubicBezTo>
                  <a:cubicBezTo>
                    <a:pt x="2007" y="1429"/>
                    <a:pt x="2042" y="1393"/>
                    <a:pt x="2042" y="1357"/>
                  </a:cubicBezTo>
                  <a:cubicBezTo>
                    <a:pt x="2078" y="1345"/>
                    <a:pt x="2114" y="1333"/>
                    <a:pt x="2114" y="1321"/>
                  </a:cubicBezTo>
                  <a:cubicBezTo>
                    <a:pt x="2114" y="384"/>
                    <a:pt x="2114" y="384"/>
                    <a:pt x="2114" y="384"/>
                  </a:cubicBezTo>
                  <a:cubicBezTo>
                    <a:pt x="2114" y="360"/>
                    <a:pt x="2066" y="348"/>
                    <a:pt x="2030" y="348"/>
                  </a:cubicBezTo>
                  <a:close/>
                  <a:moveTo>
                    <a:pt x="203" y="1357"/>
                  </a:moveTo>
                  <a:cubicBezTo>
                    <a:pt x="203" y="1381"/>
                    <a:pt x="180" y="1417"/>
                    <a:pt x="144" y="1417"/>
                  </a:cubicBezTo>
                  <a:cubicBezTo>
                    <a:pt x="108" y="1417"/>
                    <a:pt x="84" y="1381"/>
                    <a:pt x="84" y="1357"/>
                  </a:cubicBezTo>
                  <a:cubicBezTo>
                    <a:pt x="132" y="1357"/>
                    <a:pt x="168" y="1333"/>
                    <a:pt x="168" y="1321"/>
                  </a:cubicBezTo>
                  <a:cubicBezTo>
                    <a:pt x="168" y="877"/>
                    <a:pt x="168" y="877"/>
                    <a:pt x="168" y="877"/>
                  </a:cubicBezTo>
                  <a:cubicBezTo>
                    <a:pt x="203" y="877"/>
                    <a:pt x="203" y="877"/>
                    <a:pt x="203" y="877"/>
                  </a:cubicBezTo>
                  <a:lnTo>
                    <a:pt x="203" y="1357"/>
                  </a:lnTo>
                  <a:close/>
                  <a:moveTo>
                    <a:pt x="514" y="1177"/>
                  </a:moveTo>
                  <a:cubicBezTo>
                    <a:pt x="514" y="1213"/>
                    <a:pt x="478" y="1237"/>
                    <a:pt x="454" y="1237"/>
                  </a:cubicBezTo>
                  <a:cubicBezTo>
                    <a:pt x="418" y="1237"/>
                    <a:pt x="394" y="1213"/>
                    <a:pt x="394" y="1189"/>
                  </a:cubicBezTo>
                  <a:cubicBezTo>
                    <a:pt x="442" y="1189"/>
                    <a:pt x="478" y="1165"/>
                    <a:pt x="478" y="1141"/>
                  </a:cubicBezTo>
                  <a:cubicBezTo>
                    <a:pt x="478" y="877"/>
                    <a:pt x="478" y="877"/>
                    <a:pt x="478" y="877"/>
                  </a:cubicBezTo>
                  <a:cubicBezTo>
                    <a:pt x="514" y="877"/>
                    <a:pt x="514" y="877"/>
                    <a:pt x="514" y="877"/>
                  </a:cubicBezTo>
                  <a:lnTo>
                    <a:pt x="514" y="1177"/>
                  </a:lnTo>
                  <a:close/>
                  <a:moveTo>
                    <a:pt x="514" y="817"/>
                  </a:moveTo>
                  <a:cubicBezTo>
                    <a:pt x="478" y="817"/>
                    <a:pt x="478" y="817"/>
                    <a:pt x="478" y="817"/>
                  </a:cubicBezTo>
                  <a:cubicBezTo>
                    <a:pt x="478" y="709"/>
                    <a:pt x="478" y="709"/>
                    <a:pt x="478" y="709"/>
                  </a:cubicBezTo>
                  <a:cubicBezTo>
                    <a:pt x="514" y="709"/>
                    <a:pt x="514" y="709"/>
                    <a:pt x="514" y="709"/>
                  </a:cubicBezTo>
                  <a:lnTo>
                    <a:pt x="514" y="817"/>
                  </a:lnTo>
                  <a:close/>
                  <a:moveTo>
                    <a:pt x="621" y="817"/>
                  </a:moveTo>
                  <a:cubicBezTo>
                    <a:pt x="526" y="817"/>
                    <a:pt x="526" y="817"/>
                    <a:pt x="526" y="817"/>
                  </a:cubicBezTo>
                  <a:cubicBezTo>
                    <a:pt x="526" y="709"/>
                    <a:pt x="526" y="709"/>
                    <a:pt x="526" y="709"/>
                  </a:cubicBezTo>
                  <a:cubicBezTo>
                    <a:pt x="621" y="709"/>
                    <a:pt x="621" y="709"/>
                    <a:pt x="621" y="709"/>
                  </a:cubicBezTo>
                  <a:lnTo>
                    <a:pt x="621" y="817"/>
                  </a:lnTo>
                  <a:close/>
                  <a:moveTo>
                    <a:pt x="812" y="1009"/>
                  </a:moveTo>
                  <a:cubicBezTo>
                    <a:pt x="812" y="1045"/>
                    <a:pt x="789" y="1069"/>
                    <a:pt x="765" y="1069"/>
                  </a:cubicBezTo>
                  <a:cubicBezTo>
                    <a:pt x="729" y="1069"/>
                    <a:pt x="705" y="1045"/>
                    <a:pt x="705" y="1009"/>
                  </a:cubicBezTo>
                  <a:cubicBezTo>
                    <a:pt x="741" y="1009"/>
                    <a:pt x="789" y="997"/>
                    <a:pt x="789" y="973"/>
                  </a:cubicBezTo>
                  <a:cubicBezTo>
                    <a:pt x="789" y="877"/>
                    <a:pt x="789" y="877"/>
                    <a:pt x="789" y="877"/>
                  </a:cubicBezTo>
                  <a:cubicBezTo>
                    <a:pt x="812" y="877"/>
                    <a:pt x="812" y="877"/>
                    <a:pt x="812" y="877"/>
                  </a:cubicBezTo>
                  <a:lnTo>
                    <a:pt x="812" y="1009"/>
                  </a:lnTo>
                  <a:close/>
                  <a:moveTo>
                    <a:pt x="812" y="817"/>
                  </a:moveTo>
                  <a:cubicBezTo>
                    <a:pt x="789" y="817"/>
                    <a:pt x="789" y="817"/>
                    <a:pt x="789" y="817"/>
                  </a:cubicBezTo>
                  <a:cubicBezTo>
                    <a:pt x="789" y="709"/>
                    <a:pt x="789" y="709"/>
                    <a:pt x="789" y="709"/>
                  </a:cubicBezTo>
                  <a:cubicBezTo>
                    <a:pt x="812" y="709"/>
                    <a:pt x="812" y="709"/>
                    <a:pt x="812" y="709"/>
                  </a:cubicBezTo>
                  <a:lnTo>
                    <a:pt x="812" y="817"/>
                  </a:lnTo>
                  <a:close/>
                  <a:moveTo>
                    <a:pt x="812" y="649"/>
                  </a:moveTo>
                  <a:cubicBezTo>
                    <a:pt x="789" y="649"/>
                    <a:pt x="789" y="649"/>
                    <a:pt x="789" y="649"/>
                  </a:cubicBezTo>
                  <a:cubicBezTo>
                    <a:pt x="789" y="541"/>
                    <a:pt x="789" y="541"/>
                    <a:pt x="789" y="541"/>
                  </a:cubicBezTo>
                  <a:cubicBezTo>
                    <a:pt x="812" y="541"/>
                    <a:pt x="812" y="541"/>
                    <a:pt x="812" y="541"/>
                  </a:cubicBezTo>
                  <a:lnTo>
                    <a:pt x="812" y="649"/>
                  </a:lnTo>
                  <a:close/>
                  <a:moveTo>
                    <a:pt x="932" y="817"/>
                  </a:moveTo>
                  <a:cubicBezTo>
                    <a:pt x="836" y="817"/>
                    <a:pt x="836" y="817"/>
                    <a:pt x="836" y="817"/>
                  </a:cubicBezTo>
                  <a:cubicBezTo>
                    <a:pt x="836" y="709"/>
                    <a:pt x="836" y="709"/>
                    <a:pt x="836" y="709"/>
                  </a:cubicBezTo>
                  <a:cubicBezTo>
                    <a:pt x="932" y="709"/>
                    <a:pt x="932" y="709"/>
                    <a:pt x="932" y="709"/>
                  </a:cubicBezTo>
                  <a:lnTo>
                    <a:pt x="932" y="817"/>
                  </a:lnTo>
                  <a:close/>
                  <a:moveTo>
                    <a:pt x="932" y="649"/>
                  </a:moveTo>
                  <a:cubicBezTo>
                    <a:pt x="836" y="649"/>
                    <a:pt x="836" y="649"/>
                    <a:pt x="836" y="649"/>
                  </a:cubicBezTo>
                  <a:cubicBezTo>
                    <a:pt x="836" y="541"/>
                    <a:pt x="836" y="541"/>
                    <a:pt x="836" y="541"/>
                  </a:cubicBezTo>
                  <a:cubicBezTo>
                    <a:pt x="932" y="541"/>
                    <a:pt x="932" y="541"/>
                    <a:pt x="932" y="541"/>
                  </a:cubicBezTo>
                  <a:lnTo>
                    <a:pt x="932" y="649"/>
                  </a:lnTo>
                  <a:close/>
                  <a:moveTo>
                    <a:pt x="1290" y="541"/>
                  </a:moveTo>
                  <a:cubicBezTo>
                    <a:pt x="1326" y="541"/>
                    <a:pt x="1326" y="541"/>
                    <a:pt x="1326" y="541"/>
                  </a:cubicBezTo>
                  <a:cubicBezTo>
                    <a:pt x="1326" y="649"/>
                    <a:pt x="1326" y="649"/>
                    <a:pt x="1326" y="649"/>
                  </a:cubicBezTo>
                  <a:cubicBezTo>
                    <a:pt x="1290" y="649"/>
                    <a:pt x="1290" y="649"/>
                    <a:pt x="1290" y="649"/>
                  </a:cubicBezTo>
                  <a:lnTo>
                    <a:pt x="1290" y="541"/>
                  </a:lnTo>
                  <a:close/>
                  <a:moveTo>
                    <a:pt x="1290" y="709"/>
                  </a:moveTo>
                  <a:cubicBezTo>
                    <a:pt x="1326" y="709"/>
                    <a:pt x="1326" y="709"/>
                    <a:pt x="1326" y="709"/>
                  </a:cubicBezTo>
                  <a:cubicBezTo>
                    <a:pt x="1326" y="817"/>
                    <a:pt x="1326" y="817"/>
                    <a:pt x="1326" y="817"/>
                  </a:cubicBezTo>
                  <a:cubicBezTo>
                    <a:pt x="1290" y="817"/>
                    <a:pt x="1290" y="817"/>
                    <a:pt x="1290" y="817"/>
                  </a:cubicBezTo>
                  <a:lnTo>
                    <a:pt x="1290" y="709"/>
                  </a:lnTo>
                  <a:close/>
                  <a:moveTo>
                    <a:pt x="1278" y="817"/>
                  </a:moveTo>
                  <a:cubicBezTo>
                    <a:pt x="1171" y="817"/>
                    <a:pt x="1171" y="817"/>
                    <a:pt x="1171" y="817"/>
                  </a:cubicBezTo>
                  <a:cubicBezTo>
                    <a:pt x="1171" y="709"/>
                    <a:pt x="1171" y="709"/>
                    <a:pt x="1171" y="709"/>
                  </a:cubicBezTo>
                  <a:cubicBezTo>
                    <a:pt x="1278" y="709"/>
                    <a:pt x="1278" y="709"/>
                    <a:pt x="1278" y="709"/>
                  </a:cubicBezTo>
                  <a:cubicBezTo>
                    <a:pt x="1278" y="817"/>
                    <a:pt x="1278" y="817"/>
                    <a:pt x="1278" y="817"/>
                  </a:cubicBezTo>
                  <a:close/>
                  <a:moveTo>
                    <a:pt x="1278" y="649"/>
                  </a:moveTo>
                  <a:cubicBezTo>
                    <a:pt x="1171" y="649"/>
                    <a:pt x="1171" y="649"/>
                    <a:pt x="1171" y="649"/>
                  </a:cubicBezTo>
                  <a:cubicBezTo>
                    <a:pt x="1171" y="541"/>
                    <a:pt x="1171" y="541"/>
                    <a:pt x="1171" y="541"/>
                  </a:cubicBezTo>
                  <a:cubicBezTo>
                    <a:pt x="1278" y="541"/>
                    <a:pt x="1278" y="541"/>
                    <a:pt x="1278" y="541"/>
                  </a:cubicBezTo>
                  <a:cubicBezTo>
                    <a:pt x="1278" y="649"/>
                    <a:pt x="1278" y="649"/>
                    <a:pt x="1278" y="649"/>
                  </a:cubicBezTo>
                  <a:close/>
                  <a:moveTo>
                    <a:pt x="1350" y="1069"/>
                  </a:moveTo>
                  <a:cubicBezTo>
                    <a:pt x="1326" y="1069"/>
                    <a:pt x="1290" y="1045"/>
                    <a:pt x="1290" y="1009"/>
                  </a:cubicBezTo>
                  <a:cubicBezTo>
                    <a:pt x="1290" y="877"/>
                    <a:pt x="1290" y="877"/>
                    <a:pt x="1290" y="877"/>
                  </a:cubicBezTo>
                  <a:cubicBezTo>
                    <a:pt x="1326" y="877"/>
                    <a:pt x="1326" y="877"/>
                    <a:pt x="1326" y="877"/>
                  </a:cubicBezTo>
                  <a:cubicBezTo>
                    <a:pt x="1326" y="973"/>
                    <a:pt x="1326" y="973"/>
                    <a:pt x="1326" y="973"/>
                  </a:cubicBezTo>
                  <a:cubicBezTo>
                    <a:pt x="1326" y="997"/>
                    <a:pt x="1362" y="1009"/>
                    <a:pt x="1409" y="1009"/>
                  </a:cubicBezTo>
                  <a:cubicBezTo>
                    <a:pt x="1409" y="1045"/>
                    <a:pt x="1386" y="1069"/>
                    <a:pt x="1350" y="1069"/>
                  </a:cubicBezTo>
                  <a:close/>
                  <a:moveTo>
                    <a:pt x="1600" y="709"/>
                  </a:moveTo>
                  <a:cubicBezTo>
                    <a:pt x="1636" y="709"/>
                    <a:pt x="1636" y="709"/>
                    <a:pt x="1636" y="709"/>
                  </a:cubicBezTo>
                  <a:cubicBezTo>
                    <a:pt x="1636" y="817"/>
                    <a:pt x="1636" y="817"/>
                    <a:pt x="1636" y="817"/>
                  </a:cubicBezTo>
                  <a:cubicBezTo>
                    <a:pt x="1600" y="817"/>
                    <a:pt x="1600" y="817"/>
                    <a:pt x="1600" y="817"/>
                  </a:cubicBezTo>
                  <a:lnTo>
                    <a:pt x="1600" y="709"/>
                  </a:lnTo>
                  <a:close/>
                  <a:moveTo>
                    <a:pt x="1589" y="817"/>
                  </a:moveTo>
                  <a:cubicBezTo>
                    <a:pt x="1493" y="817"/>
                    <a:pt x="1493" y="817"/>
                    <a:pt x="1493" y="817"/>
                  </a:cubicBezTo>
                  <a:cubicBezTo>
                    <a:pt x="1493" y="709"/>
                    <a:pt x="1493" y="709"/>
                    <a:pt x="1493" y="709"/>
                  </a:cubicBezTo>
                  <a:cubicBezTo>
                    <a:pt x="1589" y="709"/>
                    <a:pt x="1589" y="709"/>
                    <a:pt x="1589" y="709"/>
                  </a:cubicBezTo>
                  <a:cubicBezTo>
                    <a:pt x="1589" y="817"/>
                    <a:pt x="1589" y="817"/>
                    <a:pt x="1589" y="817"/>
                  </a:cubicBezTo>
                  <a:close/>
                  <a:moveTo>
                    <a:pt x="1660" y="1237"/>
                  </a:moveTo>
                  <a:cubicBezTo>
                    <a:pt x="1624" y="1237"/>
                    <a:pt x="1600" y="1213"/>
                    <a:pt x="1600" y="1177"/>
                  </a:cubicBezTo>
                  <a:cubicBezTo>
                    <a:pt x="1600" y="877"/>
                    <a:pt x="1600" y="877"/>
                    <a:pt x="1600" y="877"/>
                  </a:cubicBezTo>
                  <a:cubicBezTo>
                    <a:pt x="1636" y="877"/>
                    <a:pt x="1636" y="877"/>
                    <a:pt x="1636" y="877"/>
                  </a:cubicBezTo>
                  <a:cubicBezTo>
                    <a:pt x="1636" y="1141"/>
                    <a:pt x="1636" y="1141"/>
                    <a:pt x="1636" y="1141"/>
                  </a:cubicBezTo>
                  <a:cubicBezTo>
                    <a:pt x="1636" y="1165"/>
                    <a:pt x="1672" y="1189"/>
                    <a:pt x="1720" y="1189"/>
                  </a:cubicBezTo>
                  <a:cubicBezTo>
                    <a:pt x="1720" y="1213"/>
                    <a:pt x="1696" y="1237"/>
                    <a:pt x="1660" y="1237"/>
                  </a:cubicBezTo>
                  <a:close/>
                  <a:moveTo>
                    <a:pt x="1971" y="1417"/>
                  </a:moveTo>
                  <a:cubicBezTo>
                    <a:pt x="1935" y="1417"/>
                    <a:pt x="1911" y="1381"/>
                    <a:pt x="1911" y="1357"/>
                  </a:cubicBezTo>
                  <a:cubicBezTo>
                    <a:pt x="1911" y="877"/>
                    <a:pt x="1911" y="877"/>
                    <a:pt x="1911" y="877"/>
                  </a:cubicBezTo>
                  <a:cubicBezTo>
                    <a:pt x="1947" y="877"/>
                    <a:pt x="1947" y="877"/>
                    <a:pt x="1947" y="877"/>
                  </a:cubicBezTo>
                  <a:cubicBezTo>
                    <a:pt x="1947" y="1321"/>
                    <a:pt x="1947" y="1321"/>
                    <a:pt x="1947" y="1321"/>
                  </a:cubicBezTo>
                  <a:cubicBezTo>
                    <a:pt x="1947" y="1333"/>
                    <a:pt x="1983" y="1357"/>
                    <a:pt x="2030" y="1357"/>
                  </a:cubicBezTo>
                  <a:cubicBezTo>
                    <a:pt x="2030" y="1381"/>
                    <a:pt x="1995" y="1417"/>
                    <a:pt x="1971" y="1417"/>
                  </a:cubicBezTo>
                  <a:close/>
                </a:path>
              </a:pathLst>
            </a:custGeom>
            <a:solidFill>
              <a:srgbClr val="665D5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 name="Rectangle 14"/>
            <p:cNvSpPr/>
            <p:nvPr/>
          </p:nvSpPr>
          <p:spPr>
            <a:xfrm>
              <a:off x="-1815810" y="1595204"/>
              <a:ext cx="177800" cy="4738144"/>
            </a:xfrm>
            <a:prstGeom prst="rect">
              <a:avLst/>
            </a:prstGeom>
            <a:solidFill>
              <a:srgbClr val="665D5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mn-ea"/>
                <a:cs typeface="+mn-cs"/>
              </a:endParaRPr>
            </a:p>
          </p:txBody>
        </p:sp>
      </p:grpSp>
      <p:sp>
        <p:nvSpPr>
          <p:cNvPr id="16" name="Freeform 6"/>
          <p:cNvSpPr>
            <a:spLocks noEditPoints="1"/>
          </p:cNvSpPr>
          <p:nvPr/>
        </p:nvSpPr>
        <p:spPr bwMode="auto">
          <a:xfrm>
            <a:off x="4675222" y="6075555"/>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6"/>
          <p:cNvSpPr>
            <a:spLocks noEditPoints="1"/>
          </p:cNvSpPr>
          <p:nvPr/>
        </p:nvSpPr>
        <p:spPr bwMode="auto">
          <a:xfrm>
            <a:off x="3687075" y="4861271"/>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Freeform 6"/>
          <p:cNvSpPr>
            <a:spLocks noEditPoints="1"/>
          </p:cNvSpPr>
          <p:nvPr/>
        </p:nvSpPr>
        <p:spPr bwMode="auto">
          <a:xfrm>
            <a:off x="2595693" y="4359825"/>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Freeform 6"/>
          <p:cNvSpPr>
            <a:spLocks noEditPoints="1"/>
          </p:cNvSpPr>
          <p:nvPr/>
        </p:nvSpPr>
        <p:spPr bwMode="auto">
          <a:xfrm>
            <a:off x="2654688" y="5392214"/>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6"/>
          <p:cNvSpPr>
            <a:spLocks noEditPoints="1"/>
          </p:cNvSpPr>
          <p:nvPr/>
        </p:nvSpPr>
        <p:spPr bwMode="auto">
          <a:xfrm>
            <a:off x="4213104" y="4159371"/>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Freeform 6"/>
          <p:cNvSpPr>
            <a:spLocks noEditPoints="1"/>
          </p:cNvSpPr>
          <p:nvPr/>
        </p:nvSpPr>
        <p:spPr bwMode="auto">
          <a:xfrm>
            <a:off x="5107841" y="4876018"/>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6"/>
          <p:cNvSpPr>
            <a:spLocks noEditPoints="1"/>
          </p:cNvSpPr>
          <p:nvPr/>
        </p:nvSpPr>
        <p:spPr bwMode="auto">
          <a:xfrm>
            <a:off x="3731320" y="6164050"/>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23" name="Straight Arrow Connector 22"/>
          <p:cNvCxnSpPr/>
          <p:nvPr/>
        </p:nvCxnSpPr>
        <p:spPr>
          <a:xfrm>
            <a:off x="2941916" y="4606905"/>
            <a:ext cx="700916" cy="501445"/>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4" name="Straight Arrow Connector 23"/>
          <p:cNvCxnSpPr/>
          <p:nvPr/>
        </p:nvCxnSpPr>
        <p:spPr>
          <a:xfrm flipV="1">
            <a:off x="4006260" y="4803303"/>
            <a:ext cx="350458" cy="282187"/>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6" name="Straight Arrow Connector 25"/>
          <p:cNvCxnSpPr/>
          <p:nvPr/>
        </p:nvCxnSpPr>
        <p:spPr>
          <a:xfrm>
            <a:off x="4016459" y="5183712"/>
            <a:ext cx="1017637" cy="103338"/>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8" name="Straight Arrow Connector 27"/>
          <p:cNvCxnSpPr/>
          <p:nvPr/>
        </p:nvCxnSpPr>
        <p:spPr>
          <a:xfrm>
            <a:off x="4038216" y="5444369"/>
            <a:ext cx="700916" cy="501445"/>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9" name="Straight Arrow Connector 28"/>
          <p:cNvCxnSpPr/>
          <p:nvPr/>
        </p:nvCxnSpPr>
        <p:spPr>
          <a:xfrm>
            <a:off x="3786446" y="5538607"/>
            <a:ext cx="107111" cy="584189"/>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31" name="Straight Arrow Connector 30"/>
          <p:cNvCxnSpPr/>
          <p:nvPr/>
        </p:nvCxnSpPr>
        <p:spPr>
          <a:xfrm flipV="1">
            <a:off x="2986159" y="5183712"/>
            <a:ext cx="629270" cy="437639"/>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33" name="Straight Arrow Connector 32"/>
          <p:cNvCxnSpPr/>
          <p:nvPr/>
        </p:nvCxnSpPr>
        <p:spPr>
          <a:xfrm>
            <a:off x="1060135" y="4811554"/>
            <a:ext cx="2532000" cy="322358"/>
          </a:xfrm>
          <a:prstGeom prst="straightConnector1">
            <a:avLst/>
          </a:prstGeom>
          <a:noFill/>
          <a:ln w="19050" cap="flat" cmpd="sng" algn="ctr">
            <a:solidFill>
              <a:srgbClr val="00B050"/>
            </a:solidFill>
            <a:prstDash val="dash"/>
            <a:headEnd type="triangle" w="lg" len="lg"/>
            <a:tailEnd type="triangle" w="lg" len="lg"/>
          </a:ln>
          <a:effectLst/>
        </p:spPr>
      </p:cxnSp>
      <p:cxnSp>
        <p:nvCxnSpPr>
          <p:cNvPr id="35" name="Straight Arrow Connector 34"/>
          <p:cNvCxnSpPr/>
          <p:nvPr/>
        </p:nvCxnSpPr>
        <p:spPr>
          <a:xfrm flipV="1">
            <a:off x="1818211" y="5343792"/>
            <a:ext cx="1831769" cy="1138293"/>
          </a:xfrm>
          <a:prstGeom prst="straightConnector1">
            <a:avLst/>
          </a:prstGeom>
          <a:noFill/>
          <a:ln w="19050" cap="flat" cmpd="sng" algn="ctr">
            <a:solidFill>
              <a:srgbClr val="00B050"/>
            </a:solidFill>
            <a:prstDash val="dash"/>
            <a:headEnd type="triangle" w="lg" len="lg"/>
            <a:tailEnd type="triangle" w="lg" len="lg"/>
          </a:ln>
          <a:effectLst/>
        </p:spPr>
      </p:cxnSp>
      <p:cxnSp>
        <p:nvCxnSpPr>
          <p:cNvPr id="38" name="Straight Arrow Connector 37"/>
          <p:cNvCxnSpPr/>
          <p:nvPr/>
        </p:nvCxnSpPr>
        <p:spPr>
          <a:xfrm flipV="1">
            <a:off x="4167761" y="4494472"/>
            <a:ext cx="1630437" cy="591019"/>
          </a:xfrm>
          <a:prstGeom prst="straightConnector1">
            <a:avLst/>
          </a:prstGeom>
          <a:noFill/>
          <a:ln w="19050" cap="flat" cmpd="sng" algn="ctr">
            <a:solidFill>
              <a:srgbClr val="00B050"/>
            </a:solidFill>
            <a:prstDash val="dash"/>
            <a:headEnd type="triangle" w="lg" len="lg"/>
            <a:tailEnd type="triangle" w="lg" len="lg"/>
          </a:ln>
          <a:effectLst/>
        </p:spPr>
      </p:cxnSp>
      <p:cxnSp>
        <p:nvCxnSpPr>
          <p:cNvPr id="41" name="Straight Arrow Connector 40"/>
          <p:cNvCxnSpPr/>
          <p:nvPr/>
        </p:nvCxnSpPr>
        <p:spPr>
          <a:xfrm flipV="1">
            <a:off x="2970789" y="4297430"/>
            <a:ext cx="1151252" cy="274680"/>
          </a:xfrm>
          <a:prstGeom prst="straightConnector1">
            <a:avLst/>
          </a:prstGeom>
          <a:noFill/>
          <a:ln w="19050" cap="flat" cmpd="sng" algn="ctr">
            <a:solidFill>
              <a:srgbClr val="FF0000"/>
            </a:solidFill>
            <a:prstDash val="solid"/>
            <a:headEnd type="triangle" w="lg" len="lg"/>
            <a:tailEnd type="triangle" w="lg" len="lg"/>
          </a:ln>
          <a:effectLst/>
        </p:spPr>
      </p:cxnSp>
      <p:cxnSp>
        <p:nvCxnSpPr>
          <p:cNvPr id="44" name="Straight Arrow Connector 43"/>
          <p:cNvCxnSpPr/>
          <p:nvPr/>
        </p:nvCxnSpPr>
        <p:spPr>
          <a:xfrm>
            <a:off x="3016509" y="5896393"/>
            <a:ext cx="670566" cy="519746"/>
          </a:xfrm>
          <a:prstGeom prst="straightConnector1">
            <a:avLst/>
          </a:prstGeom>
          <a:noFill/>
          <a:ln w="19050" cap="flat" cmpd="sng" algn="ctr">
            <a:solidFill>
              <a:srgbClr val="FF0000"/>
            </a:solidFill>
            <a:prstDash val="solid"/>
            <a:headEnd type="triangle" w="lg" len="lg"/>
            <a:tailEnd type="triangle" w="lg" len="lg"/>
          </a:ln>
          <a:effectLst/>
        </p:spPr>
      </p:cxnSp>
      <p:cxnSp>
        <p:nvCxnSpPr>
          <p:cNvPr id="47" name="Straight Arrow Connector 46"/>
          <p:cNvCxnSpPr/>
          <p:nvPr/>
        </p:nvCxnSpPr>
        <p:spPr>
          <a:xfrm flipV="1">
            <a:off x="4818836" y="5642156"/>
            <a:ext cx="413818" cy="380003"/>
          </a:xfrm>
          <a:prstGeom prst="straightConnector1">
            <a:avLst/>
          </a:prstGeom>
          <a:noFill/>
          <a:ln w="19050" cap="flat" cmpd="sng" algn="ctr">
            <a:solidFill>
              <a:srgbClr val="FF0000"/>
            </a:solidFill>
            <a:prstDash val="solid"/>
            <a:headEnd type="triangle" w="lg" len="lg"/>
            <a:tailEnd type="triangle" w="lg" len="lg"/>
          </a:ln>
          <a:effectLst/>
        </p:spPr>
      </p:cxnSp>
      <p:cxnSp>
        <p:nvCxnSpPr>
          <p:cNvPr id="50" name="Straight Arrow Connector 49"/>
          <p:cNvCxnSpPr/>
          <p:nvPr/>
        </p:nvCxnSpPr>
        <p:spPr>
          <a:xfrm flipV="1">
            <a:off x="4038216" y="6362799"/>
            <a:ext cx="624219" cy="81211"/>
          </a:xfrm>
          <a:prstGeom prst="straightConnector1">
            <a:avLst/>
          </a:prstGeom>
          <a:noFill/>
          <a:ln w="19050" cap="flat" cmpd="sng" algn="ctr">
            <a:solidFill>
              <a:srgbClr val="FF0000"/>
            </a:solidFill>
            <a:prstDash val="solid"/>
            <a:headEnd type="triangle" w="lg" len="lg"/>
            <a:tailEnd type="triangle" w="lg" len="lg"/>
          </a:ln>
          <a:effectLst/>
        </p:spPr>
      </p:cxnSp>
      <p:cxnSp>
        <p:nvCxnSpPr>
          <p:cNvPr id="53" name="Straight Arrow Connector 52"/>
          <p:cNvCxnSpPr/>
          <p:nvPr/>
        </p:nvCxnSpPr>
        <p:spPr>
          <a:xfrm>
            <a:off x="4563369" y="4311433"/>
            <a:ext cx="670566" cy="519746"/>
          </a:xfrm>
          <a:prstGeom prst="straightConnector1">
            <a:avLst/>
          </a:prstGeom>
          <a:noFill/>
          <a:ln w="19050" cap="flat" cmpd="sng" algn="ctr">
            <a:solidFill>
              <a:srgbClr val="FF0000"/>
            </a:solidFill>
            <a:prstDash val="solid"/>
            <a:headEnd type="triangle" w="lg" len="lg"/>
            <a:tailEnd type="triangle" w="lg" len="lg"/>
          </a:ln>
          <a:effectLst/>
        </p:spPr>
      </p:cxnSp>
      <p:cxnSp>
        <p:nvCxnSpPr>
          <p:cNvPr id="54" name="Straight Arrow Connector 53"/>
          <p:cNvCxnSpPr/>
          <p:nvPr/>
        </p:nvCxnSpPr>
        <p:spPr>
          <a:xfrm>
            <a:off x="2712888" y="5024084"/>
            <a:ext cx="81290" cy="346965"/>
          </a:xfrm>
          <a:prstGeom prst="straightConnector1">
            <a:avLst/>
          </a:prstGeom>
          <a:noFill/>
          <a:ln w="19050" cap="flat" cmpd="sng" algn="ctr">
            <a:solidFill>
              <a:srgbClr val="FF0000"/>
            </a:solidFill>
            <a:prstDash val="solid"/>
            <a:headEnd type="triangle" w="lg" len="lg"/>
            <a:tailEnd type="triangle" w="lg" len="lg"/>
          </a:ln>
          <a:effectLst/>
        </p:spPr>
      </p:cxnSp>
      <p:grpSp>
        <p:nvGrpSpPr>
          <p:cNvPr id="91" name="Group 90"/>
          <p:cNvGrpSpPr/>
          <p:nvPr/>
        </p:nvGrpSpPr>
        <p:grpSpPr>
          <a:xfrm>
            <a:off x="8812531" y="4387971"/>
            <a:ext cx="1920240" cy="887746"/>
            <a:chOff x="9426659" y="4559421"/>
            <a:chExt cx="1797601" cy="1248420"/>
          </a:xfrm>
        </p:grpSpPr>
        <p:cxnSp>
          <p:nvCxnSpPr>
            <p:cNvPr id="57" name="Straight Arrow Connector 56"/>
            <p:cNvCxnSpPr/>
            <p:nvPr/>
          </p:nvCxnSpPr>
          <p:spPr>
            <a:xfrm>
              <a:off x="9426659" y="5807841"/>
              <a:ext cx="1797601" cy="0"/>
            </a:xfrm>
            <a:prstGeom prst="straightConnector1">
              <a:avLst/>
            </a:prstGeom>
            <a:noFill/>
            <a:ln w="19050" cap="flat" cmpd="sng" algn="ctr">
              <a:solidFill>
                <a:schemeClr val="accent5"/>
              </a:solidFill>
              <a:prstDash val="solid"/>
              <a:headEnd type="none" w="lg" len="lg"/>
              <a:tailEnd type="none" w="lg" len="lg"/>
            </a:ln>
            <a:effectLst/>
          </p:spPr>
        </p:cxnSp>
        <p:cxnSp>
          <p:nvCxnSpPr>
            <p:cNvPr id="60" name="Straight Arrow Connector 59"/>
            <p:cNvCxnSpPr/>
            <p:nvPr/>
          </p:nvCxnSpPr>
          <p:spPr>
            <a:xfrm flipV="1">
              <a:off x="9624779" y="4559421"/>
              <a:ext cx="0" cy="1240800"/>
            </a:xfrm>
            <a:prstGeom prst="straightConnector1">
              <a:avLst/>
            </a:prstGeom>
            <a:noFill/>
            <a:ln w="19050" cap="flat" cmpd="sng" algn="ctr">
              <a:solidFill>
                <a:schemeClr val="accent5"/>
              </a:solidFill>
              <a:prstDash val="solid"/>
              <a:headEnd type="none" w="lg" len="lg"/>
              <a:tailEnd type="triangle" w="lg" len="lg"/>
            </a:ln>
            <a:effectLst/>
          </p:spPr>
        </p:cxnSp>
        <p:cxnSp>
          <p:nvCxnSpPr>
            <p:cNvPr id="62" name="Straight Arrow Connector 61"/>
            <p:cNvCxnSpPr/>
            <p:nvPr/>
          </p:nvCxnSpPr>
          <p:spPr>
            <a:xfrm flipV="1">
              <a:off x="10314389" y="5160852"/>
              <a:ext cx="0" cy="643179"/>
            </a:xfrm>
            <a:prstGeom prst="straightConnector1">
              <a:avLst/>
            </a:prstGeom>
            <a:noFill/>
            <a:ln w="19050" cap="flat" cmpd="sng" algn="ctr">
              <a:solidFill>
                <a:schemeClr val="accent5"/>
              </a:solidFill>
              <a:prstDash val="sysDash"/>
              <a:headEnd type="none" w="lg" len="lg"/>
              <a:tailEnd type="triangle" w="lg" len="lg"/>
            </a:ln>
            <a:effectLst/>
          </p:spPr>
        </p:cxnSp>
        <p:cxnSp>
          <p:nvCxnSpPr>
            <p:cNvPr id="64" name="Straight Arrow Connector 63"/>
            <p:cNvCxnSpPr/>
            <p:nvPr/>
          </p:nvCxnSpPr>
          <p:spPr>
            <a:xfrm flipV="1">
              <a:off x="9918149" y="5001224"/>
              <a:ext cx="0" cy="795188"/>
            </a:xfrm>
            <a:prstGeom prst="straightConnector1">
              <a:avLst/>
            </a:prstGeom>
            <a:noFill/>
            <a:ln w="19050" cap="flat" cmpd="sng" algn="ctr">
              <a:solidFill>
                <a:schemeClr val="accent5"/>
              </a:solidFill>
              <a:prstDash val="sysDash"/>
              <a:headEnd type="none" w="lg" len="lg"/>
              <a:tailEnd type="triangle" w="lg" len="lg"/>
            </a:ln>
            <a:effectLst/>
          </p:spPr>
        </p:cxnSp>
        <p:cxnSp>
          <p:nvCxnSpPr>
            <p:cNvPr id="66" name="Straight Arrow Connector 65"/>
            <p:cNvCxnSpPr/>
            <p:nvPr/>
          </p:nvCxnSpPr>
          <p:spPr>
            <a:xfrm flipV="1">
              <a:off x="10542989" y="5001224"/>
              <a:ext cx="0" cy="802808"/>
            </a:xfrm>
            <a:prstGeom prst="straightConnector1">
              <a:avLst/>
            </a:prstGeom>
            <a:noFill/>
            <a:ln w="19050" cap="flat" cmpd="sng" algn="ctr">
              <a:solidFill>
                <a:schemeClr val="accent5"/>
              </a:solidFill>
              <a:prstDash val="sysDash"/>
              <a:headEnd type="none" w="lg" len="lg"/>
              <a:tailEnd type="triangle" w="lg" len="lg"/>
            </a:ln>
            <a:effectLst/>
          </p:spPr>
        </p:cxnSp>
      </p:grpSp>
      <p:grpSp>
        <p:nvGrpSpPr>
          <p:cNvPr id="90" name="Group 89"/>
          <p:cNvGrpSpPr/>
          <p:nvPr/>
        </p:nvGrpSpPr>
        <p:grpSpPr>
          <a:xfrm>
            <a:off x="7011119" y="4249728"/>
            <a:ext cx="1599481" cy="1017117"/>
            <a:chOff x="9361889" y="2720340"/>
            <a:chExt cx="1797601" cy="1456821"/>
          </a:xfrm>
        </p:grpSpPr>
        <p:cxnSp>
          <p:nvCxnSpPr>
            <p:cNvPr id="69" name="Straight Arrow Connector 68"/>
            <p:cNvCxnSpPr/>
            <p:nvPr/>
          </p:nvCxnSpPr>
          <p:spPr>
            <a:xfrm>
              <a:off x="9361889" y="4177161"/>
              <a:ext cx="1797601" cy="0"/>
            </a:xfrm>
            <a:prstGeom prst="straightConnector1">
              <a:avLst/>
            </a:prstGeom>
            <a:noFill/>
            <a:ln w="19050" cap="flat" cmpd="sng" algn="ctr">
              <a:solidFill>
                <a:srgbClr val="00B050"/>
              </a:solidFill>
              <a:prstDash val="solid"/>
              <a:headEnd type="none" w="lg" len="lg"/>
              <a:tailEnd type="none" w="lg" len="lg"/>
            </a:ln>
            <a:effectLst/>
          </p:spPr>
        </p:cxnSp>
        <p:cxnSp>
          <p:nvCxnSpPr>
            <p:cNvPr id="70" name="Straight Arrow Connector 69"/>
            <p:cNvCxnSpPr/>
            <p:nvPr/>
          </p:nvCxnSpPr>
          <p:spPr>
            <a:xfrm flipV="1">
              <a:off x="9560009" y="3530172"/>
              <a:ext cx="0" cy="639369"/>
            </a:xfrm>
            <a:prstGeom prst="straightConnector1">
              <a:avLst/>
            </a:prstGeom>
            <a:noFill/>
            <a:ln w="19050" cap="flat" cmpd="sng" algn="ctr">
              <a:solidFill>
                <a:srgbClr val="00B050"/>
              </a:solidFill>
              <a:prstDash val="solid"/>
              <a:headEnd type="none" w="lg" len="lg"/>
              <a:tailEnd type="triangle" w="lg" len="lg"/>
            </a:ln>
            <a:effectLst/>
          </p:spPr>
        </p:cxnSp>
        <p:cxnSp>
          <p:nvCxnSpPr>
            <p:cNvPr id="71" name="Straight Arrow Connector 70"/>
            <p:cNvCxnSpPr/>
            <p:nvPr/>
          </p:nvCxnSpPr>
          <p:spPr>
            <a:xfrm flipV="1">
              <a:off x="10078169" y="3530172"/>
              <a:ext cx="0" cy="643180"/>
            </a:xfrm>
            <a:prstGeom prst="straightConnector1">
              <a:avLst/>
            </a:prstGeom>
            <a:noFill/>
            <a:ln w="19050" cap="flat" cmpd="sng" algn="ctr">
              <a:solidFill>
                <a:srgbClr val="00B050"/>
              </a:solidFill>
              <a:prstDash val="sysDash"/>
              <a:headEnd type="none" w="lg" len="lg"/>
              <a:tailEnd type="triangle" w="lg" len="lg"/>
            </a:ln>
            <a:effectLst/>
          </p:spPr>
        </p:cxnSp>
        <p:cxnSp>
          <p:nvCxnSpPr>
            <p:cNvPr id="72" name="Straight Arrow Connector 71"/>
            <p:cNvCxnSpPr/>
            <p:nvPr/>
          </p:nvCxnSpPr>
          <p:spPr>
            <a:xfrm flipV="1">
              <a:off x="9853379" y="2720340"/>
              <a:ext cx="0" cy="1445392"/>
            </a:xfrm>
            <a:prstGeom prst="straightConnector1">
              <a:avLst/>
            </a:prstGeom>
            <a:noFill/>
            <a:ln w="19050" cap="flat" cmpd="sng" algn="ctr">
              <a:solidFill>
                <a:srgbClr val="00B050"/>
              </a:solidFill>
              <a:prstDash val="sysDash"/>
              <a:headEnd type="none" w="lg" len="lg"/>
              <a:tailEnd type="triangle" w="lg" len="lg"/>
            </a:ln>
            <a:effectLst/>
          </p:spPr>
        </p:cxnSp>
        <p:cxnSp>
          <p:nvCxnSpPr>
            <p:cNvPr id="73" name="Straight Arrow Connector 72"/>
            <p:cNvCxnSpPr/>
            <p:nvPr/>
          </p:nvCxnSpPr>
          <p:spPr>
            <a:xfrm flipV="1">
              <a:off x="10478219" y="3370544"/>
              <a:ext cx="0" cy="802808"/>
            </a:xfrm>
            <a:prstGeom prst="straightConnector1">
              <a:avLst/>
            </a:prstGeom>
            <a:noFill/>
            <a:ln w="19050" cap="flat" cmpd="sng" algn="ctr">
              <a:solidFill>
                <a:srgbClr val="00B050"/>
              </a:solidFill>
              <a:prstDash val="sysDash"/>
              <a:headEnd type="none" w="lg" len="lg"/>
              <a:tailEnd type="triangle" w="lg" len="lg"/>
            </a:ln>
            <a:effectLst/>
          </p:spPr>
        </p:cxnSp>
      </p:grpSp>
      <p:sp>
        <p:nvSpPr>
          <p:cNvPr id="89" name="TextBox 88"/>
          <p:cNvSpPr txBox="1"/>
          <p:nvPr/>
        </p:nvSpPr>
        <p:spPr>
          <a:xfrm>
            <a:off x="5601419" y="5515182"/>
            <a:ext cx="2900406" cy="1103892"/>
          </a:xfrm>
          <a:prstGeom prst="rect">
            <a:avLst/>
          </a:prstGeom>
          <a:noFill/>
        </p:spPr>
        <p:txBody>
          <a:bodyPr wrap="square" rtlCol="0">
            <a:spAutoFit/>
          </a:bodyPr>
          <a:lstStyle/>
          <a:p>
            <a:pPr>
              <a:lnSpc>
                <a:spcPct val="90000"/>
              </a:lnSpc>
              <a:spcAft>
                <a:spcPts val="300"/>
              </a:spcAft>
            </a:pPr>
            <a:r>
              <a:rPr lang="en-US" sz="1400" dirty="0" smtClean="0">
                <a:solidFill>
                  <a:schemeClr val="tx1">
                    <a:lumMod val="75000"/>
                    <a:lumOff val="25000"/>
                  </a:schemeClr>
                </a:solidFill>
              </a:rPr>
              <a:t>A UE is more likely to receive more positioning signals from proximal ‘anchor’ UE compared to </a:t>
            </a:r>
            <a:r>
              <a:rPr lang="en-US" sz="1400" dirty="0" err="1" smtClean="0">
                <a:solidFill>
                  <a:schemeClr val="tx1">
                    <a:lumMod val="75000"/>
                    <a:lumOff val="25000"/>
                  </a:schemeClr>
                </a:solidFill>
              </a:rPr>
              <a:t>eNodeBs</a:t>
            </a:r>
            <a:endParaRPr lang="en-US" sz="1400" dirty="0" smtClean="0">
              <a:solidFill>
                <a:schemeClr val="tx1">
                  <a:lumMod val="75000"/>
                  <a:lumOff val="25000"/>
                </a:schemeClr>
              </a:solidFill>
            </a:endParaRPr>
          </a:p>
          <a:p>
            <a:pPr marL="285750" indent="-285750">
              <a:lnSpc>
                <a:spcPct val="90000"/>
              </a:lnSpc>
              <a:spcAft>
                <a:spcPts val="300"/>
              </a:spcAft>
              <a:buFont typeface="Arial" panose="020B0604020202020204" pitchFamily="34" charset="0"/>
              <a:buChar char="•"/>
            </a:pPr>
            <a:r>
              <a:rPr lang="en-US" sz="1400" dirty="0" smtClean="0">
                <a:solidFill>
                  <a:schemeClr val="tx1">
                    <a:lumMod val="75000"/>
                    <a:lumOff val="25000"/>
                  </a:schemeClr>
                </a:solidFill>
              </a:rPr>
              <a:t>At  least 3 signals needed</a:t>
            </a:r>
          </a:p>
        </p:txBody>
      </p:sp>
      <p:sp>
        <p:nvSpPr>
          <p:cNvPr id="92" name="TextBox 91"/>
          <p:cNvSpPr txBox="1"/>
          <p:nvPr/>
        </p:nvSpPr>
        <p:spPr>
          <a:xfrm>
            <a:off x="8478213" y="5509162"/>
            <a:ext cx="3602456" cy="948465"/>
          </a:xfrm>
          <a:prstGeom prst="rect">
            <a:avLst/>
          </a:prstGeom>
          <a:noFill/>
        </p:spPr>
        <p:txBody>
          <a:bodyPr wrap="square" rtlCol="0">
            <a:spAutoFit/>
          </a:bodyPr>
          <a:lstStyle/>
          <a:p>
            <a:pPr>
              <a:lnSpc>
                <a:spcPct val="90000"/>
              </a:lnSpc>
              <a:spcAft>
                <a:spcPts val="300"/>
              </a:spcAft>
            </a:pPr>
            <a:r>
              <a:rPr lang="en-US" sz="1400" dirty="0" smtClean="0">
                <a:solidFill>
                  <a:schemeClr val="tx1">
                    <a:lumMod val="75000"/>
                    <a:lumOff val="25000"/>
                  </a:schemeClr>
                </a:solidFill>
              </a:rPr>
              <a:t>At least indoors a D2D signal is more likely to be line of sight compared to </a:t>
            </a:r>
            <a:r>
              <a:rPr lang="en-US" sz="1400" dirty="0" err="1" smtClean="0">
                <a:solidFill>
                  <a:schemeClr val="tx1">
                    <a:lumMod val="75000"/>
                    <a:lumOff val="25000"/>
                  </a:schemeClr>
                </a:solidFill>
              </a:rPr>
              <a:t>eNodeB</a:t>
            </a:r>
            <a:endParaRPr lang="en-US" sz="1400" dirty="0" smtClean="0">
              <a:solidFill>
                <a:schemeClr val="tx1">
                  <a:lumMod val="75000"/>
                  <a:lumOff val="25000"/>
                </a:schemeClr>
              </a:solidFill>
            </a:endParaRPr>
          </a:p>
          <a:p>
            <a:pPr marL="285750" indent="-285750">
              <a:lnSpc>
                <a:spcPct val="90000"/>
              </a:lnSpc>
              <a:spcAft>
                <a:spcPts val="300"/>
              </a:spcAft>
              <a:buFont typeface="Arial" panose="020B0604020202020204" pitchFamily="34" charset="0"/>
              <a:buChar char="•"/>
            </a:pPr>
            <a:r>
              <a:rPr lang="en-US" sz="1400" dirty="0" smtClean="0">
                <a:solidFill>
                  <a:schemeClr val="tx1">
                    <a:lumMod val="75000"/>
                    <a:lumOff val="25000"/>
                  </a:schemeClr>
                </a:solidFill>
              </a:rPr>
              <a:t>better estimation of first arrival time</a:t>
            </a:r>
          </a:p>
          <a:p>
            <a:pPr marL="285750" indent="-285750">
              <a:lnSpc>
                <a:spcPct val="90000"/>
              </a:lnSpc>
              <a:spcAft>
                <a:spcPts val="300"/>
              </a:spcAft>
              <a:buFont typeface="Arial" panose="020B0604020202020204" pitchFamily="34" charset="0"/>
              <a:buChar char="•"/>
            </a:pPr>
            <a:r>
              <a:rPr lang="en-US" sz="1400" dirty="0" smtClean="0">
                <a:solidFill>
                  <a:schemeClr val="tx1">
                    <a:lumMod val="75000"/>
                    <a:lumOff val="25000"/>
                  </a:schemeClr>
                </a:solidFill>
              </a:rPr>
              <a:t>100ns timing error = 30m error</a:t>
            </a:r>
          </a:p>
        </p:txBody>
      </p:sp>
      <p:sp>
        <p:nvSpPr>
          <p:cNvPr id="93" name="Oval 92"/>
          <p:cNvSpPr/>
          <p:nvPr/>
        </p:nvSpPr>
        <p:spPr bwMode="auto">
          <a:xfrm>
            <a:off x="7018020" y="4697840"/>
            <a:ext cx="301404" cy="316219"/>
          </a:xfrm>
          <a:prstGeom prst="ellipse">
            <a:avLst/>
          </a:prstGeom>
          <a:noFill/>
          <a:ln w="38100">
            <a:solidFill>
              <a:srgbClr val="00206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94" name="Oval 93"/>
          <p:cNvSpPr/>
          <p:nvPr/>
        </p:nvSpPr>
        <p:spPr bwMode="auto">
          <a:xfrm>
            <a:off x="8862060" y="4278740"/>
            <a:ext cx="301404" cy="316219"/>
          </a:xfrm>
          <a:prstGeom prst="ellipse">
            <a:avLst/>
          </a:prstGeom>
          <a:noFill/>
          <a:ln w="38100">
            <a:solidFill>
              <a:srgbClr val="00206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95" name="TextBox 94"/>
          <p:cNvSpPr txBox="1"/>
          <p:nvPr/>
        </p:nvSpPr>
        <p:spPr>
          <a:xfrm>
            <a:off x="9067432" y="3765816"/>
            <a:ext cx="2178562" cy="677621"/>
          </a:xfrm>
          <a:prstGeom prst="rect">
            <a:avLst/>
          </a:prstGeom>
          <a:noFill/>
        </p:spPr>
        <p:txBody>
          <a:bodyPr wrap="square" rtlCol="0">
            <a:spAutoFit/>
          </a:bodyPr>
          <a:lstStyle/>
          <a:p>
            <a:pPr>
              <a:lnSpc>
                <a:spcPct val="90000"/>
              </a:lnSpc>
              <a:spcAft>
                <a:spcPts val="300"/>
              </a:spcAft>
            </a:pPr>
            <a:r>
              <a:rPr lang="en-US" sz="1400" dirty="0" smtClean="0">
                <a:solidFill>
                  <a:schemeClr val="tx1">
                    <a:lumMod val="75000"/>
                    <a:lumOff val="25000"/>
                  </a:schemeClr>
                </a:solidFill>
              </a:rPr>
              <a:t>First time of arrival may not be strongest when not line of sight</a:t>
            </a:r>
          </a:p>
        </p:txBody>
      </p:sp>
      <p:cxnSp>
        <p:nvCxnSpPr>
          <p:cNvPr id="101" name="Straight Arrow Connector 100"/>
          <p:cNvCxnSpPr/>
          <p:nvPr/>
        </p:nvCxnSpPr>
        <p:spPr>
          <a:xfrm>
            <a:off x="8444675" y="4131092"/>
            <a:ext cx="404375" cy="205387"/>
          </a:xfrm>
          <a:prstGeom prst="straightConnector1">
            <a:avLst/>
          </a:prstGeom>
          <a:noFill/>
          <a:ln w="19050" cap="flat" cmpd="sng" algn="ctr">
            <a:solidFill>
              <a:srgbClr val="002060"/>
            </a:solidFill>
            <a:prstDash val="solid"/>
            <a:headEnd type="none" w="lg" len="lg"/>
            <a:tailEnd type="triangle" w="lg" len="lg"/>
          </a:ln>
          <a:effectLst/>
        </p:spPr>
      </p:cxnSp>
      <p:cxnSp>
        <p:nvCxnSpPr>
          <p:cNvPr id="106" name="Straight Arrow Connector 105"/>
          <p:cNvCxnSpPr/>
          <p:nvPr/>
        </p:nvCxnSpPr>
        <p:spPr>
          <a:xfrm flipH="1">
            <a:off x="7319424" y="4134215"/>
            <a:ext cx="1002766" cy="563625"/>
          </a:xfrm>
          <a:prstGeom prst="straightConnector1">
            <a:avLst/>
          </a:prstGeom>
          <a:noFill/>
          <a:ln w="19050" cap="flat" cmpd="sng" algn="ctr">
            <a:solidFill>
              <a:srgbClr val="002060"/>
            </a:solidFill>
            <a:prstDash val="solid"/>
            <a:headEnd type="none" w="lg" len="lg"/>
            <a:tailEnd type="triangle" w="lg" len="lg"/>
          </a:ln>
          <a:effectLst/>
        </p:spPr>
      </p:cxnSp>
    </p:spTree>
    <p:extLst>
      <p:ext uri="{BB962C8B-B14F-4D97-AF65-F5344CB8AC3E}">
        <p14:creationId xmlns:p14="http://schemas.microsoft.com/office/powerpoint/2010/main" val="186922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Proposed RAN Study Item (4/4)</a:t>
            </a:r>
          </a:p>
        </p:txBody>
      </p:sp>
      <p:sp>
        <p:nvSpPr>
          <p:cNvPr id="4" name="Text Placeholder 3"/>
          <p:cNvSpPr>
            <a:spLocks noGrp="1"/>
          </p:cNvSpPr>
          <p:nvPr>
            <p:ph type="body" idx="13"/>
          </p:nvPr>
        </p:nvSpPr>
        <p:spPr/>
        <p:txBody>
          <a:bodyPr/>
          <a:lstStyle/>
          <a:p>
            <a:r>
              <a:rPr lang="en-US" dirty="0" smtClean="0"/>
              <a:t>Summary</a:t>
            </a:r>
            <a:endParaRPr lang="en-US" dirty="0"/>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234675993"/>
              </p:ext>
            </p:extLst>
          </p:nvPr>
        </p:nvGraphicFramePr>
        <p:xfrm>
          <a:off x="1916130" y="1657368"/>
          <a:ext cx="8385494" cy="4870088"/>
        </p:xfrm>
        <a:graphic>
          <a:graphicData uri="http://schemas.openxmlformats.org/drawingml/2006/table">
            <a:tbl>
              <a:tblPr firstRow="1" bandRow="1">
                <a:tableStyleId>{2D5ABB26-0587-4C30-8999-92F81FD0307C}</a:tableStyleId>
              </a:tblPr>
              <a:tblGrid>
                <a:gridCol w="4192747"/>
                <a:gridCol w="4192747"/>
              </a:tblGrid>
              <a:tr h="2434129">
                <a:tc>
                  <a:txBody>
                    <a:bodyPr/>
                    <a:lstStyle/>
                    <a:p>
                      <a:pPr algn="ctr"/>
                      <a:r>
                        <a:rPr lang="en-US" b="1" dirty="0" smtClean="0">
                          <a:solidFill>
                            <a:srgbClr val="0000FF"/>
                          </a:solidFill>
                        </a:rPr>
                        <a:t>D2D Discovery </a:t>
                      </a:r>
                      <a:r>
                        <a:rPr lang="en-US" b="1" dirty="0" smtClean="0">
                          <a:solidFill>
                            <a:srgbClr val="FF0000"/>
                          </a:solidFill>
                        </a:rPr>
                        <a:t>enhancements</a:t>
                      </a:r>
                    </a:p>
                    <a:p>
                      <a:pPr algn="ctr"/>
                      <a:r>
                        <a:rPr lang="en-US" b="1" dirty="0" smtClean="0">
                          <a:solidFill>
                            <a:srgbClr val="0000FF"/>
                          </a:solidFill>
                        </a:rPr>
                        <a:t>within</a:t>
                      </a:r>
                      <a:r>
                        <a:rPr lang="en-US" b="1" baseline="0" dirty="0" smtClean="0">
                          <a:solidFill>
                            <a:srgbClr val="0000FF"/>
                          </a:solidFill>
                        </a:rPr>
                        <a:t> network coverage</a:t>
                      </a:r>
                      <a:endParaRPr lang="en-US" baseline="0" dirty="0" smtClean="0">
                        <a:solidFill>
                          <a:srgbClr val="0000FF"/>
                        </a:solidFill>
                      </a:endParaRPr>
                    </a:p>
                    <a:p>
                      <a:pPr algn="ctr"/>
                      <a:endParaRPr lang="en-US" baseline="0" dirty="0" smtClean="0"/>
                    </a:p>
                    <a:p>
                      <a:pPr algn="ctr"/>
                      <a:r>
                        <a:rPr lang="en-US" sz="1800" kern="1200" dirty="0" smtClean="0">
                          <a:solidFill>
                            <a:schemeClr val="tx1"/>
                          </a:solidFill>
                          <a:effectLst/>
                          <a:latin typeface="+mn-lt"/>
                          <a:ea typeface="+mn-ea"/>
                          <a:cs typeface="+mn-cs"/>
                        </a:rPr>
                        <a:t>Model B, Distance</a:t>
                      </a:r>
                      <a:r>
                        <a:rPr lang="en-US" sz="1800" kern="1200" baseline="0" dirty="0" smtClean="0">
                          <a:solidFill>
                            <a:schemeClr val="tx1"/>
                          </a:solidFill>
                          <a:effectLst/>
                          <a:latin typeface="+mn-lt"/>
                          <a:ea typeface="+mn-ea"/>
                          <a:cs typeface="+mn-cs"/>
                        </a:rPr>
                        <a:t> estimation</a:t>
                      </a:r>
                      <a:r>
                        <a:rPr lang="en-US" sz="1800" kern="1200" dirty="0" smtClean="0">
                          <a:solidFill>
                            <a:schemeClr val="tx1"/>
                          </a:solidFill>
                          <a:effectLst/>
                          <a:latin typeface="+mn-lt"/>
                          <a:ea typeface="+mn-ea"/>
                          <a:cs typeface="+mn-cs"/>
                        </a:rPr>
                        <a:t> &amp; Positioning</a:t>
                      </a:r>
                      <a:endParaRPr lang="en-US" sz="1600" dirty="0"/>
                    </a:p>
                  </a:txBody>
                  <a:tcPr anchor="ctr">
                    <a:lnR w="38100" cap="flat" cmpd="sng" algn="ctr">
                      <a:solidFill>
                        <a:scrgbClr r="0" g="0" b="0"/>
                      </a:solidFill>
                      <a:prstDash val="solid"/>
                      <a:round/>
                      <a:headEnd type="none" w="med" len="med"/>
                      <a:tailEnd type="none" w="med" len="med"/>
                    </a:lnR>
                    <a:lnB w="38100" cap="flat" cmpd="sng" algn="ctr">
                      <a:solidFill>
                        <a:scrgbClr r="0" g="0" b="0"/>
                      </a:solidFill>
                      <a:prstDash val="solid"/>
                      <a:round/>
                      <a:headEnd type="none" w="med" len="med"/>
                      <a:tailEnd type="none" w="med" len="med"/>
                    </a:lnB>
                  </a:tcPr>
                </a:tc>
                <a:tc>
                  <a:txBody>
                    <a:bodyPr/>
                    <a:lstStyle/>
                    <a:p>
                      <a:pPr algn="ctr"/>
                      <a:r>
                        <a:rPr lang="en-US" b="1" dirty="0" smtClean="0">
                          <a:solidFill>
                            <a:srgbClr val="0000FF"/>
                          </a:solidFill>
                        </a:rPr>
                        <a:t>D2D Communication </a:t>
                      </a:r>
                      <a:r>
                        <a:rPr lang="en-US" b="1" dirty="0" smtClean="0">
                          <a:solidFill>
                            <a:srgbClr val="FF0000"/>
                          </a:solidFill>
                        </a:rPr>
                        <a:t>enhancements</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0000FF"/>
                          </a:solidFill>
                        </a:rPr>
                        <a:t>within</a:t>
                      </a:r>
                      <a:r>
                        <a:rPr lang="en-US" b="1" baseline="0" dirty="0" smtClean="0">
                          <a:solidFill>
                            <a:srgbClr val="0000FF"/>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0000FF"/>
                          </a:solidFill>
                        </a:rPr>
                        <a:t>for public safety only</a:t>
                      </a:r>
                      <a:endParaRPr lang="en-US" b="1" i="1" dirty="0" smtClean="0">
                        <a:solidFill>
                          <a:srgbClr val="0000FF"/>
                        </a:solidFill>
                      </a:endParaRPr>
                    </a:p>
                    <a:p>
                      <a:pPr algn="ctr"/>
                      <a:endParaRPr lang="en-US" dirty="0" smtClean="0"/>
                    </a:p>
                    <a:p>
                      <a:pPr algn="ctr"/>
                      <a:r>
                        <a:rPr lang="en-US" sz="1800" b="0" dirty="0" smtClean="0"/>
                        <a:t>Unicast,</a:t>
                      </a:r>
                      <a:r>
                        <a:rPr lang="en-US" sz="1800" b="0" baseline="0" dirty="0" smtClean="0"/>
                        <a:t> Groupcast</a:t>
                      </a:r>
                      <a:endParaRPr lang="en-US" sz="1800" b="0" i="1" dirty="0" smtClean="0"/>
                    </a:p>
                  </a:txBody>
                  <a:tcPr anchor="ctr">
                    <a:lnL w="38100" cap="flat" cmpd="sng" algn="ctr">
                      <a:solidFill>
                        <a:scrgbClr r="0" g="0" b="0"/>
                      </a:solidFill>
                      <a:prstDash val="solid"/>
                      <a:round/>
                      <a:headEnd type="none" w="med" len="med"/>
                      <a:tailEnd type="none" w="med" len="med"/>
                    </a:lnL>
                    <a:lnB w="38100" cap="flat" cmpd="sng" algn="ctr">
                      <a:solidFill>
                        <a:scrgbClr r="0" g="0" b="0"/>
                      </a:solidFill>
                      <a:prstDash val="solid"/>
                      <a:round/>
                      <a:headEnd type="none" w="med" len="med"/>
                      <a:tailEnd type="none" w="med" len="med"/>
                    </a:lnB>
                  </a:tcPr>
                </a:tc>
              </a:tr>
              <a:tr h="2435959">
                <a:tc>
                  <a:txBody>
                    <a:bodyPr/>
                    <a:lstStyle/>
                    <a:p>
                      <a:pPr algn="ctr"/>
                      <a:r>
                        <a:rPr lang="en-US" b="1" dirty="0" smtClean="0">
                          <a:solidFill>
                            <a:srgbClr val="0000FF"/>
                          </a:solidFill>
                        </a:rPr>
                        <a:t>D2D Discovery</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0000FF"/>
                          </a:solidFill>
                        </a:rPr>
                        <a:t>outside</a:t>
                      </a:r>
                      <a:r>
                        <a:rPr lang="en-US" b="1" baseline="0" dirty="0" smtClean="0">
                          <a:solidFill>
                            <a:srgbClr val="0000FF"/>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0000FF"/>
                          </a:solidFill>
                        </a:rPr>
                        <a:t>for public safety only</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b="1" i="1" baseline="0" dirty="0" smtClean="0"/>
                    </a:p>
                    <a:p>
                      <a:pPr algn="ctr"/>
                      <a:r>
                        <a:rPr lang="en-US" sz="1800" kern="1200" dirty="0" smtClean="0">
                          <a:solidFill>
                            <a:schemeClr val="tx1"/>
                          </a:solidFill>
                          <a:effectLst/>
                          <a:latin typeface="+mn-lt"/>
                          <a:ea typeface="+mn-ea"/>
                          <a:cs typeface="+mn-cs"/>
                        </a:rPr>
                        <a:t>Type 1 for partial and outside network </a:t>
                      </a:r>
                      <a:endParaRPr lang="en-US" sz="1600" b="1" i="1" dirty="0" smtClean="0"/>
                    </a:p>
                  </a:txBody>
                  <a:tcPr anchor="ctr">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tcPr>
                </a:tc>
                <a:tc>
                  <a:txBody>
                    <a:bodyPr/>
                    <a:lstStyle/>
                    <a:p>
                      <a:pPr algn="ctr"/>
                      <a:endParaRPr lang="en-US" b="1" dirty="0" smtClean="0">
                        <a:solidFill>
                          <a:srgbClr val="0000FF"/>
                        </a:solidFill>
                      </a:endParaRPr>
                    </a:p>
                    <a:p>
                      <a:pPr algn="ctr"/>
                      <a:r>
                        <a:rPr lang="en-US" b="1" dirty="0" smtClean="0">
                          <a:solidFill>
                            <a:srgbClr val="0000FF"/>
                          </a:solidFill>
                        </a:rPr>
                        <a:t>D2D Communication </a:t>
                      </a:r>
                      <a:r>
                        <a:rPr lang="en-US" b="1" dirty="0" smtClean="0">
                          <a:solidFill>
                            <a:srgbClr val="FF0000"/>
                          </a:solidFill>
                        </a:rPr>
                        <a:t>enhancements</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0000FF"/>
                          </a:solidFill>
                        </a:rPr>
                        <a:t>outside</a:t>
                      </a:r>
                      <a:r>
                        <a:rPr lang="en-US" b="1" baseline="0" dirty="0" smtClean="0">
                          <a:solidFill>
                            <a:srgbClr val="0000FF"/>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0000FF"/>
                          </a:solidFill>
                        </a:rPr>
                        <a:t>for public safety only</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800" b="1" dirty="0" smtClean="0"/>
                    </a:p>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t>Unicast,</a:t>
                      </a:r>
                      <a:r>
                        <a:rPr lang="en-US" sz="1800" b="0" baseline="0" dirty="0" smtClean="0"/>
                        <a:t> Groupcast, Relays, Service Continuity</a:t>
                      </a:r>
                      <a:endParaRPr lang="en-US" b="0" i="1" dirty="0" smtClean="0">
                        <a:solidFill>
                          <a:srgbClr val="0000FF"/>
                        </a:solidFill>
                      </a:endParaRPr>
                    </a:p>
                  </a:txBody>
                  <a:tcPr anchor="ctr">
                    <a:lnL w="38100" cap="flat" cmpd="sng" algn="ctr">
                      <a:solidFill>
                        <a:scrgbClr r="0" g="0" b="0"/>
                      </a:solidFill>
                      <a:prstDash val="solid"/>
                      <a:round/>
                      <a:headEnd type="none" w="med" len="med"/>
                      <a:tailEnd type="none" w="med" len="med"/>
                    </a:lnL>
                    <a:lnT w="381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26189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2714793"/>
      </p:ext>
    </p:extLst>
  </p:cSld>
  <p:clrMapOvr>
    <a:masterClrMapping/>
  </p:clrMapOvr>
  <mc:AlternateContent xmlns:mc="http://schemas.openxmlformats.org/markup-compatibility/2006" xmlns:p14="http://schemas.microsoft.com/office/powerpoint/2010/main">
    <mc:Choice Requires="p14">
      <p:transition spd="med" p14:dur="700" advTm="34233">
        <p:fade/>
      </p:transition>
    </mc:Choice>
    <mc:Fallback xmlns="">
      <p:transition spd="med" advTm="34233">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31004" y="1933395"/>
            <a:ext cx="11430000" cy="4932119"/>
          </a:xfrm>
        </p:spPr>
        <p:txBody>
          <a:bodyPr/>
          <a:lstStyle/>
          <a:p>
            <a:pPr hangingPunct="0"/>
            <a:r>
              <a:rPr lang="en-GB" sz="1800" dirty="0"/>
              <a:t>To support stage 2/3 development during Release 13.</a:t>
            </a:r>
            <a:endParaRPr lang="en-US" sz="1800" dirty="0"/>
          </a:p>
          <a:p>
            <a:pPr hangingPunct="0"/>
            <a:r>
              <a:rPr lang="en-GB" sz="1800" dirty="0"/>
              <a:t>To support end-of-release 12 maintenance to review and ensure that Release 13 TS 22.278 and TS 22.115 contain all agreed ProSe Stage 1 requirements. These service requirements are to be copied from Release 12 TS 22.278 and TS 22.115 prior to removal of unfulfilled service requirements from Release 12 as per process for handling WIDs across releases.</a:t>
            </a:r>
            <a:endParaRPr lang="en-US" sz="1800" dirty="0"/>
          </a:p>
          <a:p>
            <a:pPr hangingPunct="0"/>
            <a:r>
              <a:rPr lang="en-GB" sz="1800" dirty="0"/>
              <a:t>The topics likely to be addressed in this process are:</a:t>
            </a:r>
            <a:endParaRPr lang="en-US" sz="1800" dirty="0"/>
          </a:p>
          <a:p>
            <a:pPr lvl="1" hangingPunct="0"/>
            <a:r>
              <a:rPr lang="en-GB" sz="1400" dirty="0"/>
              <a:t>ProSe E-UTRA Communication between two ProSe-enabled UEs</a:t>
            </a:r>
            <a:endParaRPr lang="en-US" sz="1400" dirty="0"/>
          </a:p>
          <a:p>
            <a:pPr lvl="1" hangingPunct="0"/>
            <a:r>
              <a:rPr lang="en-GB" sz="1400" dirty="0"/>
              <a:t>Restricted discovery</a:t>
            </a:r>
            <a:endParaRPr lang="en-US" sz="1400" dirty="0"/>
          </a:p>
          <a:p>
            <a:pPr lvl="1" hangingPunct="0"/>
            <a:r>
              <a:rPr lang="en-GB" sz="1400" dirty="0"/>
              <a:t>Public safety out of coverage discovery</a:t>
            </a:r>
            <a:endParaRPr lang="en-US" sz="1400" dirty="0"/>
          </a:p>
          <a:p>
            <a:pPr lvl="1" hangingPunct="0"/>
            <a:r>
              <a:rPr lang="en-GB" sz="1400" dirty="0"/>
              <a:t>UE-to-Network &amp; UE-to-UE Relays</a:t>
            </a:r>
            <a:endParaRPr lang="en-US" sz="1400" dirty="0"/>
          </a:p>
          <a:p>
            <a:pPr lvl="1" hangingPunct="0"/>
            <a:r>
              <a:rPr lang="en-GB" sz="1400" dirty="0"/>
              <a:t>Requesting Discovery Range Class</a:t>
            </a:r>
            <a:endParaRPr lang="en-US" sz="1400" dirty="0"/>
          </a:p>
          <a:p>
            <a:pPr lvl="1" hangingPunct="0"/>
            <a:r>
              <a:rPr lang="en-GB" sz="1400" dirty="0"/>
              <a:t>Service continuity</a:t>
            </a:r>
            <a:endParaRPr lang="en-US" sz="1400" dirty="0"/>
          </a:p>
          <a:p>
            <a:pPr lvl="1" hangingPunct="0"/>
            <a:r>
              <a:rPr lang="en-GB" sz="1400" dirty="0"/>
              <a:t>Moving of a user traffic session path</a:t>
            </a:r>
            <a:endParaRPr lang="en-US" sz="1400" dirty="0"/>
          </a:p>
          <a:p>
            <a:pPr lvl="1" hangingPunct="0"/>
            <a:r>
              <a:rPr lang="en-GB" sz="1400" dirty="0"/>
              <a:t>WLAN </a:t>
            </a:r>
            <a:r>
              <a:rPr lang="en-GB" sz="1400" dirty="0" err="1"/>
              <a:t>QoS</a:t>
            </a:r>
            <a:r>
              <a:rPr lang="en-GB" sz="1400" dirty="0"/>
              <a:t> consideration</a:t>
            </a:r>
            <a:endParaRPr lang="en-US" sz="1400" dirty="0"/>
          </a:p>
          <a:p>
            <a:pPr lvl="1" hangingPunct="0"/>
            <a:r>
              <a:rPr lang="en-GB" sz="1400" dirty="0"/>
              <a:t>Some WLAN roaming requirements</a:t>
            </a:r>
            <a:endParaRPr lang="en-US" sz="1400" dirty="0"/>
          </a:p>
          <a:p>
            <a:pPr lvl="1" hangingPunct="0"/>
            <a:r>
              <a:rPr lang="en-GB" sz="1400" dirty="0"/>
              <a:t>Some third-party application interaction requirements</a:t>
            </a:r>
            <a:endParaRPr lang="en-US" sz="1400" dirty="0"/>
          </a:p>
          <a:p>
            <a:pPr marL="0" indent="0">
              <a:buNone/>
            </a:pPr>
            <a:endParaRPr lang="en-US" sz="1400" dirty="0"/>
          </a:p>
          <a:p>
            <a:pPr marL="0" indent="0">
              <a:buNone/>
            </a:pPr>
            <a:endParaRPr lang="en-US" dirty="0"/>
          </a:p>
        </p:txBody>
      </p:sp>
      <p:sp>
        <p:nvSpPr>
          <p:cNvPr id="4" name="Title 3"/>
          <p:cNvSpPr>
            <a:spLocks noGrp="1"/>
          </p:cNvSpPr>
          <p:nvPr>
            <p:ph type="title"/>
          </p:nvPr>
        </p:nvSpPr>
        <p:spPr>
          <a:xfrm>
            <a:off x="283464" y="736007"/>
            <a:ext cx="11430000" cy="509050"/>
          </a:xfrm>
        </p:spPr>
        <p:txBody>
          <a:bodyPr/>
          <a:lstStyle/>
          <a:p>
            <a:r>
              <a:rPr lang="en-US" dirty="0"/>
              <a:t>Annex I: Objectives of SA1 WI </a:t>
            </a:r>
            <a:r>
              <a:rPr lang="en-US" dirty="0" err="1"/>
              <a:t>eProSe</a:t>
            </a:r>
            <a:r>
              <a:rPr lang="en-US" dirty="0"/>
              <a:t> (Rel-13)</a:t>
            </a:r>
          </a:p>
        </p:txBody>
      </p:sp>
      <p:sp>
        <p:nvSpPr>
          <p:cNvPr id="6" name="Text Placeholder 5"/>
          <p:cNvSpPr>
            <a:spLocks noGrp="1"/>
          </p:cNvSpPr>
          <p:nvPr>
            <p:ph type="body" idx="13"/>
          </p:nvPr>
        </p:nvSpPr>
        <p:spPr>
          <a:xfrm>
            <a:off x="283464" y="1426464"/>
            <a:ext cx="11430000" cy="350865"/>
          </a:xfrm>
        </p:spPr>
        <p:txBody>
          <a:bodyPr/>
          <a:lstStyle/>
          <a:p>
            <a:r>
              <a:rPr lang="en-US" dirty="0"/>
              <a:t>From </a:t>
            </a:r>
            <a:r>
              <a:rPr lang="en-US" dirty="0" smtClean="0"/>
              <a:t>SP-140386</a:t>
            </a:r>
            <a:endParaRPr lang="en-US" dirty="0"/>
          </a:p>
        </p:txBody>
      </p:sp>
    </p:spTree>
    <p:extLst>
      <p:ext uri="{BB962C8B-B14F-4D97-AF65-F5344CB8AC3E}">
        <p14:creationId xmlns:p14="http://schemas.microsoft.com/office/powerpoint/2010/main" val="4104581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933395"/>
            <a:ext cx="11430000" cy="4867486"/>
          </a:xfrm>
        </p:spPr>
        <p:txBody>
          <a:bodyPr/>
          <a:lstStyle/>
          <a:p>
            <a:pPr lvl="0" hangingPunct="0"/>
            <a:r>
              <a:rPr lang="en-GB" sz="1800" dirty="0"/>
              <a:t>As part of the TR phase</a:t>
            </a:r>
            <a:endParaRPr lang="en-US" sz="1800" dirty="0"/>
          </a:p>
          <a:p>
            <a:pPr lvl="1" hangingPunct="0"/>
            <a:r>
              <a:rPr lang="en-GB" sz="1600" dirty="0"/>
              <a:t>Study architecture enhancements in order to support: </a:t>
            </a:r>
            <a:endParaRPr lang="en-US" sz="1600" dirty="0"/>
          </a:p>
          <a:p>
            <a:pPr lvl="2" hangingPunct="0"/>
            <a:r>
              <a:rPr lang="en-GB" sz="1400" dirty="0"/>
              <a:t>Restricted ProSe Direct Discovery for non-Public Safety use;</a:t>
            </a:r>
            <a:endParaRPr lang="en-US" sz="1400" dirty="0"/>
          </a:p>
          <a:p>
            <a:pPr lvl="2" hangingPunct="0"/>
            <a:r>
              <a:rPr lang="en-GB" sz="1400" dirty="0"/>
              <a:t>ProSe Direct Discovery for Public Safety use;</a:t>
            </a:r>
            <a:endParaRPr lang="en-US" sz="1400" dirty="0"/>
          </a:p>
          <a:p>
            <a:pPr lvl="2" hangingPunct="0"/>
            <a:r>
              <a:rPr lang="en-GB" sz="1400" dirty="0"/>
              <a:t>Support for model B ProSe Direct Discovery for all use cases (i.e. open and restricted);</a:t>
            </a:r>
            <a:endParaRPr lang="en-US" sz="1400" dirty="0"/>
          </a:p>
          <a:p>
            <a:pPr lvl="2" hangingPunct="0"/>
            <a:r>
              <a:rPr lang="en-GB" sz="1400" dirty="0"/>
              <a:t>Enhancements to the procedures for Open ProSe Direct Discovery such as management of ProSe Application IDs and metadata at the ProSe Function from application server over PC2 and revocation of ProSe App. Code from the ProSe Function. Any other Enhancements to the procedures for Open ProSe Direct Discovery, if need is identified in the scope of this work item;</a:t>
            </a:r>
            <a:endParaRPr lang="en-US" sz="1400" dirty="0"/>
          </a:p>
          <a:p>
            <a:pPr lvl="2" hangingPunct="0"/>
            <a:r>
              <a:rPr lang="en-GB" sz="1400" dirty="0"/>
              <a:t>Status determination and reporting, including location status, Presence status, Group status, and UE Network Coverage status in ProSe for Public Safety use, if it is identified to be exchanged (as part of PC5 information exchanges) in scope of 3GPP standardization for Public Safety use. However, if it is identified that it is preferable that some of this status information is exchanged only as application layer signalling then this will not be in the scope of this WID.</a:t>
            </a:r>
            <a:endParaRPr lang="en-US" sz="1400" dirty="0"/>
          </a:p>
          <a:p>
            <a:pPr lvl="2" hangingPunct="0"/>
            <a:r>
              <a:rPr lang="en-GB" sz="1400" dirty="0"/>
              <a:t>ProSe UE-Network relays for Public Safety use; </a:t>
            </a:r>
            <a:endParaRPr lang="en-US" sz="1400" dirty="0"/>
          </a:p>
          <a:p>
            <a:pPr lvl="2" hangingPunct="0"/>
            <a:r>
              <a:rPr lang="en-GB" sz="1400" dirty="0"/>
              <a:t>ProSe UE-UE relays for Public Safety use;</a:t>
            </a:r>
            <a:endParaRPr lang="en-US" sz="1400" dirty="0"/>
          </a:p>
          <a:p>
            <a:pPr lvl="2" hangingPunct="0"/>
            <a:r>
              <a:rPr lang="en-GB" sz="1400" dirty="0"/>
              <a:t>ProSe Direct Communication one-to-one for Public Safety use;</a:t>
            </a:r>
            <a:endParaRPr lang="en-US" sz="1400" dirty="0"/>
          </a:p>
          <a:p>
            <a:pPr lvl="2" hangingPunct="0"/>
            <a:r>
              <a:rPr lang="en-GB" sz="1400" dirty="0"/>
              <a:t>Requirements for service continuity and </a:t>
            </a:r>
            <a:r>
              <a:rPr lang="en-GB" sz="1400" dirty="0" err="1"/>
              <a:t>QoS</a:t>
            </a:r>
            <a:r>
              <a:rPr lang="en-GB" sz="1400" dirty="0"/>
              <a:t>/priority/pre-emption of ProSe Direct Communication sessions as defined in TS 22.278 for the aforementioned communication scenarios.</a:t>
            </a:r>
            <a:endParaRPr lang="en-US" sz="1400" dirty="0"/>
          </a:p>
          <a:p>
            <a:pPr lvl="2"/>
            <a:r>
              <a:rPr lang="en-GB" sz="1400" dirty="0"/>
              <a:t>Study architecture enhancements in order to support proximity estimation e.g. how near or how far a discovered UE is from the discovering UE. Based on that additional ProSe discovery range classes could be introduced, if deemed necessary.</a:t>
            </a:r>
            <a:endParaRPr lang="en-US" sz="1400" dirty="0"/>
          </a:p>
          <a:p>
            <a:pPr lvl="0"/>
            <a:r>
              <a:rPr lang="en-GB" sz="1800" dirty="0"/>
              <a:t>Specify selected solutions in relevant </a:t>
            </a:r>
            <a:r>
              <a:rPr lang="en-GB" sz="1800" dirty="0" smtClean="0"/>
              <a:t>specifications</a:t>
            </a:r>
            <a:endParaRPr lang="en-US" sz="1800" dirty="0"/>
          </a:p>
        </p:txBody>
      </p:sp>
      <p:sp>
        <p:nvSpPr>
          <p:cNvPr id="3" name="Title 2"/>
          <p:cNvSpPr>
            <a:spLocks noGrp="1"/>
          </p:cNvSpPr>
          <p:nvPr>
            <p:ph type="title"/>
          </p:nvPr>
        </p:nvSpPr>
        <p:spPr>
          <a:xfrm>
            <a:off x="283464" y="736007"/>
            <a:ext cx="11430000" cy="509050"/>
          </a:xfrm>
        </p:spPr>
        <p:txBody>
          <a:bodyPr/>
          <a:lstStyle/>
          <a:p>
            <a:r>
              <a:rPr lang="en-US" dirty="0"/>
              <a:t>Annex II: Objectives of SA2 WI </a:t>
            </a:r>
            <a:r>
              <a:rPr lang="en-US" dirty="0" err="1"/>
              <a:t>eProSe-ext</a:t>
            </a:r>
            <a:r>
              <a:rPr lang="en-US" dirty="0"/>
              <a:t> (Rel-13)</a:t>
            </a:r>
          </a:p>
        </p:txBody>
      </p:sp>
      <p:sp>
        <p:nvSpPr>
          <p:cNvPr id="4" name="Text Placeholder 3"/>
          <p:cNvSpPr>
            <a:spLocks noGrp="1"/>
          </p:cNvSpPr>
          <p:nvPr>
            <p:ph type="body" idx="13"/>
          </p:nvPr>
        </p:nvSpPr>
        <p:spPr>
          <a:xfrm>
            <a:off x="283464" y="1426464"/>
            <a:ext cx="11430000" cy="350865"/>
          </a:xfrm>
        </p:spPr>
        <p:txBody>
          <a:bodyPr/>
          <a:lstStyle/>
          <a:p>
            <a:r>
              <a:rPr lang="en-US" dirty="0"/>
              <a:t>From </a:t>
            </a:r>
            <a:r>
              <a:rPr lang="en-US" dirty="0" smtClean="0"/>
              <a:t>SP-140385</a:t>
            </a:r>
            <a:endParaRPr lang="en-US" dirty="0"/>
          </a:p>
        </p:txBody>
      </p:sp>
    </p:spTree>
    <p:extLst>
      <p:ext uri="{BB962C8B-B14F-4D97-AF65-F5344CB8AC3E}">
        <p14:creationId xmlns:p14="http://schemas.microsoft.com/office/powerpoint/2010/main" val="3414874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Qualcomm_Template_Executive</Template>
  <TotalTime>52511</TotalTime>
  <Words>995</Words>
  <Application>Microsoft Office PowerPoint</Application>
  <PresentationFormat>Custom</PresentationFormat>
  <Paragraphs>117</Paragraphs>
  <Slides>9</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9</vt:i4>
      </vt:variant>
    </vt:vector>
  </HeadingPairs>
  <TitlesOfParts>
    <vt:vector size="19" baseType="lpstr">
      <vt:lpstr>Arial</vt:lpstr>
      <vt:lpstr>Calibre Regular</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Motivation for new SI:  Enhanced LTE D2D Proximity Services</vt:lpstr>
      <vt:lpstr>Background up to RAN #65</vt:lpstr>
      <vt:lpstr>Proposed RAN Study Item (1/4)</vt:lpstr>
      <vt:lpstr>Proposed RAN Study Item (2/4)</vt:lpstr>
      <vt:lpstr>Proposed RAN Study Item (3/4)</vt:lpstr>
      <vt:lpstr>Proposed RAN Study Item (4/4)</vt:lpstr>
      <vt:lpstr>PowerPoint Presentation</vt:lpstr>
      <vt:lpstr>Annex I: Objectives of SA1 WI eProSe (Rel-13)</vt:lpstr>
      <vt:lpstr>Annex II: Objectives of SA2 WI eProSe-ext (Rel-13)</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Gaal, Peter</cp:lastModifiedBy>
  <cp:revision>1207</cp:revision>
  <cp:lastPrinted>2014-01-13T11:26:32Z</cp:lastPrinted>
  <dcterms:created xsi:type="dcterms:W3CDTF">2013-09-10T00:04:53Z</dcterms:created>
  <dcterms:modified xsi:type="dcterms:W3CDTF">2014-09-02T14:51:50Z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1677567858</vt:i4>
  </property>
  <property fmtid="{D5CDD505-2E9C-101B-9397-08002B2CF9AE}" pid="3" name="_NewReviewCycle">
    <vt:lpwstr/>
  </property>
  <property fmtid="{D5CDD505-2E9C-101B-9397-08002B2CF9AE}" pid="4" name="_EmailSubject">
    <vt:lpwstr>D2D RAN R12 status &amp; R13 SID</vt:lpwstr>
  </property>
  <property fmtid="{D5CDD505-2E9C-101B-9397-08002B2CF9AE}" pid="5" name="_AuthorEmail">
    <vt:lpwstr>patil@qti.qualcomm.com</vt:lpwstr>
  </property>
  <property fmtid="{D5CDD505-2E9C-101B-9397-08002B2CF9AE}" pid="6" name="_AuthorEmailDisplayName">
    <vt:lpwstr>Patil, Shailesh</vt:lpwstr>
  </property>
  <property fmtid="{D5CDD505-2E9C-101B-9397-08002B2CF9AE}" pid="7" name="_PreviousAdHocReviewCycleID">
    <vt:i4>-2095898414</vt:i4>
  </property>
</Properties>
</file>