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2" r:id="rId1"/>
  </p:sldMasterIdLst>
  <p:notesMasterIdLst>
    <p:notesMasterId r:id="rId11"/>
  </p:notesMasterIdLst>
  <p:sldIdLst>
    <p:sldId id="280" r:id="rId2"/>
    <p:sldId id="289" r:id="rId3"/>
    <p:sldId id="328" r:id="rId4"/>
    <p:sldId id="325" r:id="rId5"/>
    <p:sldId id="329" r:id="rId6"/>
    <p:sldId id="330" r:id="rId7"/>
    <p:sldId id="331" r:id="rId8"/>
    <p:sldId id="332" r:id="rId9"/>
    <p:sldId id="308" r:id="rId10"/>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33" autoAdjust="0"/>
    <p:restoredTop sz="80947" autoAdjust="0"/>
  </p:normalViewPr>
  <p:slideViewPr>
    <p:cSldViewPr>
      <p:cViewPr>
        <p:scale>
          <a:sx n="90" d="100"/>
          <a:sy n="90" d="100"/>
        </p:scale>
        <p:origin x="-2502" y="-6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7ADB0852-C96F-4632-B9E2-59F76EEA8976}" type="datetimeFigureOut">
              <a:rPr lang="en-US" smtClean="0"/>
              <a:t>9/1/2014</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A183FBA-0A92-4575-8E4A-2C81E8F6E5F8}" type="slidenum">
              <a:rPr lang="en-US" smtClean="0"/>
              <a:t>‹#›</a:t>
            </a:fld>
            <a:endParaRPr lang="en-US"/>
          </a:p>
        </p:txBody>
      </p:sp>
    </p:spTree>
    <p:extLst>
      <p:ext uri="{BB962C8B-B14F-4D97-AF65-F5344CB8AC3E}">
        <p14:creationId xmlns:p14="http://schemas.microsoft.com/office/powerpoint/2010/main" val="3585101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Rectangle 1"/>
          <p:cNvSpPr/>
          <p:nvPr userDrawn="1"/>
        </p:nvSpPr>
        <p:spPr bwMode="white">
          <a:xfrm>
            <a:off x="0" y="0"/>
            <a:ext cx="9144000" cy="6657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938580"/>
            <a:ext cx="9143994" cy="3707604"/>
          </a:xfrm>
          <a:prstGeom prst="rect">
            <a:avLst/>
          </a:prstGeom>
        </p:spPr>
      </p:pic>
      <p:sp>
        <p:nvSpPr>
          <p:cNvPr id="14" name="Text Placeholder 16"/>
          <p:cNvSpPr>
            <a:spLocks noGrp="1"/>
          </p:cNvSpPr>
          <p:nvPr>
            <p:ph type="body" sz="quarter" idx="12" hasCustomPrompt="1"/>
          </p:nvPr>
        </p:nvSpPr>
        <p:spPr bwMode="black">
          <a:xfrm>
            <a:off x="1529194" y="4680289"/>
            <a:ext cx="6729984" cy="420624"/>
          </a:xfrm>
        </p:spPr>
        <p:txBody>
          <a:bodyPr anchor="b"/>
          <a:lstStyle>
            <a:lvl1pPr marL="0" indent="0">
              <a:buNone/>
              <a:defRPr sz="3000" b="1" cap="all" baseline="0">
                <a:solidFill>
                  <a:schemeClr val="tx1"/>
                </a:solidFill>
                <a:latin typeface="+mj-lt"/>
              </a:defRPr>
            </a:lvl1pPr>
            <a:lvl2pPr marL="0" indent="0">
              <a:buNone/>
              <a:defRPr sz="2800" b="1">
                <a:solidFill>
                  <a:schemeClr val="bg1"/>
                </a:solidFill>
                <a:latin typeface="+mj-lt"/>
              </a:defRPr>
            </a:lvl2pPr>
            <a:lvl3pPr marL="0" indent="0">
              <a:buNone/>
              <a:defRPr sz="2800" b="1">
                <a:solidFill>
                  <a:schemeClr val="bg1"/>
                </a:solidFill>
                <a:latin typeface="+mj-lt"/>
              </a:defRPr>
            </a:lvl3pPr>
            <a:lvl4pPr marL="0" indent="0">
              <a:buNone/>
              <a:defRPr sz="2800" b="1">
                <a:solidFill>
                  <a:schemeClr val="bg1"/>
                </a:solidFill>
                <a:latin typeface="+mj-lt"/>
              </a:defRPr>
            </a:lvl4pPr>
            <a:lvl5pPr marL="0" indent="0">
              <a:buNone/>
              <a:defRPr sz="2800" b="1">
                <a:solidFill>
                  <a:schemeClr val="bg1"/>
                </a:solidFill>
                <a:latin typeface="+mj-lt"/>
              </a:defRPr>
            </a:lvl5pPr>
          </a:lstStyle>
          <a:p>
            <a:pPr lvl="0"/>
            <a:r>
              <a:rPr lang="en-US" dirty="0" smtClean="0"/>
              <a:t>PRESENTATION TITLE</a:t>
            </a:r>
          </a:p>
        </p:txBody>
      </p:sp>
      <p:sp>
        <p:nvSpPr>
          <p:cNvPr id="3" name="Subtitle 2"/>
          <p:cNvSpPr>
            <a:spLocks noGrp="1"/>
          </p:cNvSpPr>
          <p:nvPr>
            <p:ph type="subTitle" idx="1" hasCustomPrompt="1"/>
          </p:nvPr>
        </p:nvSpPr>
        <p:spPr>
          <a:xfrm>
            <a:off x="1545668" y="5302869"/>
            <a:ext cx="6729984" cy="332399"/>
          </a:xfrm>
        </p:spPr>
        <p:txBody>
          <a:bodyPr/>
          <a:lstStyle>
            <a:lvl1pPr marL="0" indent="0" algn="l">
              <a:spcBef>
                <a:spcPts val="400"/>
              </a:spcBef>
              <a:buNone/>
              <a:defRPr sz="2400" b="0">
                <a:solidFill>
                  <a:schemeClr val="accent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white">
          <a:xfrm>
            <a:off x="7528265" y="310896"/>
            <a:ext cx="1198485" cy="586758"/>
          </a:xfrm>
          <a:prstGeom prst="rect">
            <a:avLst/>
          </a:prstGeom>
        </p:spPr>
      </p:pic>
    </p:spTree>
    <p:extLst>
      <p:ext uri="{BB962C8B-B14F-4D97-AF65-F5344CB8AC3E}">
        <p14:creationId xmlns:p14="http://schemas.microsoft.com/office/powerpoint/2010/main" val="1529280724"/>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04374840"/>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white">
          <a:xfrm>
            <a:off x="0" y="0"/>
            <a:ext cx="9144000" cy="93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spTree>
    <p:extLst>
      <p:ext uri="{BB962C8B-B14F-4D97-AF65-F5344CB8AC3E}">
        <p14:creationId xmlns:p14="http://schemas.microsoft.com/office/powerpoint/2010/main" val="877662677"/>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tement in White Background">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2014538"/>
          </a:xfrm>
          <a:prstGeom prst="rect">
            <a:avLst/>
          </a:prstGeom>
        </p:spPr>
      </p:pic>
      <p:sp>
        <p:nvSpPr>
          <p:cNvPr id="3" name="Rectangle 2"/>
          <p:cNvSpPr/>
          <p:nvPr userDrawn="1"/>
        </p:nvSpPr>
        <p:spPr>
          <a:xfrm>
            <a:off x="564023" y="1316050"/>
            <a:ext cx="8015954" cy="4939469"/>
          </a:xfrm>
          <a:prstGeom prst="rect">
            <a:avLst/>
          </a:prstGeom>
          <a:solidFill>
            <a:srgbClr val="F8F8F8"/>
          </a:solidFill>
          <a:ln>
            <a:noFill/>
          </a:ln>
          <a:effectLst>
            <a:outerShdw blurRad="101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smtClean="0"/>
          </a:p>
        </p:txBody>
      </p:sp>
      <p:sp>
        <p:nvSpPr>
          <p:cNvPr id="16" name="Title 1"/>
          <p:cNvSpPr>
            <a:spLocks noGrp="1"/>
          </p:cNvSpPr>
          <p:nvPr>
            <p:ph type="ctrTitle" hasCustomPrompt="1"/>
          </p:nvPr>
        </p:nvSpPr>
        <p:spPr bwMode="black">
          <a:xfrm>
            <a:off x="1358781" y="3411836"/>
            <a:ext cx="6537533" cy="747897"/>
          </a:xfrm>
        </p:spPr>
        <p:txBody>
          <a:bodyPr anchor="ctr"/>
          <a:lstStyle>
            <a:lvl1pPr>
              <a:lnSpc>
                <a:spcPct val="90000"/>
              </a:lnSpc>
              <a:spcBef>
                <a:spcPts val="0"/>
              </a:spcBef>
              <a:spcAft>
                <a:spcPts val="3000"/>
              </a:spcAft>
              <a:defRPr sz="5400" b="0" cap="none" baseline="0">
                <a:solidFill>
                  <a:schemeClr val="tx1"/>
                </a:solidFill>
              </a:defRPr>
            </a:lvl1pPr>
          </a:lstStyle>
          <a:p>
            <a:r>
              <a:rPr lang="en-US" dirty="0" smtClean="0"/>
              <a:t>Click to edit title</a:t>
            </a:r>
            <a:endParaRPr lang="en-US" dirty="0"/>
          </a:p>
        </p:txBody>
      </p:sp>
      <p:pic>
        <p:nvPicPr>
          <p:cNvPr id="18" name="Picture 17" descr="logo.png"/>
          <p:cNvPicPr>
            <a:picLocks noChangeAspect="1"/>
          </p:cNvPicPr>
          <p:nvPr/>
        </p:nvPicPr>
        <p:blipFill>
          <a:blip r:embed="rId3" cstate="print"/>
          <a:stretch>
            <a:fillRect/>
          </a:stretch>
        </p:blipFill>
        <p:spPr>
          <a:xfrm>
            <a:off x="7524058" y="331975"/>
            <a:ext cx="1235382" cy="602172"/>
          </a:xfrm>
          <a:prstGeom prst="rect">
            <a:avLst/>
          </a:prstGeom>
        </p:spPr>
      </p:pic>
    </p:spTree>
    <p:extLst>
      <p:ext uri="{BB962C8B-B14F-4D97-AF65-F5344CB8AC3E}">
        <p14:creationId xmlns:p14="http://schemas.microsoft.com/office/powerpoint/2010/main" val="1434684055"/>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tatement in Blue Background">
    <p:bg bwMode="gray">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ltGray">
          <a:xfrm>
            <a:off x="-1" y="-2"/>
            <a:ext cx="9144001" cy="6858000"/>
          </a:xfrm>
          <a:prstGeom prst="rect">
            <a:avLst/>
          </a:prstGeom>
        </p:spPr>
      </p:pic>
      <p:sp>
        <p:nvSpPr>
          <p:cNvPr id="16" name="Title 1"/>
          <p:cNvSpPr>
            <a:spLocks noGrp="1"/>
          </p:cNvSpPr>
          <p:nvPr>
            <p:ph type="ctrTitle" hasCustomPrompt="1"/>
          </p:nvPr>
        </p:nvSpPr>
        <p:spPr>
          <a:xfrm>
            <a:off x="1392964" y="3055050"/>
            <a:ext cx="6358071" cy="747897"/>
          </a:xfrm>
        </p:spPr>
        <p:txBody>
          <a:bodyPr anchor="ctr"/>
          <a:lstStyle>
            <a:lvl1pPr algn="l">
              <a:lnSpc>
                <a:spcPct val="90000"/>
              </a:lnSpc>
              <a:spcBef>
                <a:spcPts val="0"/>
              </a:spcBef>
              <a:defRPr sz="5400" b="0" cap="none" baseline="0">
                <a:solidFill>
                  <a:schemeClr val="bg1"/>
                </a:solidFill>
              </a:defRPr>
            </a:lvl1pPr>
          </a:lstStyle>
          <a:p>
            <a:r>
              <a:rPr lang="en-US" dirty="0" smtClean="0"/>
              <a:t>Click to edit title</a:t>
            </a:r>
            <a:endParaRPr lang="en-US" dirty="0"/>
          </a:p>
        </p:txBody>
      </p:sp>
      <p:sp>
        <p:nvSpPr>
          <p:cNvPr id="23" name="TextBox 22"/>
          <p:cNvSpPr txBox="1"/>
          <p:nvPr/>
        </p:nvSpPr>
        <p:spPr bwMode="gray">
          <a:xfrm>
            <a:off x="8857367" y="6687483"/>
            <a:ext cx="94578" cy="92333"/>
          </a:xfrm>
          <a:prstGeom prst="rect">
            <a:avLst/>
          </a:prstGeom>
        </p:spPr>
        <p:txBody>
          <a:bodyPr vert="horz" wrap="none" lIns="0" tIns="0" rIns="0" bIns="0" rtlCol="0" anchor="ctr" anchorCtr="0">
            <a:spAutoFit/>
          </a:bodyPr>
          <a:lstStyle/>
          <a:p>
            <a:pPr marL="0" algn="r" defTabSz="914400" rtl="0" eaLnBrk="1" latinLnBrk="0" hangingPunct="1"/>
            <a:fld id="{33A2A773-C618-4A5E-A908-2C5FB33DF7E5}" type="slidenum">
              <a:rPr lang="en-US" sz="600" kern="1200" smtClean="0">
                <a:solidFill>
                  <a:schemeClr val="bg1"/>
                </a:solidFill>
                <a:latin typeface="+mn-lt"/>
                <a:ea typeface="+mn-ea"/>
                <a:cs typeface="Arial" pitchFamily="34" charset="0"/>
              </a:rPr>
              <a:pPr marL="0" algn="r" defTabSz="914400" rtl="0" eaLnBrk="1" latinLnBrk="0" hangingPunct="1"/>
              <a:t>‹#›</a:t>
            </a:fld>
            <a:endParaRPr lang="en-US" sz="600" kern="1200" dirty="0" smtClean="0">
              <a:solidFill>
                <a:schemeClr val="bg1"/>
              </a:solidFill>
              <a:latin typeface="+mn-lt"/>
              <a:ea typeface="+mn-ea"/>
              <a:cs typeface="Arial"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white">
          <a:xfrm>
            <a:off x="7528265" y="312821"/>
            <a:ext cx="1198485" cy="595248"/>
          </a:xfrm>
          <a:prstGeom prst="rect">
            <a:avLst/>
          </a:prstGeom>
        </p:spPr>
      </p:pic>
    </p:spTree>
    <p:extLst>
      <p:ext uri="{BB962C8B-B14F-4D97-AF65-F5344CB8AC3E}">
        <p14:creationId xmlns:p14="http://schemas.microsoft.com/office/powerpoint/2010/main" val="13205875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with Chip ">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4306"/>
          <a:stretch/>
        </p:blipFill>
        <p:spPr>
          <a:xfrm>
            <a:off x="0" y="0"/>
            <a:ext cx="9144000" cy="6562725"/>
          </a:xfrm>
          <a:prstGeom prst="rect">
            <a:avLst/>
          </a:prstGeom>
        </p:spPr>
      </p:pic>
      <p:sp>
        <p:nvSpPr>
          <p:cNvPr id="14" name="Text Placeholder 16"/>
          <p:cNvSpPr>
            <a:spLocks noGrp="1"/>
          </p:cNvSpPr>
          <p:nvPr>
            <p:ph type="body" sz="quarter" idx="12" hasCustomPrompt="1"/>
          </p:nvPr>
        </p:nvSpPr>
        <p:spPr bwMode="white">
          <a:xfrm>
            <a:off x="2651140" y="4067724"/>
            <a:ext cx="6069136" cy="415498"/>
          </a:xfrm>
        </p:spPr>
        <p:txBody>
          <a:bodyPr anchor="b"/>
          <a:lstStyle>
            <a:lvl1pPr marL="0" indent="0">
              <a:buNone/>
              <a:defRPr sz="3000" b="1" cap="all" baseline="0">
                <a:solidFill>
                  <a:schemeClr val="bg1"/>
                </a:solidFill>
                <a:latin typeface="+mj-lt"/>
              </a:defRPr>
            </a:lvl1pPr>
            <a:lvl2pPr marL="0" indent="0">
              <a:buNone/>
              <a:defRPr sz="2800" b="1">
                <a:solidFill>
                  <a:schemeClr val="bg1"/>
                </a:solidFill>
                <a:latin typeface="+mj-lt"/>
              </a:defRPr>
            </a:lvl2pPr>
            <a:lvl3pPr marL="0" indent="0">
              <a:buNone/>
              <a:defRPr sz="2800" b="1">
                <a:solidFill>
                  <a:schemeClr val="bg1"/>
                </a:solidFill>
                <a:latin typeface="+mj-lt"/>
              </a:defRPr>
            </a:lvl3pPr>
            <a:lvl4pPr marL="0" indent="0">
              <a:buNone/>
              <a:defRPr sz="2800" b="1">
                <a:solidFill>
                  <a:schemeClr val="bg1"/>
                </a:solidFill>
                <a:latin typeface="+mj-lt"/>
              </a:defRPr>
            </a:lvl4pPr>
            <a:lvl5pPr marL="0" indent="0">
              <a:buNone/>
              <a:defRPr sz="2800" b="1">
                <a:solidFill>
                  <a:schemeClr val="bg1"/>
                </a:solidFill>
                <a:latin typeface="+mj-lt"/>
              </a:defRPr>
            </a:lvl5pPr>
          </a:lstStyle>
          <a:p>
            <a:pPr lvl="0"/>
            <a:r>
              <a:rPr lang="en-US" dirty="0" smtClean="0"/>
              <a:t>PRESENTATION TITLE</a:t>
            </a:r>
          </a:p>
        </p:txBody>
      </p:sp>
      <p:sp>
        <p:nvSpPr>
          <p:cNvPr id="3" name="Subtitle 2"/>
          <p:cNvSpPr>
            <a:spLocks noGrp="1"/>
          </p:cNvSpPr>
          <p:nvPr>
            <p:ph type="subTitle" idx="1" hasCustomPrompt="1"/>
          </p:nvPr>
        </p:nvSpPr>
        <p:spPr>
          <a:xfrm>
            <a:off x="2658735" y="4993684"/>
            <a:ext cx="6052664" cy="332399"/>
          </a:xfrm>
        </p:spPr>
        <p:txBody>
          <a:bodyPr/>
          <a:lstStyle>
            <a:lvl1pPr marL="0" indent="0" algn="l">
              <a:spcBef>
                <a:spcPts val="0"/>
              </a:spcBef>
              <a:buNone/>
              <a:defRPr sz="2400" b="0">
                <a:solidFill>
                  <a:schemeClr val="accent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pic>
        <p:nvPicPr>
          <p:cNvPr id="6" name="Picture 5" descr="logos-chip.png"/>
          <p:cNvPicPr>
            <a:picLocks noChangeAspect="1"/>
          </p:cNvPicPr>
          <p:nvPr userDrawn="1"/>
        </p:nvPicPr>
        <p:blipFill>
          <a:blip r:embed="rId3" cstate="print"/>
          <a:stretch>
            <a:fillRect/>
          </a:stretch>
        </p:blipFill>
        <p:spPr>
          <a:xfrm>
            <a:off x="286730" y="4217478"/>
            <a:ext cx="1923070" cy="2046437"/>
          </a:xfrm>
          <a:prstGeom prst="rect">
            <a:avLst/>
          </a:prstGeom>
          <a:effectLst>
            <a:outerShdw blurRad="177800" dist="76200" dir="16200000" rotWithShape="0">
              <a:srgbClr val="4B0912">
                <a:alpha val="30000"/>
              </a:srgbClr>
            </a:outerShdw>
          </a:effectLst>
        </p:spPr>
      </p:pic>
    </p:spTree>
    <p:extLst>
      <p:ext uri="{BB962C8B-B14F-4D97-AF65-F5344CB8AC3E}">
        <p14:creationId xmlns:p14="http://schemas.microsoft.com/office/powerpoint/2010/main" val="515302357"/>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5" name="Rectangle 4"/>
          <p:cNvSpPr/>
          <p:nvPr userDrawn="1"/>
        </p:nvSpPr>
        <p:spPr bwMode="white">
          <a:xfrm>
            <a:off x="0" y="1"/>
            <a:ext cx="9144000" cy="904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82265"/>
            <a:ext cx="9144000" cy="3521868"/>
          </a:xfrm>
          <a:prstGeom prst="rect">
            <a:avLst/>
          </a:prstGeom>
        </p:spPr>
      </p:pic>
      <p:sp>
        <p:nvSpPr>
          <p:cNvPr id="16" name="Title 1"/>
          <p:cNvSpPr>
            <a:spLocks noGrp="1"/>
          </p:cNvSpPr>
          <p:nvPr>
            <p:ph type="ctrTitle" hasCustomPrompt="1"/>
          </p:nvPr>
        </p:nvSpPr>
        <p:spPr bwMode="black">
          <a:xfrm>
            <a:off x="1795347" y="4299685"/>
            <a:ext cx="5553304" cy="415498"/>
          </a:xfrm>
        </p:spPr>
        <p:txBody>
          <a:bodyPr anchor="t"/>
          <a:lstStyle>
            <a:lvl1pPr>
              <a:lnSpc>
                <a:spcPct val="90000"/>
              </a:lnSpc>
              <a:spcBef>
                <a:spcPts val="0"/>
              </a:spcBef>
              <a:defRPr sz="3000" baseline="0">
                <a:solidFill>
                  <a:schemeClr val="tx1"/>
                </a:solidFill>
              </a:defRPr>
            </a:lvl1pPr>
          </a:lstStyle>
          <a:p>
            <a:r>
              <a:rPr lang="en-US" dirty="0" smtClean="0"/>
              <a:t>CLICK TO EDIT TITLE</a:t>
            </a:r>
            <a:endParaRPr lang="en-US"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white">
          <a:xfrm>
            <a:off x="7528265" y="310896"/>
            <a:ext cx="1198485" cy="586758"/>
          </a:xfrm>
          <a:prstGeom prst="rect">
            <a:avLst/>
          </a:prstGeom>
        </p:spPr>
      </p:pic>
    </p:spTree>
    <p:extLst>
      <p:ext uri="{BB962C8B-B14F-4D97-AF65-F5344CB8AC3E}">
        <p14:creationId xmlns:p14="http://schemas.microsoft.com/office/powerpoint/2010/main" val="3714329864"/>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with Photo">
    <p:bg>
      <p:bgRef idx="1001">
        <a:schemeClr val="bg1"/>
      </p:bgRef>
    </p:bg>
    <p:spTree>
      <p:nvGrpSpPr>
        <p:cNvPr id="1" name=""/>
        <p:cNvGrpSpPr/>
        <p:nvPr/>
      </p:nvGrpSpPr>
      <p:grpSpPr>
        <a:xfrm>
          <a:off x="0" y="0"/>
          <a:ext cx="0" cy="0"/>
          <a:chOff x="0" y="0"/>
          <a:chExt cx="0" cy="0"/>
        </a:xfrm>
      </p:grpSpPr>
      <p:sp>
        <p:nvSpPr>
          <p:cNvPr id="9" name="Rectangle 8"/>
          <p:cNvSpPr/>
          <p:nvPr userDrawn="1"/>
        </p:nvSpPr>
        <p:spPr bwMode="white">
          <a:xfrm>
            <a:off x="0" y="1"/>
            <a:ext cx="9144000" cy="904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872787"/>
            <a:ext cx="9143997" cy="2571749"/>
          </a:xfrm>
          <a:prstGeom prst="rect">
            <a:avLst/>
          </a:prstGeom>
        </p:spPr>
      </p:pic>
      <p:sp>
        <p:nvSpPr>
          <p:cNvPr id="16" name="Title 1"/>
          <p:cNvSpPr>
            <a:spLocks noGrp="1"/>
          </p:cNvSpPr>
          <p:nvPr>
            <p:ph type="ctrTitle" hasCustomPrompt="1"/>
          </p:nvPr>
        </p:nvSpPr>
        <p:spPr bwMode="black">
          <a:xfrm>
            <a:off x="3990886" y="4685625"/>
            <a:ext cx="4768554" cy="415498"/>
          </a:xfrm>
        </p:spPr>
        <p:txBody>
          <a:bodyPr anchor="t"/>
          <a:lstStyle>
            <a:lvl1pPr>
              <a:lnSpc>
                <a:spcPct val="90000"/>
              </a:lnSpc>
              <a:spcBef>
                <a:spcPts val="0"/>
              </a:spcBef>
              <a:defRPr sz="3000" baseline="0">
                <a:solidFill>
                  <a:schemeClr val="tx1"/>
                </a:solidFill>
              </a:defRPr>
            </a:lvl1pPr>
          </a:lstStyle>
          <a:p>
            <a:r>
              <a:rPr lang="en-US" dirty="0" smtClean="0"/>
              <a:t>CLICK TO EDIT TITLE</a:t>
            </a:r>
            <a:endParaRPr lang="en-US" dirty="0"/>
          </a:p>
        </p:txBody>
      </p:sp>
      <p:sp>
        <p:nvSpPr>
          <p:cNvPr id="4" name="Picture Placeholder 3"/>
          <p:cNvSpPr>
            <a:spLocks noGrp="1"/>
          </p:cNvSpPr>
          <p:nvPr>
            <p:ph type="pic" sz="quarter" idx="13" hasCustomPrompt="1"/>
          </p:nvPr>
        </p:nvSpPr>
        <p:spPr>
          <a:xfrm>
            <a:off x="487363" y="1401762"/>
            <a:ext cx="2871787" cy="3597527"/>
          </a:xfrm>
          <a:solidFill>
            <a:schemeClr val="accent5"/>
          </a:solidFill>
          <a:effectLst>
            <a:outerShdw blurRad="127000" dist="76200" dir="2700000" algn="tl" rotWithShape="0">
              <a:prstClr val="black">
                <a:alpha val="40000"/>
              </a:prstClr>
            </a:outerShdw>
          </a:effectLst>
        </p:spPr>
        <p:txBody>
          <a:bodyPr lIns="91440" tIns="274320" rIns="91440">
            <a:noAutofit/>
          </a:bodyPr>
          <a:lstStyle>
            <a:lvl1pPr marL="0" marR="0" indent="0" algn="ctr" defTabSz="914400" rtl="0" eaLnBrk="1" fontAlgn="auto" latinLnBrk="0" hangingPunct="1">
              <a:lnSpc>
                <a:spcPct val="90000"/>
              </a:lnSpc>
              <a:spcBef>
                <a:spcPts val="1200"/>
              </a:spcBef>
              <a:spcAft>
                <a:spcPts val="0"/>
              </a:spcAft>
              <a:buClr>
                <a:schemeClr val="tx2"/>
              </a:buClr>
              <a:buSzTx/>
              <a:buFontTx/>
              <a:buNone/>
              <a:tabLst/>
              <a:defRPr>
                <a:solidFill>
                  <a:schemeClr val="bg1"/>
                </a:solidFill>
              </a:defRPr>
            </a:lvl1pPr>
          </a:lstStyle>
          <a:p>
            <a:pPr marL="0" marR="0" lvl="0" indent="0" algn="ctr" defTabSz="914400" rtl="0" eaLnBrk="1" fontAlgn="auto" latinLnBrk="0" hangingPunct="1">
              <a:lnSpc>
                <a:spcPct val="90000"/>
              </a:lnSpc>
              <a:spcBef>
                <a:spcPts val="1200"/>
              </a:spcBef>
              <a:spcAft>
                <a:spcPts val="0"/>
              </a:spcAft>
              <a:buClr>
                <a:schemeClr val="tx2"/>
              </a:buClr>
              <a:buSzTx/>
              <a:buFontTx/>
              <a:buNone/>
              <a:tabLst/>
              <a:defRPr/>
            </a:pPr>
            <a:r>
              <a:rPr lang="en-US" dirty="0" smtClean="0"/>
              <a:t>Click photo icon to insert photo</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white">
          <a:xfrm>
            <a:off x="7528265" y="310896"/>
            <a:ext cx="1198485" cy="586758"/>
          </a:xfrm>
          <a:prstGeom prst="rect">
            <a:avLst/>
          </a:prstGeom>
        </p:spPr>
      </p:pic>
    </p:spTree>
    <p:extLst>
      <p:ext uri="{BB962C8B-B14F-4D97-AF65-F5344CB8AC3E}">
        <p14:creationId xmlns:p14="http://schemas.microsoft.com/office/powerpoint/2010/main" val="275062532"/>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10" name="Content Placeholder 9"/>
          <p:cNvSpPr>
            <a:spLocks noGrp="1"/>
          </p:cNvSpPr>
          <p:nvPr>
            <p:ph sz="quarter" idx="10"/>
          </p:nvPr>
        </p:nvSpPr>
        <p:spPr>
          <a:xfrm>
            <a:off x="384047" y="1371600"/>
            <a:ext cx="8458200" cy="1399032"/>
          </a:xfrm>
        </p:spPr>
        <p:txBody>
          <a:bodyPr wrap="square">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684292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Subtitle">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Text Placeholder 6"/>
          <p:cNvSpPr>
            <a:spLocks noGrp="1"/>
          </p:cNvSpPr>
          <p:nvPr>
            <p:ph type="body" sz="quarter" idx="12"/>
          </p:nvPr>
        </p:nvSpPr>
        <p:spPr>
          <a:xfrm>
            <a:off x="382474" y="895843"/>
            <a:ext cx="8458200" cy="332399"/>
          </a:xfrm>
        </p:spPr>
        <p:txBody>
          <a:bodyPr/>
          <a:lstStyle>
            <a:lvl1pPr marL="0" indent="0">
              <a:buNone/>
              <a:defRPr sz="2400" b="1">
                <a:solidFill>
                  <a:schemeClr val="accent1"/>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
        <p:nvSpPr>
          <p:cNvPr id="5" name="Content Placeholder 9"/>
          <p:cNvSpPr>
            <a:spLocks noGrp="1"/>
          </p:cNvSpPr>
          <p:nvPr>
            <p:ph sz="quarter" idx="13"/>
          </p:nvPr>
        </p:nvSpPr>
        <p:spPr>
          <a:xfrm>
            <a:off x="384047" y="1371600"/>
            <a:ext cx="8458200" cy="1455783"/>
          </a:xfrm>
        </p:spPr>
        <p:txBody>
          <a:bodyPr wrap="square">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87098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lumns">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Content Placeholder 7"/>
          <p:cNvSpPr>
            <a:spLocks noGrp="1"/>
          </p:cNvSpPr>
          <p:nvPr>
            <p:ph sz="quarter" idx="13" hasCustomPrompt="1"/>
          </p:nvPr>
        </p:nvSpPr>
        <p:spPr>
          <a:xfrm>
            <a:off x="384048" y="1371600"/>
            <a:ext cx="4029075" cy="1396280"/>
          </a:xfrm>
        </p:spPr>
        <p:txBody>
          <a:bodyPr/>
          <a:lstStyle>
            <a:lvl1pPr marL="228600" indent="-228600">
              <a:defRPr sz="2000"/>
            </a:lvl1pPr>
            <a:lvl2pPr>
              <a:defRPr sz="1800"/>
            </a:lvl2pPr>
            <a:lvl3pPr>
              <a:defRPr sz="1600"/>
            </a:lvl3pPr>
            <a:lvl4pPr>
              <a:defRPr sz="1600"/>
            </a:lvl4pPr>
            <a:lvl5pPr>
              <a:defRPr sz="16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7"/>
          <p:cNvSpPr>
            <a:spLocks noGrp="1"/>
          </p:cNvSpPr>
          <p:nvPr>
            <p:ph sz="quarter" idx="14" hasCustomPrompt="1"/>
          </p:nvPr>
        </p:nvSpPr>
        <p:spPr>
          <a:xfrm>
            <a:off x="4766151" y="1371600"/>
            <a:ext cx="4029075" cy="1396280"/>
          </a:xfrm>
        </p:spPr>
        <p:txBody>
          <a:bodyPr/>
          <a:lstStyle>
            <a:lvl1pPr marL="228600" indent="-228600">
              <a:defRPr sz="2000"/>
            </a:lvl1pPr>
            <a:lvl2pPr>
              <a:defRPr sz="1800"/>
            </a:lvl2pPr>
            <a:lvl3pPr>
              <a:defRPr sz="1600"/>
            </a:lvl3pPr>
            <a:lvl4pPr>
              <a:defRPr sz="1600"/>
            </a:lvl4pPr>
            <a:lvl5pPr>
              <a:defRPr sz="16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36300546"/>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Column with Photo">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6" name="Content Placeholder 11"/>
          <p:cNvSpPr>
            <a:spLocks noGrp="1"/>
          </p:cNvSpPr>
          <p:nvPr>
            <p:ph sz="quarter" idx="11" hasCustomPrompt="1"/>
          </p:nvPr>
        </p:nvSpPr>
        <p:spPr>
          <a:xfrm>
            <a:off x="394746" y="1385412"/>
            <a:ext cx="3479339" cy="4747070"/>
          </a:xfrm>
          <a:prstGeom prst="roundRect">
            <a:avLst>
              <a:gd name="adj" fmla="val 0"/>
            </a:avLst>
          </a:prstGeom>
          <a:solidFill>
            <a:schemeClr val="accent5"/>
          </a:solidFill>
          <a:effectLst>
            <a:outerShdw blurRad="127000" dist="76200" dir="2700000" algn="tl" rotWithShape="0">
              <a:prstClr val="black">
                <a:alpha val="40000"/>
              </a:prstClr>
            </a:outerShdw>
          </a:effectLst>
        </p:spPr>
        <p:txBody>
          <a:bodyPr tIns="457200">
            <a:noAutofit/>
          </a:bodyPr>
          <a:lstStyle>
            <a:lvl1pPr marL="0" indent="0" algn="ctr">
              <a:buNone/>
              <a:defRPr sz="2000" baseline="0">
                <a:solidFill>
                  <a:schemeClr val="bg1"/>
                </a:solidFill>
              </a:defRPr>
            </a:lvl1pPr>
          </a:lstStyle>
          <a:p>
            <a:pPr lvl="0"/>
            <a:r>
              <a:rPr lang="en-US" dirty="0" smtClean="0"/>
              <a:t>Click the photo icon </a:t>
            </a:r>
            <a:br>
              <a:rPr lang="en-US" dirty="0" smtClean="0"/>
            </a:br>
            <a:r>
              <a:rPr lang="en-US" dirty="0" smtClean="0"/>
              <a:t>to insert picture</a:t>
            </a:r>
            <a:endParaRPr lang="en-US" dirty="0"/>
          </a:p>
        </p:txBody>
      </p:sp>
      <p:sp>
        <p:nvSpPr>
          <p:cNvPr id="9" name="Content Placeholder 7"/>
          <p:cNvSpPr>
            <a:spLocks noGrp="1"/>
          </p:cNvSpPr>
          <p:nvPr>
            <p:ph sz="quarter" idx="14" hasCustomPrompt="1"/>
          </p:nvPr>
        </p:nvSpPr>
        <p:spPr>
          <a:xfrm>
            <a:off x="4766151" y="1371600"/>
            <a:ext cx="4029075" cy="1396280"/>
          </a:xfrm>
        </p:spPr>
        <p:txBody>
          <a:bodyPr/>
          <a:lstStyle>
            <a:lvl1pPr marL="228600" indent="-228600">
              <a:defRPr sz="2000"/>
            </a:lvl1pPr>
            <a:lvl2pPr>
              <a:defRPr sz="1800"/>
            </a:lvl2pPr>
            <a:lvl3pPr>
              <a:defRPr sz="1600"/>
            </a:lvl3pPr>
            <a:lvl4pPr>
              <a:defRPr sz="1600"/>
            </a:lvl4pPr>
            <a:lvl5pPr>
              <a:defRPr sz="16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8542437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Text Placeholder 6"/>
          <p:cNvSpPr>
            <a:spLocks noGrp="1"/>
          </p:cNvSpPr>
          <p:nvPr>
            <p:ph type="body" sz="quarter" idx="12"/>
          </p:nvPr>
        </p:nvSpPr>
        <p:spPr>
          <a:xfrm>
            <a:off x="382474" y="895843"/>
            <a:ext cx="8458200" cy="332399"/>
          </a:xfrm>
        </p:spPr>
        <p:txBody>
          <a:bodyPr/>
          <a:lstStyle>
            <a:lvl1pPr marL="0" indent="0">
              <a:buNone/>
              <a:defRPr sz="2400" b="1">
                <a:solidFill>
                  <a:schemeClr val="accent1"/>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Tree>
    <p:extLst>
      <p:ext uri="{BB962C8B-B14F-4D97-AF65-F5344CB8AC3E}">
        <p14:creationId xmlns:p14="http://schemas.microsoft.com/office/powerpoint/2010/main" val="180885197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 y="0"/>
            <a:ext cx="9143997" cy="821531"/>
          </a:xfrm>
          <a:prstGeom prst="rect">
            <a:avLst/>
          </a:prstGeom>
        </p:spPr>
      </p:pic>
      <p:sp>
        <p:nvSpPr>
          <p:cNvPr id="2" name="Title Placeholder 1"/>
          <p:cNvSpPr>
            <a:spLocks noGrp="1"/>
          </p:cNvSpPr>
          <p:nvPr>
            <p:ph type="title"/>
          </p:nvPr>
        </p:nvSpPr>
        <p:spPr bwMode="white">
          <a:xfrm>
            <a:off x="365758" y="275581"/>
            <a:ext cx="7589520" cy="313932"/>
          </a:xfrm>
          <a:prstGeom prst="rect">
            <a:avLst/>
          </a:prstGeom>
        </p:spPr>
        <p:txBody>
          <a:bodyPr vert="horz" wrap="square" lIns="0" tIns="0" rIns="0" bIns="0" rtlCol="0" anchor="ctr">
            <a:spAutoFit/>
          </a:bodyPr>
          <a:lstStyle/>
          <a:p>
            <a:r>
              <a:rPr lang="en-US" dirty="0" smtClean="0"/>
              <a:t>CLICK TO EDIT MASTER TITLE</a:t>
            </a:r>
            <a:endParaRPr lang="en-US" dirty="0"/>
          </a:p>
        </p:txBody>
      </p:sp>
      <p:sp>
        <p:nvSpPr>
          <p:cNvPr id="3" name="Text Placeholder 2"/>
          <p:cNvSpPr>
            <a:spLocks noGrp="1"/>
          </p:cNvSpPr>
          <p:nvPr>
            <p:ph type="body" idx="1"/>
          </p:nvPr>
        </p:nvSpPr>
        <p:spPr>
          <a:xfrm>
            <a:off x="384048" y="1371600"/>
            <a:ext cx="8412480" cy="1396280"/>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Box 8"/>
          <p:cNvSpPr txBox="1"/>
          <p:nvPr/>
        </p:nvSpPr>
        <p:spPr>
          <a:xfrm>
            <a:off x="8857367" y="6687483"/>
            <a:ext cx="94578" cy="92333"/>
          </a:xfrm>
          <a:prstGeom prst="rect">
            <a:avLst/>
          </a:prstGeom>
        </p:spPr>
        <p:txBody>
          <a:bodyPr vert="horz" wrap="none" lIns="0" tIns="0" rIns="0" bIns="0" rtlCol="0" anchor="ctr" anchorCtr="0">
            <a:spAutoFit/>
          </a:bodyPr>
          <a:lstStyle/>
          <a:p>
            <a:pPr marL="0" algn="r" defTabSz="914400" rtl="0" eaLnBrk="1" latinLnBrk="0" hangingPunct="1"/>
            <a:fld id="{33A2A773-C618-4A5E-A908-2C5FB33DF7E5}" type="slidenum">
              <a:rPr lang="en-US" sz="600" kern="1200" smtClean="0">
                <a:solidFill>
                  <a:schemeClr val="bg1">
                    <a:lumMod val="50000"/>
                  </a:schemeClr>
                </a:solidFill>
                <a:latin typeface="+mn-lt"/>
                <a:ea typeface="+mn-ea"/>
                <a:cs typeface="Arial" pitchFamily="34" charset="0"/>
              </a:rPr>
              <a:pPr marL="0" algn="r" defTabSz="914400" rtl="0" eaLnBrk="1" latinLnBrk="0" hangingPunct="1"/>
              <a:t>‹#›</a:t>
            </a:fld>
            <a:endParaRPr lang="en-US" sz="600" kern="1200" dirty="0" smtClean="0">
              <a:solidFill>
                <a:schemeClr val="bg1">
                  <a:lumMod val="50000"/>
                </a:schemeClr>
              </a:solidFill>
              <a:latin typeface="+mn-lt"/>
              <a:ea typeface="+mn-ea"/>
              <a:cs typeface="Arial" pitchFamily="34" charset="0"/>
            </a:endParaRPr>
          </a:p>
        </p:txBody>
      </p:sp>
      <p:pic>
        <p:nvPicPr>
          <p:cNvPr id="14" name="Picture 1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white">
          <a:xfrm>
            <a:off x="8128805" y="201022"/>
            <a:ext cx="818581" cy="405197"/>
          </a:xfrm>
          <a:prstGeom prst="rect">
            <a:avLst/>
          </a:prstGeom>
        </p:spPr>
      </p:pic>
      <p:sp>
        <p:nvSpPr>
          <p:cNvPr id="6" name="TextBox 5"/>
          <p:cNvSpPr txBox="1"/>
          <p:nvPr/>
        </p:nvSpPr>
        <p:spPr>
          <a:xfrm>
            <a:off x="365763" y="6687483"/>
            <a:ext cx="3765665" cy="92333"/>
          </a:xfrm>
          <a:prstGeom prst="rect">
            <a:avLst/>
          </a:prstGeom>
          <a:noFill/>
        </p:spPr>
        <p:txBody>
          <a:bodyPr wrap="square" lIns="0" tIns="0" rIns="0" bIns="0" rtlCol="0" anchor="t">
            <a:spAutoFit/>
          </a:bodyPr>
          <a:lstStyle/>
          <a:p>
            <a:pPr algn="l"/>
            <a:r>
              <a:rPr lang="en-US" sz="600" dirty="0" smtClean="0">
                <a:solidFill>
                  <a:schemeClr val="bg2"/>
                </a:solidFill>
              </a:rPr>
              <a:t>3GPPP TSG SA#63</a:t>
            </a:r>
            <a:r>
              <a:rPr lang="en-US" sz="600" baseline="0" dirty="0" smtClean="0">
                <a:solidFill>
                  <a:schemeClr val="bg2"/>
                </a:solidFill>
              </a:rPr>
              <a:t> – Broadcom Corporation</a:t>
            </a:r>
            <a:endParaRPr lang="en-US" sz="600" dirty="0">
              <a:solidFill>
                <a:schemeClr val="bg2"/>
              </a:solidFill>
            </a:endParaRPr>
          </a:p>
        </p:txBody>
      </p:sp>
    </p:spTree>
    <p:extLst>
      <p:ext uri="{BB962C8B-B14F-4D97-AF65-F5344CB8AC3E}">
        <p14:creationId xmlns:p14="http://schemas.microsoft.com/office/powerpoint/2010/main" val="3401576490"/>
      </p:ext>
    </p:extLst>
  </p:cSld>
  <p:clrMap bg1="lt1" tx1="dk1" bg2="lt2" tx2="dk2" accent1="accent1" accent2="accent2" accent3="accent3" accent4="accent4" accent5="accent5" accent6="accent6" hlink="hlink" folHlink="folHlink"/>
  <p:sldLayoutIdLst>
    <p:sldLayoutId id="2147483874" r:id="rId1"/>
    <p:sldLayoutId id="2147483896" r:id="rId2"/>
    <p:sldLayoutId id="2147483876" r:id="rId3"/>
    <p:sldLayoutId id="2147483875" r:id="rId4"/>
    <p:sldLayoutId id="2147483894" r:id="rId5"/>
    <p:sldLayoutId id="2147483879" r:id="rId6"/>
    <p:sldLayoutId id="2147483880" r:id="rId7"/>
    <p:sldLayoutId id="2147483891" r:id="rId8"/>
    <p:sldLayoutId id="2147483897" r:id="rId9"/>
    <p:sldLayoutId id="2147483882" r:id="rId10"/>
    <p:sldLayoutId id="2147483893" r:id="rId11"/>
    <p:sldLayoutId id="2147483895" r:id="rId12"/>
    <p:sldLayoutId id="2147483884" r:id="rId13"/>
  </p:sldLayoutIdLst>
  <p:transition spd="med">
    <p:fade/>
  </p:transition>
  <p:hf sldNum="0" hdr="0" dt="0"/>
  <p:txStyles>
    <p:titleStyle>
      <a:lvl1pPr algn="l" defTabSz="914400" rtl="0" eaLnBrk="1" latinLnBrk="0" hangingPunct="1">
        <a:lnSpc>
          <a:spcPct val="85000"/>
        </a:lnSpc>
        <a:spcBef>
          <a:spcPct val="0"/>
        </a:spcBef>
        <a:buNone/>
        <a:defRPr sz="2400" b="1" kern="1200" cap="all" baseline="0">
          <a:solidFill>
            <a:schemeClr val="bg1"/>
          </a:solidFill>
          <a:latin typeface="+mj-lt"/>
          <a:ea typeface="+mj-ea"/>
          <a:cs typeface="Arial" pitchFamily="34" charset="0"/>
        </a:defRPr>
      </a:lvl1pPr>
    </p:titleStyle>
    <p:bodyStyle>
      <a:lvl1pPr marL="228600" indent="-228600" algn="l" defTabSz="914400" rtl="0" eaLnBrk="1" latinLnBrk="0" hangingPunct="1">
        <a:lnSpc>
          <a:spcPct val="90000"/>
        </a:lnSpc>
        <a:spcBef>
          <a:spcPts val="1200"/>
        </a:spcBef>
        <a:buClr>
          <a:srgbClr val="008BB0"/>
        </a:buClr>
        <a:buFont typeface="Wingdings" pitchFamily="2" charset="2"/>
        <a:buChar char="§"/>
        <a:defRPr sz="2000" b="1" kern="1200">
          <a:solidFill>
            <a:schemeClr val="tx1"/>
          </a:solidFill>
          <a:latin typeface="+mn-lt"/>
          <a:ea typeface="+mn-ea"/>
          <a:cs typeface="Arial" pitchFamily="34" charset="0"/>
        </a:defRPr>
      </a:lvl1pPr>
      <a:lvl2pPr marL="514350" indent="-227013" algn="l" defTabSz="914400" rtl="0" eaLnBrk="1" latinLnBrk="0" hangingPunct="1">
        <a:lnSpc>
          <a:spcPct val="90000"/>
        </a:lnSpc>
        <a:spcBef>
          <a:spcPts val="400"/>
        </a:spcBef>
        <a:buClr>
          <a:srgbClr val="008BB0"/>
        </a:buClr>
        <a:buFont typeface="Wingdings" pitchFamily="2" charset="2"/>
        <a:buChar char="§"/>
        <a:defRPr sz="1800" kern="1200">
          <a:solidFill>
            <a:schemeClr val="tx1"/>
          </a:solidFill>
          <a:latin typeface="+mn-lt"/>
          <a:ea typeface="+mn-ea"/>
          <a:cs typeface="Arial" pitchFamily="34" charset="0"/>
        </a:defRPr>
      </a:lvl2pPr>
      <a:lvl3pPr marL="857250" indent="-228600" algn="l" defTabSz="914400" rtl="0" eaLnBrk="1" latinLnBrk="0" hangingPunct="1">
        <a:lnSpc>
          <a:spcPct val="90000"/>
        </a:lnSpc>
        <a:spcBef>
          <a:spcPts val="400"/>
        </a:spcBef>
        <a:buClr>
          <a:srgbClr val="008BB0"/>
        </a:buClr>
        <a:buFont typeface="Wingdings" pitchFamily="2" charset="2"/>
        <a:buChar char="§"/>
        <a:defRPr sz="1600" kern="1200">
          <a:solidFill>
            <a:schemeClr val="tx1"/>
          </a:solidFill>
          <a:latin typeface="+mn-lt"/>
          <a:ea typeface="+mn-ea"/>
          <a:cs typeface="Arial" pitchFamily="34" charset="0"/>
        </a:defRPr>
      </a:lvl3pPr>
      <a:lvl4pPr marL="1143000" indent="-228600" algn="l" defTabSz="914400" rtl="0" eaLnBrk="1" latinLnBrk="0" hangingPunct="1">
        <a:lnSpc>
          <a:spcPct val="90000"/>
        </a:lnSpc>
        <a:spcBef>
          <a:spcPts val="400"/>
        </a:spcBef>
        <a:buClr>
          <a:srgbClr val="008BB0"/>
        </a:buClr>
        <a:buFont typeface="Wingdings" pitchFamily="2" charset="2"/>
        <a:buChar char="§"/>
        <a:defRPr sz="1600" kern="1200">
          <a:solidFill>
            <a:schemeClr val="tx1"/>
          </a:solidFill>
          <a:latin typeface="+mn-lt"/>
          <a:ea typeface="+mn-ea"/>
          <a:cs typeface="Arial" pitchFamily="34" charset="0"/>
        </a:defRPr>
      </a:lvl4pPr>
      <a:lvl5pPr marL="1428750" indent="-228600" algn="l" defTabSz="914400" rtl="0" eaLnBrk="1" latinLnBrk="0" hangingPunct="1">
        <a:lnSpc>
          <a:spcPct val="90000"/>
        </a:lnSpc>
        <a:spcBef>
          <a:spcPts val="400"/>
        </a:spcBef>
        <a:buClr>
          <a:srgbClr val="008BB0"/>
        </a:buClr>
        <a:buFont typeface="Wingdings" pitchFamily="2" charset="2"/>
        <a:buChar char="§"/>
        <a:defRPr sz="1600" kern="120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651140" y="4067724"/>
            <a:ext cx="6069136" cy="415498"/>
          </a:xfrm>
        </p:spPr>
        <p:txBody>
          <a:bodyPr/>
          <a:lstStyle/>
          <a:p>
            <a:r>
              <a:rPr lang="en-US" dirty="0"/>
              <a:t>3GPP </a:t>
            </a:r>
            <a:r>
              <a:rPr lang="en-US" dirty="0" smtClean="0"/>
              <a:t>TSG RAN#65</a:t>
            </a:r>
            <a:endParaRPr lang="en-US" dirty="0"/>
          </a:p>
        </p:txBody>
      </p:sp>
      <p:sp>
        <p:nvSpPr>
          <p:cNvPr id="3" name="Subtitle 2"/>
          <p:cNvSpPr>
            <a:spLocks noGrp="1"/>
          </p:cNvSpPr>
          <p:nvPr>
            <p:ph type="subTitle" idx="1"/>
          </p:nvPr>
        </p:nvSpPr>
        <p:spPr>
          <a:xfrm>
            <a:off x="2658735" y="4993684"/>
            <a:ext cx="6052664" cy="1477328"/>
          </a:xfrm>
        </p:spPr>
        <p:txBody>
          <a:bodyPr/>
          <a:lstStyle/>
          <a:p>
            <a:pPr>
              <a:lnSpc>
                <a:spcPct val="100000"/>
              </a:lnSpc>
            </a:pPr>
            <a:r>
              <a:rPr lang="en-US" b="1" dirty="0" smtClean="0"/>
              <a:t>RP-141227: </a:t>
            </a:r>
            <a:r>
              <a:rPr lang="en-US" dirty="0" smtClean="0"/>
              <a:t>Open Items for 3GPP/WLAN Radio Interworking (Motivation for Exception Request for 3GPP/WLAN Radio Interworking RP-141226)</a:t>
            </a:r>
            <a:endParaRPr lang="en-US" sz="1800" dirty="0">
              <a:solidFill>
                <a:schemeClr val="tx1"/>
              </a:solidFill>
            </a:endParaRPr>
          </a:p>
        </p:txBody>
      </p:sp>
    </p:spTree>
    <p:extLst>
      <p:ext uri="{BB962C8B-B14F-4D97-AF65-F5344CB8AC3E}">
        <p14:creationId xmlns:p14="http://schemas.microsoft.com/office/powerpoint/2010/main" val="3693963028"/>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58" y="118615"/>
            <a:ext cx="7589520" cy="627864"/>
          </a:xfrm>
        </p:spPr>
        <p:txBody>
          <a:bodyPr/>
          <a:lstStyle/>
          <a:p>
            <a:r>
              <a:rPr lang="en-US" dirty="0"/>
              <a:t>Motivation for Exception Request for 3GPP/WLAN Radio Interworking</a:t>
            </a:r>
            <a:endParaRPr lang="en-US" dirty="0"/>
          </a:p>
        </p:txBody>
      </p:sp>
      <p:sp>
        <p:nvSpPr>
          <p:cNvPr id="3" name="Content Placeholder 2"/>
          <p:cNvSpPr>
            <a:spLocks noGrp="1"/>
          </p:cNvSpPr>
          <p:nvPr>
            <p:ph sz="quarter" idx="13"/>
          </p:nvPr>
        </p:nvSpPr>
        <p:spPr>
          <a:xfrm>
            <a:off x="323528" y="980729"/>
            <a:ext cx="8458200" cy="3410164"/>
          </a:xfrm>
        </p:spPr>
        <p:txBody>
          <a:bodyPr/>
          <a:lstStyle/>
          <a:p>
            <a:r>
              <a:rPr lang="en-US" sz="2400" dirty="0"/>
              <a:t>3GPP/WLAN Radio Interworking has made good progress, but there are still important elements that need to be properly addressed. We hope these elements will be prioritized for discussion during the next two RAN2 meetings.</a:t>
            </a:r>
            <a:r>
              <a:rPr lang="en-US" sz="1600" dirty="0"/>
              <a:t> </a:t>
            </a:r>
          </a:p>
          <a:p>
            <a:pPr lvl="1"/>
            <a:r>
              <a:rPr lang="en-US" sz="2200" dirty="0"/>
              <a:t>WLAN metrics;</a:t>
            </a:r>
          </a:p>
          <a:p>
            <a:pPr lvl="1"/>
            <a:r>
              <a:rPr lang="en-US" sz="2200" dirty="0"/>
              <a:t>RAN rules interactions with WLAN channel reselection and WLAN AP reselection.</a:t>
            </a:r>
          </a:p>
          <a:p>
            <a:pPr lvl="1"/>
            <a:endParaRPr lang="en-GB" sz="2200" dirty="0" smtClean="0"/>
          </a:p>
          <a:p>
            <a:endParaRPr lang="en-US" sz="1600" dirty="0"/>
          </a:p>
        </p:txBody>
      </p:sp>
    </p:spTree>
    <p:extLst>
      <p:ext uri="{BB962C8B-B14F-4D97-AF65-F5344CB8AC3E}">
        <p14:creationId xmlns:p14="http://schemas.microsoft.com/office/powerpoint/2010/main" val="3792374473"/>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WLAN Metrics</a:t>
            </a:r>
            <a:endParaRPr lang="en-US" dirty="0"/>
          </a:p>
        </p:txBody>
      </p:sp>
      <p:sp>
        <p:nvSpPr>
          <p:cNvPr id="3" name="Text Placeholder 2"/>
          <p:cNvSpPr>
            <a:spLocks noGrp="1"/>
          </p:cNvSpPr>
          <p:nvPr>
            <p:ph type="body" sz="quarter" idx="12"/>
          </p:nvPr>
        </p:nvSpPr>
        <p:spPr>
          <a:xfrm>
            <a:off x="0" y="836712"/>
            <a:ext cx="9144000" cy="1329595"/>
          </a:xfrm>
        </p:spPr>
        <p:txBody>
          <a:bodyPr/>
          <a:lstStyle/>
          <a:p>
            <a:r>
              <a:rPr lang="en-US" dirty="0" smtClean="0"/>
              <a:t>RAN2 has NOT solicited IEEE opinion regarding what WLAN metrics shall be used for WLAN network selection and traffic steering. However, IEEE proactively provided suggestions as indicated in the Reply LS to RAN2 and SA2 (R2-143022)</a:t>
            </a:r>
            <a:endParaRPr lang="en-US" dirty="0"/>
          </a:p>
        </p:txBody>
      </p:sp>
      <p:sp>
        <p:nvSpPr>
          <p:cNvPr id="4" name="Content Placeholder 3"/>
          <p:cNvSpPr>
            <a:spLocks noGrp="1"/>
          </p:cNvSpPr>
          <p:nvPr>
            <p:ph sz="quarter" idx="13"/>
          </p:nvPr>
        </p:nvSpPr>
        <p:spPr>
          <a:xfrm>
            <a:off x="395536" y="2276872"/>
            <a:ext cx="8458200" cy="3908762"/>
          </a:xfrm>
        </p:spPr>
        <p:txBody>
          <a:bodyPr/>
          <a:lstStyle/>
          <a:p>
            <a:pPr hangingPunct="0"/>
            <a:r>
              <a:rPr lang="en-US" sz="1600" i="1" dirty="0"/>
              <a:t>Understanding that the objective of the mechanism is to select the network that provides the best match to the </a:t>
            </a:r>
            <a:r>
              <a:rPr lang="en-US" sz="1600" i="1" dirty="0" err="1"/>
              <a:t>QoS</a:t>
            </a:r>
            <a:r>
              <a:rPr lang="en-US" sz="1600" i="1" dirty="0"/>
              <a:t> and/or throughput requirements of the system, the consideration of RSNI/RCPI is not sufficient on its own to efficiently estimate the available throughput and </a:t>
            </a:r>
            <a:r>
              <a:rPr lang="en-US" sz="1600" i="1" dirty="0" err="1"/>
              <a:t>QoS</a:t>
            </a:r>
            <a:r>
              <a:rPr lang="en-US" sz="1600" i="1" dirty="0"/>
              <a:t> that will be experienced in the IEEE 802.11 WLAN. Other metrics should be taken into account, especially channel bandwidth, operating band, number of spatial streams, BSS load, and WAN metrics, see also the attached Table 1. Comparing only the RSNI/RCPI, as is, to thresholds presents some risks of poor decisions. Ideally, a single parameter, such as estimated available throughput, which combines all of the above parameters, would be determined inside of the WLAN modem and then delivered to the upper layers.</a:t>
            </a:r>
            <a:endParaRPr lang="en-US" sz="1600" dirty="0"/>
          </a:p>
          <a:p>
            <a:pPr hangingPunct="0"/>
            <a:r>
              <a:rPr lang="en-US" sz="1600" i="1" dirty="0"/>
              <a:t>Estimated available throughput has now been defined at the 802.11 SME interface as specified in IEEE 802.11-14/0792r7 [3], which has been accepted by the IEEE 802.11 Task Group mc (Maintenance and Revision). The value of this parameter is determined inside of the WLAN modem and then delivered to a requesting upper layer entity such as a 3GPP connection manager.</a:t>
            </a:r>
            <a:endParaRPr lang="en-US" sz="1600" dirty="0"/>
          </a:p>
          <a:p>
            <a:endParaRPr lang="en-US" dirty="0"/>
          </a:p>
        </p:txBody>
      </p:sp>
    </p:spTree>
    <p:extLst>
      <p:ext uri="{BB962C8B-B14F-4D97-AF65-F5344CB8AC3E}">
        <p14:creationId xmlns:p14="http://schemas.microsoft.com/office/powerpoint/2010/main" val="3536508669"/>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8615"/>
            <a:ext cx="8136904" cy="627864"/>
          </a:xfrm>
        </p:spPr>
        <p:txBody>
          <a:bodyPr/>
          <a:lstStyle/>
          <a:p>
            <a:r>
              <a:rPr lang="en-US" dirty="0"/>
              <a:t>WLAN </a:t>
            </a:r>
            <a:r>
              <a:rPr lang="en-US" dirty="0" smtClean="0"/>
              <a:t>Metrics – discussion and decision in SA2</a:t>
            </a:r>
            <a:endParaRPr lang="en-US" dirty="0"/>
          </a:p>
        </p:txBody>
      </p:sp>
      <p:sp>
        <p:nvSpPr>
          <p:cNvPr id="3" name="Content Placeholder 2"/>
          <p:cNvSpPr>
            <a:spLocks noGrp="1"/>
          </p:cNvSpPr>
          <p:nvPr>
            <p:ph sz="quarter" idx="13"/>
          </p:nvPr>
        </p:nvSpPr>
        <p:spPr>
          <a:xfrm>
            <a:off x="323528" y="980728"/>
            <a:ext cx="8458200" cy="4253472"/>
          </a:xfrm>
        </p:spPr>
        <p:txBody>
          <a:bodyPr/>
          <a:lstStyle/>
          <a:p>
            <a:r>
              <a:rPr lang="en-US" dirty="0"/>
              <a:t>The first LS from </a:t>
            </a:r>
            <a:r>
              <a:rPr lang="en-US" dirty="0" smtClean="0"/>
              <a:t>SA2 </a:t>
            </a:r>
            <a:r>
              <a:rPr lang="en-US" dirty="0"/>
              <a:t>to RAN2 (S2-142200</a:t>
            </a:r>
            <a:r>
              <a:rPr lang="en-US" dirty="0" smtClean="0"/>
              <a:t>):</a:t>
            </a:r>
            <a:br>
              <a:rPr lang="en-US" dirty="0" smtClean="0"/>
            </a:br>
            <a:r>
              <a:rPr lang="en-US" i="1" dirty="0" smtClean="0"/>
              <a:t>" </a:t>
            </a:r>
            <a:r>
              <a:rPr lang="en-US" i="1" dirty="0"/>
              <a:t>SA2 would like to inform RAN2 that SA2 agreed not to use the WLAN thresholds for Channel Utilization Level and backhaul data rate provided by the RAN as assistance parameters for traffic steering in ANDSF. ANDSF-provided thresholds for these metrics are however used in WLANSP for WLAN network selection… </a:t>
            </a:r>
            <a:r>
              <a:rPr lang="en-US" i="1" dirty="0" smtClean="0"/>
              <a:t/>
            </a:r>
            <a:br>
              <a:rPr lang="en-US" i="1" dirty="0" smtClean="0"/>
            </a:br>
            <a:r>
              <a:rPr lang="en-US" i="1" dirty="0" smtClean="0"/>
              <a:t/>
            </a:r>
            <a:br>
              <a:rPr lang="en-US" i="1" dirty="0" smtClean="0"/>
            </a:br>
            <a:r>
              <a:rPr lang="en-US" i="1" dirty="0" smtClean="0"/>
              <a:t>SA2’s </a:t>
            </a:r>
            <a:r>
              <a:rPr lang="en-US" i="1" dirty="0"/>
              <a:t>understanding is that these thresholds are useful for WLAN network selection as they allow the UE to choose a less loaded WLAN AP. However, when the UE is already attached to a WLAN AP, these thresholds are not sufficient to determine if the service quality of the WLAN AP can meet or not the required service quality as indicated in the Reply LS sent by IEEE 802.11 WG to RAN2 and SA2 [S2-142033]. "</a:t>
            </a:r>
          </a:p>
          <a:p>
            <a:endParaRPr lang="en-US" sz="1600" dirty="0"/>
          </a:p>
        </p:txBody>
      </p:sp>
    </p:spTree>
    <p:extLst>
      <p:ext uri="{BB962C8B-B14F-4D97-AF65-F5344CB8AC3E}">
        <p14:creationId xmlns:p14="http://schemas.microsoft.com/office/powerpoint/2010/main" val="1107309415"/>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WLAN Metrics: Proposal 1</a:t>
            </a:r>
            <a:endParaRPr lang="en-US" dirty="0"/>
          </a:p>
        </p:txBody>
      </p:sp>
      <p:sp>
        <p:nvSpPr>
          <p:cNvPr id="3" name="Text Placeholder 2"/>
          <p:cNvSpPr>
            <a:spLocks noGrp="1"/>
          </p:cNvSpPr>
          <p:nvPr>
            <p:ph type="body" sz="quarter" idx="12"/>
          </p:nvPr>
        </p:nvSpPr>
        <p:spPr>
          <a:xfrm>
            <a:off x="0" y="895843"/>
            <a:ext cx="9144000" cy="1329595"/>
          </a:xfrm>
        </p:spPr>
        <p:txBody>
          <a:bodyPr/>
          <a:lstStyle/>
          <a:p>
            <a:r>
              <a:rPr lang="en-US" dirty="0"/>
              <a:t>RAN2 have also discussed the “estimated available throughput” metric but could not reach a conclusion because of concerns regarding the computation of this metric which is not </a:t>
            </a:r>
            <a:r>
              <a:rPr lang="en-US" dirty="0" smtClean="0"/>
              <a:t>specified.</a:t>
            </a:r>
            <a:endParaRPr lang="en-US" dirty="0"/>
          </a:p>
        </p:txBody>
      </p:sp>
      <p:sp>
        <p:nvSpPr>
          <p:cNvPr id="4" name="Content Placeholder 3"/>
          <p:cNvSpPr>
            <a:spLocks noGrp="1"/>
          </p:cNvSpPr>
          <p:nvPr>
            <p:ph sz="quarter" idx="13"/>
          </p:nvPr>
        </p:nvSpPr>
        <p:spPr>
          <a:xfrm>
            <a:off x="395536" y="2420888"/>
            <a:ext cx="8458200" cy="1261884"/>
          </a:xfrm>
        </p:spPr>
        <p:txBody>
          <a:bodyPr/>
          <a:lstStyle/>
          <a:p>
            <a:r>
              <a:rPr lang="en-US" dirty="0" smtClean="0"/>
              <a:t>IEEE defined the estimated available WLAN throughput metric and informed 3GPP in July 2014;</a:t>
            </a:r>
          </a:p>
          <a:p>
            <a:r>
              <a:rPr lang="en-US" dirty="0" smtClean="0"/>
              <a:t>IEEE is working on defining a standard formula for computing the WLAN throughput metric during the September 2014 meeting.</a:t>
            </a:r>
            <a:endParaRPr lang="en-US" dirty="0"/>
          </a:p>
        </p:txBody>
      </p:sp>
      <p:sp>
        <p:nvSpPr>
          <p:cNvPr id="5" name="Rectangle 4"/>
          <p:cNvSpPr/>
          <p:nvPr/>
        </p:nvSpPr>
        <p:spPr>
          <a:xfrm>
            <a:off x="20312" y="4365104"/>
            <a:ext cx="9016184" cy="1938992"/>
          </a:xfrm>
          <a:prstGeom prst="rect">
            <a:avLst/>
          </a:prstGeom>
        </p:spPr>
        <p:txBody>
          <a:bodyPr wrap="square">
            <a:spAutoFit/>
          </a:bodyPr>
          <a:lstStyle/>
          <a:p>
            <a:r>
              <a:rPr lang="en-US" sz="2400" b="1" dirty="0" smtClean="0"/>
              <a:t>Proposal 1: RAN should recommend RAN2 to consider to further discuss the WLAN metrics for 3GPP/WLAN Radio Interworking if IEEE succeeds in defining a standard formula for computing the WLAN throughput metric before the next 3GPP RAN2 meeting.</a:t>
            </a:r>
            <a:endParaRPr lang="en-US" sz="2400" b="1" dirty="0"/>
          </a:p>
        </p:txBody>
      </p:sp>
    </p:spTree>
    <p:extLst>
      <p:ext uri="{BB962C8B-B14F-4D97-AF65-F5344CB8AC3E}">
        <p14:creationId xmlns:p14="http://schemas.microsoft.com/office/powerpoint/2010/main" val="1126326457"/>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58" y="118615"/>
            <a:ext cx="8094674" cy="627864"/>
          </a:xfrm>
        </p:spPr>
        <p:txBody>
          <a:bodyPr/>
          <a:lstStyle/>
          <a:p>
            <a:pPr lvl="1" algn="l" rtl="0">
              <a:lnSpc>
                <a:spcPct val="85000"/>
              </a:lnSpc>
              <a:spcBef>
                <a:spcPct val="0"/>
              </a:spcBef>
            </a:pPr>
            <a:r>
              <a:rPr lang="en-US" sz="2400" b="1" dirty="0" smtClean="0">
                <a:solidFill>
                  <a:schemeClr val="bg1"/>
                </a:solidFill>
                <a:latin typeface="+mj-lt"/>
              </a:rPr>
              <a:t>RAN rules interactions with WLAN channel reselection and WLAN AP reselection.</a:t>
            </a:r>
            <a:endParaRPr lang="en-US" sz="2400" b="1" dirty="0">
              <a:solidFill>
                <a:schemeClr val="bg1"/>
              </a:solidFill>
              <a:latin typeface="+mj-lt"/>
            </a:endParaRPr>
          </a:p>
        </p:txBody>
      </p:sp>
      <p:sp>
        <p:nvSpPr>
          <p:cNvPr id="3" name="Content Placeholder 2"/>
          <p:cNvSpPr>
            <a:spLocks noGrp="1"/>
          </p:cNvSpPr>
          <p:nvPr>
            <p:ph sz="quarter" idx="10"/>
          </p:nvPr>
        </p:nvSpPr>
        <p:spPr>
          <a:xfrm>
            <a:off x="467544" y="836712"/>
            <a:ext cx="8458200" cy="6091924"/>
          </a:xfrm>
        </p:spPr>
        <p:txBody>
          <a:bodyPr/>
          <a:lstStyle/>
          <a:p>
            <a:r>
              <a:rPr lang="en-US" dirty="0" smtClean="0"/>
              <a:t>Release 12 deployment of 3GPP/WLAN Radio Interworking solution is only available using S2 based connectivity over non-3GPP access and the cellular infrastructure and non-3GPP access may be provided using different network equipment providers and even different service operators;</a:t>
            </a:r>
          </a:p>
          <a:p>
            <a:r>
              <a:rPr lang="en-US" dirty="0" smtClean="0"/>
              <a:t>IEEE also informed 3GPP that “</a:t>
            </a:r>
            <a:r>
              <a:rPr lang="en-US" i="1" dirty="0" smtClean="0"/>
              <a:t>Comparing </a:t>
            </a:r>
            <a:r>
              <a:rPr lang="en-US" i="1" dirty="0"/>
              <a:t>only the RSNI/RCPI, as is, to thresholds presents some risks of poor decisions</a:t>
            </a:r>
            <a:r>
              <a:rPr lang="en-US" i="1" dirty="0" smtClean="0"/>
              <a:t>.” .  </a:t>
            </a:r>
          </a:p>
          <a:p>
            <a:r>
              <a:rPr lang="en-US" dirty="0" smtClean="0"/>
              <a:t>WLAN terminal device has means to mitigate poor WLAN access either by WLAN channel reselection and/or WLAN AP reselection. The process is done by the WLAN modem and it is transparent to both upper layers and 3GPP protocol stack;</a:t>
            </a:r>
          </a:p>
          <a:p>
            <a:r>
              <a:rPr lang="en-US" dirty="0" smtClean="0"/>
              <a:t>RAN rules based solution may unnecessary require the UE to move its traffic from WLAN to 3GPP access when a WLAN procedure to switch to an alternative WLAN AP is in place. This creates :</a:t>
            </a:r>
          </a:p>
          <a:p>
            <a:pPr lvl="1"/>
            <a:r>
              <a:rPr lang="en-US" dirty="0" smtClean="0"/>
              <a:t>Unnecessary signaling involving core network;</a:t>
            </a:r>
          </a:p>
          <a:p>
            <a:pPr lvl="1"/>
            <a:r>
              <a:rPr lang="en-US" dirty="0" err="1" smtClean="0"/>
              <a:t>Undeterministic</a:t>
            </a:r>
            <a:r>
              <a:rPr lang="en-US" dirty="0" smtClean="0"/>
              <a:t> states due to different decisions being taken over both the 3GPP and non-3GPP Access;</a:t>
            </a:r>
          </a:p>
          <a:p>
            <a:pPr lvl="1"/>
            <a:r>
              <a:rPr lang="en-US" dirty="0" smtClean="0"/>
              <a:t>Large Power consumption on the UE due to frequent handoff process;</a:t>
            </a:r>
          </a:p>
          <a:p>
            <a:pPr lvl="1"/>
            <a:r>
              <a:rPr lang="en-US" dirty="0" smtClean="0"/>
              <a:t>Bad user experience.</a:t>
            </a:r>
          </a:p>
          <a:p>
            <a:pPr lvl="1"/>
            <a:endParaRPr lang="en-US" dirty="0" smtClean="0"/>
          </a:p>
        </p:txBody>
      </p:sp>
    </p:spTree>
    <p:extLst>
      <p:ext uri="{BB962C8B-B14F-4D97-AF65-F5344CB8AC3E}">
        <p14:creationId xmlns:p14="http://schemas.microsoft.com/office/powerpoint/2010/main" val="4103358671"/>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58" y="118615"/>
            <a:ext cx="8094674" cy="627864"/>
          </a:xfrm>
        </p:spPr>
        <p:txBody>
          <a:bodyPr/>
          <a:lstStyle/>
          <a:p>
            <a:pPr lvl="1" algn="l" rtl="0">
              <a:lnSpc>
                <a:spcPct val="85000"/>
              </a:lnSpc>
              <a:spcBef>
                <a:spcPct val="0"/>
              </a:spcBef>
            </a:pPr>
            <a:r>
              <a:rPr lang="en-US" sz="2400" b="1" dirty="0" smtClean="0">
                <a:solidFill>
                  <a:schemeClr val="bg1"/>
                </a:solidFill>
                <a:latin typeface="+mj-lt"/>
              </a:rPr>
              <a:t>RAN rules interactions with WLAN channel reselection and WLAN AP reselection.</a:t>
            </a:r>
            <a:endParaRPr lang="en-US" sz="2400" b="1" dirty="0">
              <a:solidFill>
                <a:schemeClr val="bg1"/>
              </a:solidFill>
              <a:latin typeface="+mj-lt"/>
            </a:endParaRPr>
          </a:p>
        </p:txBody>
      </p:sp>
      <p:sp>
        <p:nvSpPr>
          <p:cNvPr id="3" name="Content Placeholder 2"/>
          <p:cNvSpPr>
            <a:spLocks noGrp="1"/>
          </p:cNvSpPr>
          <p:nvPr>
            <p:ph sz="quarter" idx="10"/>
          </p:nvPr>
        </p:nvSpPr>
        <p:spPr>
          <a:xfrm>
            <a:off x="0" y="1772816"/>
            <a:ext cx="9036496" cy="1329595"/>
          </a:xfrm>
        </p:spPr>
        <p:txBody>
          <a:bodyPr/>
          <a:lstStyle/>
          <a:p>
            <a:pPr marL="287337" lvl="1" indent="0">
              <a:buNone/>
            </a:pPr>
            <a:r>
              <a:rPr lang="en-US" sz="2400" b="1" dirty="0" smtClean="0"/>
              <a:t>Proposal 2: RAN should recommend RAN2 to consider the interaction between the RAN rules and WLAN channel reselection and WLAN AP reselection in the Release 12 WID.</a:t>
            </a:r>
          </a:p>
        </p:txBody>
      </p:sp>
    </p:spTree>
    <p:extLst>
      <p:ext uri="{BB962C8B-B14F-4D97-AF65-F5344CB8AC3E}">
        <p14:creationId xmlns:p14="http://schemas.microsoft.com/office/powerpoint/2010/main" val="3553441491"/>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58" y="275581"/>
            <a:ext cx="8094674" cy="313932"/>
          </a:xfrm>
        </p:spPr>
        <p:txBody>
          <a:bodyPr/>
          <a:lstStyle/>
          <a:p>
            <a:pPr lvl="1" algn="l" rtl="0">
              <a:lnSpc>
                <a:spcPct val="85000"/>
              </a:lnSpc>
              <a:spcBef>
                <a:spcPct val="0"/>
              </a:spcBef>
            </a:pPr>
            <a:r>
              <a:rPr lang="en-US" sz="2400" b="1" dirty="0" smtClean="0">
                <a:solidFill>
                  <a:schemeClr val="bg1"/>
                </a:solidFill>
                <a:latin typeface="+mj-lt"/>
              </a:rPr>
              <a:t>Summary</a:t>
            </a:r>
            <a:endParaRPr lang="en-US" sz="2400" b="1" dirty="0">
              <a:solidFill>
                <a:schemeClr val="bg1"/>
              </a:solidFill>
              <a:latin typeface="+mj-lt"/>
            </a:endParaRPr>
          </a:p>
        </p:txBody>
      </p:sp>
      <p:sp>
        <p:nvSpPr>
          <p:cNvPr id="3" name="Content Placeholder 2"/>
          <p:cNvSpPr>
            <a:spLocks noGrp="1"/>
          </p:cNvSpPr>
          <p:nvPr>
            <p:ph sz="quarter" idx="10"/>
          </p:nvPr>
        </p:nvSpPr>
        <p:spPr>
          <a:xfrm>
            <a:off x="0" y="1772816"/>
            <a:ext cx="9036496" cy="3094180"/>
          </a:xfrm>
        </p:spPr>
        <p:txBody>
          <a:bodyPr/>
          <a:lstStyle/>
          <a:p>
            <a:pPr marL="287337" lvl="1" indent="0">
              <a:buNone/>
            </a:pPr>
            <a:r>
              <a:rPr lang="en-US" sz="2400" b="1" u="sng" dirty="0"/>
              <a:t>Proposal 1: </a:t>
            </a:r>
            <a:r>
              <a:rPr lang="en-US" sz="2400" b="1" dirty="0"/>
              <a:t>RAN should recommend RAN2 to consider to further discuss the WLAN metrics for 3GPP/WLAN Radio Interworking if IEEE succeeds in defining a standard formula for computing the WLAN throughput metric before the next 3GPP RAN2 meeting.</a:t>
            </a:r>
          </a:p>
          <a:p>
            <a:pPr marL="287337" lvl="1" indent="0">
              <a:buNone/>
            </a:pPr>
            <a:endParaRPr lang="en-US" sz="2400" b="1" dirty="0" smtClean="0"/>
          </a:p>
          <a:p>
            <a:pPr marL="287337" lvl="1" indent="0">
              <a:buNone/>
            </a:pPr>
            <a:r>
              <a:rPr lang="en-US" sz="2400" b="1" u="sng" dirty="0" smtClean="0"/>
              <a:t>Proposal 2: </a:t>
            </a:r>
            <a:r>
              <a:rPr lang="en-US" sz="2400" b="1" dirty="0" smtClean="0"/>
              <a:t>RAN should recommend RAN2 to consider the interaction between the RAN rules and WLAN channel reselection and WLAN AP reselection in the Release 12 WID.</a:t>
            </a:r>
          </a:p>
        </p:txBody>
      </p:sp>
    </p:spTree>
    <p:extLst>
      <p:ext uri="{BB962C8B-B14F-4D97-AF65-F5344CB8AC3E}">
        <p14:creationId xmlns:p14="http://schemas.microsoft.com/office/powerpoint/2010/main" val="4190239774"/>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Thank You!</a:t>
            </a:r>
            <a:endParaRPr lang="en-US" dirty="0"/>
          </a:p>
        </p:txBody>
      </p:sp>
    </p:spTree>
    <p:extLst>
      <p:ext uri="{BB962C8B-B14F-4D97-AF65-F5344CB8AC3E}">
        <p14:creationId xmlns:p14="http://schemas.microsoft.com/office/powerpoint/2010/main" val="2205978490"/>
      </p:ext>
    </p:extLst>
  </p:cSld>
  <p:clrMapOvr>
    <a:masterClrMapping/>
  </p:clrMapOvr>
  <p:transition spd="med">
    <p:fade/>
  </p:transition>
</p:sld>
</file>

<file path=ppt/theme/theme1.xml><?xml version="1.0" encoding="utf-8"?>
<a:theme xmlns:a="http://schemas.openxmlformats.org/drawingml/2006/main" name="BRCM_Blue_4x3">
  <a:themeElements>
    <a:clrScheme name="Custom 36">
      <a:dk1>
        <a:sysClr val="windowText" lastClr="000000"/>
      </a:dk1>
      <a:lt1>
        <a:sysClr val="window" lastClr="FFFFFF"/>
      </a:lt1>
      <a:dk2>
        <a:srgbClr val="E31837"/>
      </a:dk2>
      <a:lt2>
        <a:srgbClr val="5F5F5F"/>
      </a:lt2>
      <a:accent1>
        <a:srgbClr val="005568"/>
      </a:accent1>
      <a:accent2>
        <a:srgbClr val="4B721D"/>
      </a:accent2>
      <a:accent3>
        <a:srgbClr val="FFD457"/>
      </a:accent3>
      <a:accent4>
        <a:srgbClr val="781D7E"/>
      </a:accent4>
      <a:accent5>
        <a:srgbClr val="ADAFB2"/>
      </a:accent5>
      <a:accent6>
        <a:srgbClr val="008BB0"/>
      </a:accent6>
      <a:hlink>
        <a:srgbClr val="008BB0"/>
      </a:hlink>
      <a:folHlink>
        <a:srgbClr val="A9218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lnSpc>
            <a:spcPct val="90000"/>
          </a:lnSpc>
          <a:spcBef>
            <a:spcPts val="600"/>
          </a:spcBef>
          <a:defRPr sz="2000" b="1"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nSpc>
            <a:spcPct val="90000"/>
          </a:lnSpc>
          <a:spcBef>
            <a:spcPts val="600"/>
          </a:spcBef>
          <a:defRPr sz="2000" dirty="0" smtClean="0"/>
        </a:defPPr>
      </a:lstStyle>
    </a:txDef>
  </a:objectDefaults>
  <a:extraClrSchemeLst>
    <a:extraClrScheme>
      <a:clrScheme name="Broadcom">
        <a:dk1>
          <a:sysClr val="windowText" lastClr="000000"/>
        </a:dk1>
        <a:lt1>
          <a:sysClr val="window" lastClr="FFFFFF"/>
        </a:lt1>
        <a:dk2>
          <a:srgbClr val="E31837"/>
        </a:dk2>
        <a:lt2>
          <a:srgbClr val="5F5F5F"/>
        </a:lt2>
        <a:accent1>
          <a:srgbClr val="005568"/>
        </a:accent1>
        <a:accent2>
          <a:srgbClr val="4B721D"/>
        </a:accent2>
        <a:accent3>
          <a:srgbClr val="FFD457"/>
        </a:accent3>
        <a:accent4>
          <a:srgbClr val="781D7E"/>
        </a:accent4>
        <a:accent5>
          <a:srgbClr val="ADAFB2"/>
        </a:accent5>
        <a:accent6>
          <a:srgbClr val="008BB0"/>
        </a:accent6>
        <a:hlink>
          <a:srgbClr val="008BB0"/>
        </a:hlink>
        <a:folHlink>
          <a:srgbClr val="A9218E"/>
        </a:folHlink>
      </a:clrScheme>
    </a:extraClrScheme>
  </a:extraClrSchemeLst>
  <a:custClrLst>
    <a:custClr name="Secondary Gray">
      <a:srgbClr val="ADAFB2"/>
    </a:custClr>
    <a:custClr name="Secondary Red">
      <a:srgbClr val="C41230"/>
    </a:custClr>
    <a:custClr name="Secondary Blue">
      <a:srgbClr val="008BB0"/>
    </a:custClr>
    <a:custClr name="Secondary Green">
      <a:srgbClr val="78A22F"/>
    </a:custClr>
    <a:custClr name="Secondary Purple">
      <a:srgbClr val="A9218E"/>
    </a:custClr>
    <a:custClr name="Secondary Yellow">
      <a:srgbClr val="FDEF42"/>
    </a:custClr>
    <a:custClr name="Secondary Orange">
      <a:srgbClr val="EC881D"/>
    </a:custClr>
    <a:custClr name="Tertiary Gray">
      <a:srgbClr val="4C5A52"/>
    </a:custClr>
    <a:custClr name="Tertiary Red">
      <a:srgbClr val="BF311A"/>
    </a:custClr>
    <a:custClr name="Tertiary Blue">
      <a:srgbClr val="003F5F"/>
    </a:custClr>
    <a:custClr name="Tertiary Green">
      <a:srgbClr val="455A21"/>
    </a:custClr>
    <a:custClr name="Tertiary Purple">
      <a:srgbClr val="56004E"/>
    </a:custClr>
    <a:custClr name="Tertiary Yellow">
      <a:srgbClr val="B38808"/>
    </a:custClr>
    <a:custClr name="Tertiary brown">
      <a:srgbClr val="794400"/>
    </a:custClr>
  </a:custClr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BRCM_Blue_4x3</Template>
  <TotalTime>4673</TotalTime>
  <Words>763</Words>
  <Application>Microsoft Office PowerPoint</Application>
  <PresentationFormat>On-screen Show (4:3)</PresentationFormat>
  <Paragraphs>33</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BRCM_Blue_4x3</vt:lpstr>
      <vt:lpstr>PowerPoint Presentation</vt:lpstr>
      <vt:lpstr>Motivation for Exception Request for 3GPP/WLAN Radio Interworking</vt:lpstr>
      <vt:lpstr>WLAN Metrics</vt:lpstr>
      <vt:lpstr>WLAN Metrics – discussion and decision in SA2</vt:lpstr>
      <vt:lpstr>WLAN Metrics: Proposal 1</vt:lpstr>
      <vt:lpstr>RAN rules interactions with WLAN channel reselection and WLAN AP reselection.</vt:lpstr>
      <vt:lpstr>RAN rules interactions with WLAN channel reselection and WLAN AP reselection.</vt:lpstr>
      <vt:lpstr>Summary</vt:lpstr>
      <vt:lpstr>Thank You!</vt:lpstr>
    </vt:vector>
  </TitlesOfParts>
  <Company>Renesas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Broadcom</dc:creator>
  <cp:lastModifiedBy>Broadcom Corporation</cp:lastModifiedBy>
  <cp:revision>87</cp:revision>
  <cp:lastPrinted>2014-02-21T16:32:34Z</cp:lastPrinted>
  <dcterms:created xsi:type="dcterms:W3CDTF">2014-02-17T14:32:18Z</dcterms:created>
  <dcterms:modified xsi:type="dcterms:W3CDTF">2014-09-01T18:37:19Z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